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94" r:id="rId3"/>
    <p:sldId id="295" r:id="rId4"/>
    <p:sldId id="256" r:id="rId5"/>
    <p:sldId id="257" r:id="rId6"/>
    <p:sldId id="284" r:id="rId7"/>
    <p:sldId id="259" r:id="rId8"/>
    <p:sldId id="260" r:id="rId9"/>
    <p:sldId id="261" r:id="rId10"/>
    <p:sldId id="263" r:id="rId11"/>
    <p:sldId id="262" r:id="rId12"/>
    <p:sldId id="282" r:id="rId13"/>
    <p:sldId id="267" r:id="rId14"/>
    <p:sldId id="285" r:id="rId15"/>
    <p:sldId id="297" r:id="rId16"/>
    <p:sldId id="290" r:id="rId17"/>
    <p:sldId id="301" r:id="rId18"/>
    <p:sldId id="302" r:id="rId19"/>
    <p:sldId id="291" r:id="rId20"/>
    <p:sldId id="296" r:id="rId21"/>
    <p:sldId id="298" r:id="rId22"/>
    <p:sldId id="299" r:id="rId23"/>
    <p:sldId id="300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86368" autoAdjust="0"/>
  </p:normalViewPr>
  <p:slideViewPr>
    <p:cSldViewPr>
      <p:cViewPr>
        <p:scale>
          <a:sx n="96" d="100"/>
          <a:sy n="96" d="100"/>
        </p:scale>
        <p:origin x="-235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B23F5-A340-4CB0-BC7F-EA33E4D27E16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2EB12-B99F-4B59-81F0-5DC0F1BFB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39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EB12-B99F-4B59-81F0-5DC0F1BFB9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28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EB12-B99F-4B59-81F0-5DC0F1BFB9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30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EB12-B99F-4B59-81F0-5DC0F1BFB95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0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EB12-B99F-4B59-81F0-5DC0F1BFB95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77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2EB12-B99F-4B59-81F0-5DC0F1BFB95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56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9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86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91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90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96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92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11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25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8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51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32BD-BEAD-4774-821C-423F9D3E93C1}" type="datetimeFigureOut">
              <a:rPr lang="ru-RU" smtClean="0"/>
              <a:pPr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CC12-3DF7-418E-A7FD-F333A0ED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4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hyperlink" Target="http://apps.webofknowledg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ibrary.ru/project_risc.as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Базы данных научного цитирования</a:t>
            </a:r>
            <a:endParaRPr lang="ru-RU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15405"/>
            <a:ext cx="8496944" cy="402190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Century Gothic" pitchFamily="34" charset="0"/>
            </a:endParaRPr>
          </a:p>
          <a:p>
            <a:r>
              <a:rPr lang="en-US" sz="2700" b="1" dirty="0" smtClean="0">
                <a:latin typeface="Book Antiqua" pitchFamily="18" charset="0"/>
              </a:rPr>
              <a:t>Web of </a:t>
            </a:r>
            <a:r>
              <a:rPr lang="en-US" sz="2700" b="1" dirty="0" smtClean="0">
                <a:latin typeface="Book Antiqua" pitchFamily="18" charset="0"/>
              </a:rPr>
              <a:t>Science</a:t>
            </a:r>
            <a:r>
              <a:rPr lang="en-US" sz="2700" dirty="0" smtClean="0">
                <a:latin typeface="Book Antiqua" pitchFamily="18" charset="0"/>
              </a:rPr>
              <a:t> </a:t>
            </a:r>
            <a:r>
              <a:rPr lang="ru-RU" sz="27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-</a:t>
            </a:r>
            <a:r>
              <a:rPr lang="ru-RU" sz="2800" dirty="0" smtClean="0">
                <a:latin typeface="Century Gothic" pitchFamily="34" charset="0"/>
              </a:rPr>
              <a:t> </a:t>
            </a:r>
            <a:r>
              <a:rPr lang="en-US" sz="2300" dirty="0" smtClean="0">
                <a:latin typeface="Century Gothic" pitchFamily="34" charset="0"/>
                <a:hlinkClick r:id="rId2"/>
              </a:rPr>
              <a:t>http</a:t>
            </a:r>
            <a:r>
              <a:rPr lang="en-US" sz="2300" dirty="0" smtClean="0">
                <a:latin typeface="Century Gothic" pitchFamily="34" charset="0"/>
                <a:hlinkClick r:id="rId2"/>
              </a:rPr>
              <a:t>://apps.webofknowledge.com/</a:t>
            </a:r>
            <a:endParaRPr lang="en-US" sz="23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entury Gothic" pitchFamily="34" charset="0"/>
            </a:endParaRPr>
          </a:p>
          <a:p>
            <a:r>
              <a:rPr lang="en-US" sz="2800" b="1" dirty="0">
                <a:latin typeface="Book Antiqua" pitchFamily="18" charset="0"/>
              </a:rPr>
              <a:t>Scopus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 -  </a:t>
            </a:r>
            <a:r>
              <a:rPr lang="en-US" sz="2800" dirty="0" smtClean="0">
                <a:latin typeface="Century Gothic" pitchFamily="34" charset="0"/>
                <a:hlinkClick r:id="rId3"/>
              </a:rPr>
              <a:t>http</a:t>
            </a:r>
            <a:r>
              <a:rPr lang="en-US" sz="2800" dirty="0">
                <a:latin typeface="Century Gothic" pitchFamily="34" charset="0"/>
                <a:hlinkClick r:id="rId3"/>
              </a:rPr>
              <a:t>://www.scopus.com</a:t>
            </a:r>
            <a:r>
              <a:rPr lang="en-US" sz="2800" dirty="0" smtClean="0">
                <a:latin typeface="Century Gothic" pitchFamily="34" charset="0"/>
                <a:hlinkClick r:id="rId3"/>
              </a:rPr>
              <a:t>/</a:t>
            </a:r>
            <a:endParaRPr lang="en-US" sz="2800" dirty="0" smtClean="0">
              <a:latin typeface="Century Gothic" pitchFamily="34" charset="0"/>
            </a:endParaRPr>
          </a:p>
          <a:p>
            <a:endParaRPr lang="en-US" sz="2800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Book Antiqua" pitchFamily="18" charset="0"/>
              </a:rPr>
              <a:t>РИНЦ</a:t>
            </a:r>
            <a:r>
              <a:rPr lang="en-US" sz="2800" dirty="0" smtClean="0">
                <a:latin typeface="Century Gothic" pitchFamily="34" charset="0"/>
              </a:rPr>
              <a:t>  </a:t>
            </a:r>
            <a:r>
              <a:rPr lang="en-US" sz="2800" dirty="0">
                <a:latin typeface="Century Gothic" pitchFamily="34" charset="0"/>
              </a:rPr>
              <a:t>- 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>
                <a:latin typeface="Century Gothic" pitchFamily="34" charset="0"/>
                <a:hlinkClick r:id="rId4"/>
              </a:rPr>
              <a:t>https://</a:t>
            </a:r>
            <a:r>
              <a:rPr lang="en-US" sz="2800" dirty="0" smtClean="0">
                <a:latin typeface="Century Gothic" pitchFamily="34" charset="0"/>
                <a:hlinkClick r:id="rId4"/>
              </a:rPr>
              <a:t>elibrary.ru/project_risc.asp</a:t>
            </a:r>
            <a:endParaRPr lang="en-US" sz="2800" dirty="0" smtClean="0">
              <a:latin typeface="Century Gothic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052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Практика\презентация\поиск по названию\Scopus 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7" b="15350"/>
          <a:stretch>
            <a:fillRect/>
          </a:stretch>
        </p:blipFill>
        <p:spPr bwMode="auto">
          <a:xfrm>
            <a:off x="66395" y="1628800"/>
            <a:ext cx="9042109" cy="43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8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Практика\презентация\поиск по названию\WoS 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88" b="15534"/>
          <a:stretch>
            <a:fillRect/>
          </a:stretch>
        </p:blipFill>
        <p:spPr bwMode="auto">
          <a:xfrm>
            <a:off x="0" y="1196752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4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08012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Поиск по библиографическому </a:t>
            </a:r>
            <a:r>
              <a:rPr lang="ru-RU" sz="40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описанию</a:t>
            </a:r>
            <a:endParaRPr lang="ru-RU" sz="4000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1" b="15509"/>
          <a:stretch>
            <a:fillRect/>
          </a:stretch>
        </p:blipFill>
        <p:spPr bwMode="auto">
          <a:xfrm>
            <a:off x="120033" y="2066044"/>
            <a:ext cx="8916463" cy="431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616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Практика\презентация\поиск по названию\источник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2" b="15981"/>
          <a:stretch>
            <a:fillRect/>
          </a:stretch>
        </p:blipFill>
        <p:spPr bwMode="auto">
          <a:xfrm>
            <a:off x="78370" y="1083698"/>
            <a:ext cx="8958126" cy="428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2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18002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8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Поиск </a:t>
            </a:r>
            <a:r>
              <a:rPr lang="ru-RU" sz="38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авторского профиля в </a:t>
            </a:r>
            <a:r>
              <a:rPr lang="ru-RU" sz="38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Scopus</a:t>
            </a:r>
            <a:br>
              <a:rPr lang="ru-RU" sz="38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Используйте </a:t>
            </a:r>
            <a:r>
              <a:rPr lang="ru-RU" sz="1800" b="1" dirty="0">
                <a:solidFill>
                  <a:srgbClr val="FF0000"/>
                </a:solidFill>
                <a:latin typeface="Century Gothic" pitchFamily="34" charset="0"/>
              </a:rPr>
              <a:t>подстановочные знаки вместо букв, вызывающих сомнение</a:t>
            </a: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.</a:t>
            </a:r>
            <a:b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1800" b="1" dirty="0" smtClean="0">
                <a:latin typeface="Century Gothic" pitchFamily="34" charset="0"/>
              </a:rPr>
              <a:t>Например, ищем авторский профиль учёного по фамилии: </a:t>
            </a:r>
            <a:r>
              <a:rPr lang="ru-RU" sz="1800" b="1" dirty="0" smtClean="0">
                <a:latin typeface="Century Gothic" pitchFamily="34" charset="0"/>
              </a:rPr>
              <a:t/>
            </a:r>
            <a:br>
              <a:rPr lang="ru-RU" sz="1800" b="1" dirty="0" smtClean="0">
                <a:latin typeface="Century Gothic" pitchFamily="34" charset="0"/>
              </a:rPr>
            </a:br>
            <a:r>
              <a:rPr lang="ru-RU" sz="2200" b="1" dirty="0" smtClean="0">
                <a:latin typeface="Century Gothic" pitchFamily="34" charset="0"/>
              </a:rPr>
              <a:t>Ценцевицкий</a:t>
            </a:r>
            <a:r>
              <a:rPr lang="ru-RU" sz="2200" b="1" dirty="0" smtClean="0">
                <a:latin typeface="Century Gothic" pitchFamily="34" charset="0"/>
              </a:rPr>
              <a:t>, А.Н.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entury Gothic" pitchFamily="34" charset="0"/>
              </a:rPr>
            </a:br>
            <a:endParaRPr lang="ru-RU" sz="20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3" b="23605"/>
          <a:stretch>
            <a:fillRect/>
          </a:stretch>
        </p:blipFill>
        <p:spPr bwMode="auto">
          <a:xfrm>
            <a:off x="59804" y="2095749"/>
            <a:ext cx="9048700" cy="392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11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Объединение авторских профилей</a:t>
            </a:r>
            <a:endParaRPr lang="ru-RU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97" b="26492"/>
          <a:stretch>
            <a:fillRect/>
          </a:stretch>
        </p:blipFill>
        <p:spPr>
          <a:xfrm>
            <a:off x="35495" y="2029198"/>
            <a:ext cx="9033065" cy="4064098"/>
          </a:xfrm>
        </p:spPr>
      </p:pic>
    </p:spTree>
    <p:extLst>
      <p:ext uri="{BB962C8B-B14F-4D97-AF65-F5344CB8AC3E}">
        <p14:creationId xmlns:p14="http://schemas.microsoft.com/office/powerpoint/2010/main" xmlns="" val="345317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96144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Поиск профиля автора по </a:t>
            </a:r>
            <a:r>
              <a:rPr lang="en-US" sz="34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ResearcherID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1\Desktop\Практика\презентация\Наукометрические показатели\автор\Res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7" b="4877"/>
          <a:stretch>
            <a:fillRect/>
          </a:stretch>
        </p:blipFill>
        <p:spPr bwMode="auto">
          <a:xfrm>
            <a:off x="42988" y="1689175"/>
            <a:ext cx="8993508" cy="49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409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857" b="34454"/>
          <a:stretch>
            <a:fillRect/>
          </a:stretch>
        </p:blipFill>
        <p:spPr>
          <a:xfrm>
            <a:off x="90887" y="1700808"/>
            <a:ext cx="8945609" cy="475252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Обзор цитирования работ автора</a:t>
            </a:r>
            <a:endParaRPr lang="ru-RU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08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58" b="15385"/>
          <a:stretch>
            <a:fillRect/>
          </a:stretch>
        </p:blipFill>
        <p:spPr>
          <a:xfrm>
            <a:off x="107504" y="1124743"/>
            <a:ext cx="8964488" cy="4613525"/>
          </a:xfrm>
        </p:spPr>
      </p:pic>
    </p:spTree>
    <p:extLst>
      <p:ext uri="{BB962C8B-B14F-4D97-AF65-F5344CB8AC3E}">
        <p14:creationId xmlns:p14="http://schemas.microsoft.com/office/powerpoint/2010/main" xmlns="" val="148249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08912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Поиск по автору, </a:t>
            </a:r>
            <a:r>
              <a:rPr lang="ru-RU" sz="36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если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ResearcherID</a:t>
            </a:r>
            <a:r>
              <a:rPr lang="en-US" sz="36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6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неизвестен</a:t>
            </a:r>
            <a:endParaRPr lang="ru-RU" sz="3600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1" r="6979" b="20127"/>
          <a:stretch>
            <a:fillRect/>
          </a:stretch>
        </p:blipFill>
        <p:spPr bwMode="auto">
          <a:xfrm>
            <a:off x="35496" y="1772816"/>
            <a:ext cx="899983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436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Регистрация в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Science Index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77"/>
          <a:stretch>
            <a:fillRect/>
          </a:stretch>
        </p:blipFill>
        <p:spPr>
          <a:xfrm>
            <a:off x="548922" y="1988840"/>
            <a:ext cx="8046156" cy="3816424"/>
          </a:xfrm>
        </p:spPr>
      </p:pic>
      <p:sp>
        <p:nvSpPr>
          <p:cNvPr id="6" name="Стрелка вниз 5"/>
          <p:cNvSpPr/>
          <p:nvPr/>
        </p:nvSpPr>
        <p:spPr>
          <a:xfrm rot="821297">
            <a:off x="7897943" y="1313611"/>
            <a:ext cx="620922" cy="2015017"/>
          </a:xfrm>
          <a:prstGeom prst="downArrow">
            <a:avLst>
              <a:gd name="adj1" fmla="val 55916"/>
              <a:gd name="adj2" fmla="val 1112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8" r="5248" b="14986"/>
          <a:stretch>
            <a:fillRect/>
          </a:stretch>
        </p:blipFill>
        <p:spPr bwMode="auto">
          <a:xfrm>
            <a:off x="72007" y="1038695"/>
            <a:ext cx="8964489" cy="469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05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ikshina +.jpg"/>
          <p:cNvPicPr>
            <a:picLocks noChangeAspect="1"/>
          </p:cNvPicPr>
          <p:nvPr/>
        </p:nvPicPr>
        <p:blipFill>
          <a:blip r:embed="rId2" cstate="print"/>
          <a:srcRect l="2670" r="2670" b="13322"/>
          <a:stretch>
            <a:fillRect/>
          </a:stretch>
        </p:blipFill>
        <p:spPr>
          <a:xfrm>
            <a:off x="35496" y="484160"/>
            <a:ext cx="9036496" cy="5329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2132856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Здесь ничего не вводим, поскольку для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нахождения числа цитирований нас 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интересуют публикации </a:t>
            </a:r>
            <a:r>
              <a:rPr lang="ru-RU" sz="1200" b="1" u="sng" dirty="0" smtClean="0">
                <a:solidFill>
                  <a:srgbClr val="FF0000"/>
                </a:solidFill>
                <a:latin typeface="Century Gothic" pitchFamily="34" charset="0"/>
              </a:rPr>
              <a:t>за все годы.</a:t>
            </a:r>
            <a:endParaRPr lang="ru-RU" sz="1200" b="1" u="sng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5436096" y="1700808"/>
            <a:ext cx="216024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60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69" b="16578"/>
          <a:stretch>
            <a:fillRect/>
          </a:stretch>
        </p:blipFill>
        <p:spPr bwMode="auto">
          <a:xfrm>
            <a:off x="107504" y="1196751"/>
            <a:ext cx="8906708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156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69" b="21352"/>
          <a:stretch>
            <a:fillRect/>
          </a:stretch>
        </p:blipFill>
        <p:spPr bwMode="auto">
          <a:xfrm>
            <a:off x="69450" y="908720"/>
            <a:ext cx="8967046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9332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Образец </a:t>
            </a:r>
            <a:r>
              <a:rPr lang="ru-RU" sz="36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задания</a:t>
            </a:r>
          </a:p>
          <a:p>
            <a:pPr algn="ctr"/>
            <a:endParaRPr lang="ru-RU" sz="3600" b="1" dirty="0" smtClean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ru-RU" dirty="0" smtClean="0">
              <a:latin typeface="Century Gothic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itchFamily="34" charset="0"/>
              </a:rPr>
              <a:t>Зарегистрироваться </a:t>
            </a:r>
            <a:r>
              <a:rPr lang="ru-RU" dirty="0">
                <a:latin typeface="Century Gothic" pitchFamily="34" charset="0"/>
              </a:rPr>
              <a:t>в </a:t>
            </a:r>
            <a:r>
              <a:rPr lang="ru-RU" dirty="0" err="1">
                <a:latin typeface="Century Gothic" pitchFamily="34" charset="0"/>
              </a:rPr>
              <a:t>Science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Index</a:t>
            </a:r>
            <a:r>
              <a:rPr lang="ru-RU" dirty="0">
                <a:latin typeface="Century Gothic" pitchFamily="34" charset="0"/>
              </a:rPr>
              <a:t> в качестве </a:t>
            </a:r>
            <a:r>
              <a:rPr lang="ru-RU" dirty="0" smtClean="0">
                <a:latin typeface="Century Gothic" pitchFamily="34" charset="0"/>
              </a:rPr>
              <a:t>автора.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itchFamily="34" charset="0"/>
              </a:rPr>
              <a:t>Объединить </a:t>
            </a:r>
            <a:r>
              <a:rPr lang="ru-RU" dirty="0">
                <a:latin typeface="Century Gothic" pitchFamily="34" charset="0"/>
              </a:rPr>
              <a:t>авторские </a:t>
            </a:r>
            <a:r>
              <a:rPr lang="ru-RU" dirty="0" smtClean="0">
                <a:latin typeface="Century Gothic" pitchFamily="34" charset="0"/>
              </a:rPr>
              <a:t>профили </a:t>
            </a:r>
            <a:r>
              <a:rPr lang="ru-RU" dirty="0">
                <a:latin typeface="Century Gothic" pitchFamily="34" charset="0"/>
              </a:rPr>
              <a:t>в БД </a:t>
            </a:r>
            <a:r>
              <a:rPr lang="ru-RU" dirty="0" smtClean="0">
                <a:latin typeface="Century Gothic" pitchFamily="34" charset="0"/>
              </a:rPr>
              <a:t>Scopus для конкретного учёного.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itchFamily="34" charset="0"/>
              </a:rPr>
              <a:t>Найти </a:t>
            </a:r>
            <a:r>
              <a:rPr lang="ru-RU" dirty="0">
                <a:latin typeface="Century Gothic" pitchFamily="34" charset="0"/>
              </a:rPr>
              <a:t>статью в БД </a:t>
            </a:r>
            <a:r>
              <a:rPr lang="ru-RU" dirty="0" err="1">
                <a:latin typeface="Century Gothic" pitchFamily="34" charset="0"/>
              </a:rPr>
              <a:t>WoS</a:t>
            </a:r>
            <a:r>
              <a:rPr lang="ru-RU" dirty="0">
                <a:latin typeface="Century Gothic" pitchFamily="34" charset="0"/>
              </a:rPr>
              <a:t> и </a:t>
            </a:r>
            <a:r>
              <a:rPr lang="ru-RU" dirty="0" smtClean="0">
                <a:latin typeface="Century Gothic" pitchFamily="34" charset="0"/>
              </a:rPr>
              <a:t>Scopus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(по названию и библиографическому описанию).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Century Gothic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itchFamily="34" charset="0"/>
              </a:rPr>
              <a:t>Заполнить табличку </a:t>
            </a:r>
            <a:r>
              <a:rPr lang="ru-RU" dirty="0">
                <a:latin typeface="Century Gothic" pitchFamily="34" charset="0"/>
              </a:rPr>
              <a:t>с </a:t>
            </a:r>
            <a:r>
              <a:rPr lang="ru-RU" dirty="0" smtClean="0">
                <a:latin typeface="Century Gothic" pitchFamily="34" charset="0"/>
              </a:rPr>
              <a:t>показателями для </a:t>
            </a:r>
            <a:r>
              <a:rPr lang="ru-RU" dirty="0">
                <a:latin typeface="Century Gothic" pitchFamily="34" charset="0"/>
              </a:rPr>
              <a:t>конкретного </a:t>
            </a:r>
            <a:r>
              <a:rPr lang="ru-RU" dirty="0" smtClean="0">
                <a:latin typeface="Century Gothic" pitchFamily="34" charset="0"/>
              </a:rPr>
              <a:t>учёного (</a:t>
            </a:r>
            <a:r>
              <a:rPr lang="en-US" dirty="0">
                <a:latin typeface="Century Gothic" pitchFamily="34" charset="0"/>
              </a:rPr>
              <a:t>Researcher </a:t>
            </a:r>
            <a:r>
              <a:rPr lang="en-US" dirty="0" smtClean="0">
                <a:latin typeface="Century Gothic" pitchFamily="34" charset="0"/>
              </a:rPr>
              <a:t>ID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en-US" dirty="0" smtClean="0">
                <a:latin typeface="Century Gothic" pitchFamily="34" charset="0"/>
              </a:rPr>
              <a:t>orcid.org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en-US" dirty="0">
                <a:latin typeface="Century Gothic" pitchFamily="34" charset="0"/>
              </a:rPr>
              <a:t>SPIN-</a:t>
            </a:r>
            <a:r>
              <a:rPr lang="ru-RU" dirty="0" smtClean="0">
                <a:latin typeface="Century Gothic" pitchFamily="34" charset="0"/>
              </a:rPr>
              <a:t>код, число публикаций, число цитирований, </a:t>
            </a:r>
            <a:r>
              <a:rPr lang="en-US" dirty="0" smtClean="0">
                <a:latin typeface="Century Gothic" pitchFamily="34" charset="0"/>
              </a:rPr>
              <a:t>h-</a:t>
            </a:r>
            <a:r>
              <a:rPr lang="ru-RU" dirty="0" smtClean="0">
                <a:latin typeface="Century Gothic" pitchFamily="34" charset="0"/>
              </a:rPr>
              <a:t>индекс).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114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Зачем нужна регистрация</a:t>
            </a:r>
            <a:endParaRPr lang="ru-RU" sz="4000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4" r="5963" b="14153"/>
          <a:stretch>
            <a:fillRect/>
          </a:stretch>
        </p:blipFill>
        <p:spPr>
          <a:xfrm>
            <a:off x="348794" y="1556792"/>
            <a:ext cx="8399670" cy="4392488"/>
          </a:xfrm>
        </p:spPr>
      </p:pic>
    </p:spTree>
    <p:extLst>
      <p:ext uri="{BB962C8B-B14F-4D97-AF65-F5344CB8AC3E}">
        <p14:creationId xmlns:p14="http://schemas.microsoft.com/office/powerpoint/2010/main" xmlns="" val="317839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82419"/>
            <a:ext cx="6400800" cy="81433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Поиск </a:t>
            </a:r>
            <a:r>
              <a:rPr lang="ru-RU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статьи по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DOI</a:t>
            </a:r>
            <a:r>
              <a:rPr lang="ru-RU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pic>
        <p:nvPicPr>
          <p:cNvPr id="1026" name="Picture 2" descr="C:\Users\1\Desktop\Практика\презентация\Новая папка\SCOP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11"/>
          <a:stretch>
            <a:fillRect/>
          </a:stretch>
        </p:blipFill>
        <p:spPr bwMode="auto">
          <a:xfrm>
            <a:off x="179512" y="1484784"/>
            <a:ext cx="88636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2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рактика\презентация\Новая папка\W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68"/>
          <a:stretch>
            <a:fillRect/>
          </a:stretch>
        </p:blipFill>
        <p:spPr bwMode="auto">
          <a:xfrm>
            <a:off x="19497" y="1412777"/>
            <a:ext cx="9089007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547664" y="382419"/>
            <a:ext cx="6400800" cy="8143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Поиск статьи по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DOI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8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Поиск </a:t>
            </a:r>
            <a:r>
              <a:rPr lang="ru-RU" sz="38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названию </a:t>
            </a:r>
            <a:r>
              <a:rPr lang="ru-RU" sz="3200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Не </a:t>
            </a:r>
            <a:r>
              <a:rPr lang="ru-RU" sz="2000" dirty="0">
                <a:latin typeface="Century Gothic" pitchFamily="34" charset="0"/>
              </a:rPr>
              <a:t>у всех статей есть DOI, или он может быть неизвестен. </a:t>
            </a: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Можно </a:t>
            </a:r>
            <a:r>
              <a:rPr lang="ru-RU" sz="2000" dirty="0">
                <a:latin typeface="Century Gothic" pitchFamily="34" charset="0"/>
              </a:rPr>
              <a:t>найти статью по названию, но необходимо учитывать, что в разных базах данных названия публикации могут быть записаны </a:t>
            </a:r>
            <a:r>
              <a:rPr lang="ru-RU" sz="2000" dirty="0" smtClean="0">
                <a:latin typeface="Century Gothic" pitchFamily="34" charset="0"/>
              </a:rPr>
              <a:t>по-разному (данные </a:t>
            </a:r>
            <a:r>
              <a:rPr lang="ru-RU" sz="2000" dirty="0">
                <a:latin typeface="Century Gothic" pitchFamily="34" charset="0"/>
              </a:rPr>
              <a:t>введены без пробелов, нет апострофа, буквы греческого алфавита и пр</a:t>
            </a:r>
            <a:r>
              <a:rPr lang="ru-RU" sz="2000" dirty="0" smtClean="0">
                <a:latin typeface="Century Gothic" pitchFamily="34" charset="0"/>
              </a:rPr>
              <a:t>.) 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Следовательно, все символы</a:t>
            </a:r>
            <a:r>
              <a:rPr lang="ru-RU" sz="2000" dirty="0">
                <a:latin typeface="Century Gothic" pitchFamily="34" charset="0"/>
              </a:rPr>
              <a:t>, знаки и пр. </a:t>
            </a:r>
            <a:r>
              <a:rPr lang="ru-RU" sz="2000" dirty="0" smtClean="0">
                <a:latin typeface="Century Gothic" pitchFamily="34" charset="0"/>
              </a:rPr>
              <a:t>при поиске лучше убирать.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47"/>
          <a:stretch>
            <a:fillRect/>
          </a:stretch>
        </p:blipFill>
        <p:spPr bwMode="auto">
          <a:xfrm>
            <a:off x="177924" y="2671914"/>
            <a:ext cx="8930580" cy="39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21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Практика\презентация\поиск по названию\W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1" b="16552"/>
          <a:stretch>
            <a:fillRect/>
          </a:stretch>
        </p:blipFill>
        <p:spPr bwMode="auto">
          <a:xfrm>
            <a:off x="49654" y="1196752"/>
            <a:ext cx="90588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60648"/>
            <a:ext cx="7772400" cy="2592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Или так…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Практика\презентация\поиск по названию\Scopus двойная связ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1" b="16382"/>
          <a:stretch>
            <a:fillRect/>
          </a:stretch>
        </p:blipFill>
        <p:spPr bwMode="auto">
          <a:xfrm>
            <a:off x="35496" y="1402706"/>
            <a:ext cx="9001000" cy="4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60648"/>
            <a:ext cx="7772400" cy="2592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Бывает так…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7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Практика\презентация\поиск по названию\Wos двойная связ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9" b="16733"/>
          <a:stretch>
            <a:fillRect/>
          </a:stretch>
        </p:blipFill>
        <p:spPr bwMode="auto">
          <a:xfrm>
            <a:off x="72008" y="1505322"/>
            <a:ext cx="9036496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60648"/>
            <a:ext cx="7772400" cy="2592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Или так…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151</Words>
  <Application>Microsoft Office PowerPoint</Application>
  <PresentationFormat>Экран (4:3)</PresentationFormat>
  <Paragraphs>40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Базы данных научного цитирования</vt:lpstr>
      <vt:lpstr>Регистрация в Science Index</vt:lpstr>
      <vt:lpstr>Зачем нужна регистрация</vt:lpstr>
      <vt:lpstr>Слайд 4</vt:lpstr>
      <vt:lpstr>Слайд 5</vt:lpstr>
      <vt:lpstr>Поиск по названию  Не у всех статей есть DOI, или он может быть неизвестен.  Можно найти статью по названию, но необходимо учитывать, что в разных базах данных названия публикации могут быть записаны по-разному (данные введены без пробелов, нет апострофа, буквы греческого алфавита и пр.)  Следовательно, все символы, знаки и пр. при поиске лучше убирать. </vt:lpstr>
      <vt:lpstr>Слайд 7</vt:lpstr>
      <vt:lpstr>Слайд 8</vt:lpstr>
      <vt:lpstr>Слайд 9</vt:lpstr>
      <vt:lpstr>Слайд 10</vt:lpstr>
      <vt:lpstr>Слайд 11</vt:lpstr>
      <vt:lpstr>Поиск по библиографическому описанию</vt:lpstr>
      <vt:lpstr>Слайд 13</vt:lpstr>
      <vt:lpstr> Поиск авторского профиля в Scopus Используйте подстановочные знаки вместо букв, вызывающих сомнение. Например, ищем авторский профиль учёного по фамилии:  Ценцевицкий, А.Н. </vt:lpstr>
      <vt:lpstr>Объединение авторских профилей</vt:lpstr>
      <vt:lpstr>Поиск профиля автора по  ResearcherID</vt:lpstr>
      <vt:lpstr>Обзор цитирования работ автора</vt:lpstr>
      <vt:lpstr> </vt:lpstr>
      <vt:lpstr>Поиск по автору,  если ResearcherID неизвестен</vt:lpstr>
      <vt:lpstr>Слайд 20</vt:lpstr>
      <vt:lpstr>Слайд 21</vt:lpstr>
      <vt:lpstr>Слайд 22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Tester</cp:lastModifiedBy>
  <cp:revision>74</cp:revision>
  <dcterms:created xsi:type="dcterms:W3CDTF">2017-09-11T06:24:50Z</dcterms:created>
  <dcterms:modified xsi:type="dcterms:W3CDTF">2019-07-01T11:40:38Z</dcterms:modified>
</cp:coreProperties>
</file>