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-diary.ru/picture_library/Switzerland/Yverdon/14_b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8;&#1072;&#1076;&#1080;&#1084;&#1080;&#1095;&#1080;.&#1088;&#1092;/wp-content/uploads/2012/10/Kinderdorf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BF8E8DA-59BC-4B62-9CE9-12C366D98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4824"/>
            <a:ext cx="9144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450215" algn="ctr">
              <a:spcAft>
                <a:spcPts val="0"/>
              </a:spcAft>
            </a:pPr>
            <a:r>
              <a:rPr lang="ru-RU" sz="2400" b="1" cap="all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История педагогики</a:t>
            </a:r>
            <a:r>
              <a:rPr lang="en-US" sz="2400" b="1" cap="all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2400" b="1" cap="all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b="1" cap="all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cap="all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Иоганн </a:t>
            </a:r>
            <a:r>
              <a:rPr lang="ru-RU" sz="2400" b="1" cap="all" dirty="0">
                <a:latin typeface="Times New Roman" pitchFamily="18" charset="0"/>
                <a:ea typeface="Times New Roman"/>
                <a:cs typeface="Times New Roman" pitchFamily="18" charset="0"/>
              </a:rPr>
              <a:t>Генрих </a:t>
            </a:r>
            <a:r>
              <a:rPr lang="ru-RU" sz="2400" b="1" cap="all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Песталоцци</a:t>
            </a:r>
            <a:endParaRPr lang="ru-RU" sz="2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93932DFE-9AD9-4062-A436-DB809D149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619" y="4005064"/>
            <a:ext cx="401887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120000"/>
              </a:lnSpc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</a:p>
          <a:p>
            <a:pPr marL="342900" indent="-342900" algn="ctr">
              <a:lnSpc>
                <a:spcPct val="120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Мустафин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Ильдар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Наилевич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2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 3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404477" y="332752"/>
            <a:ext cx="8488003" cy="900000"/>
            <a:chOff x="1171228" y="520537"/>
            <a:chExt cx="7953829" cy="843360"/>
          </a:xfrm>
        </p:grpSpPr>
        <p:pic>
          <p:nvPicPr>
            <p:cNvPr id="8" name="Picture 6" descr="ÐÐÐ ÐÐ°Ð·ÐÐ¦ Ð ÐÐ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994" y="520537"/>
              <a:ext cx="7104063" cy="84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ÐÐÐ ÐÐ°Ð·ÐÐ¦ Ð ÐÐ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1171228" y="672937"/>
              <a:ext cx="952500" cy="50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3682155" y="5833125"/>
            <a:ext cx="169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Казань, 2020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 г.</a:t>
            </a:r>
          </a:p>
        </p:txBody>
      </p:sp>
    </p:spTree>
    <p:extLst>
      <p:ext uri="{BB962C8B-B14F-4D97-AF65-F5344CB8AC3E}">
        <p14:creationId xmlns:p14="http://schemas.microsoft.com/office/powerpoint/2010/main" val="12355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539552" y="1571625"/>
            <a:ext cx="831869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Развивающее воспитывающее обучение. </a:t>
            </a:r>
          </a:p>
          <a:p>
            <a:pPr eaLnBrk="1" hangingPunct="1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«Обучение должно быть подчинено воспитанию». </a:t>
            </a:r>
          </a:p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«Школы, где главную роль играют учителя и книга, - никуда не годятся». </a:t>
            </a:r>
          </a:p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«Учитель должен вырабатывать в ученике деятеля … не вливать в него, </a:t>
            </a:r>
          </a:p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как в сосуд, готовые знания.</a:t>
            </a:r>
          </a:p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Разрабатывая идеи развивающего школьного образования и</a:t>
            </a:r>
          </a:p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элементарного обучения, Песталоцци был одним из основоположников </a:t>
            </a:r>
          </a:p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концепции развивающего образования: предметы преподавания рассматривались им, по его словам, больше как средство целенаправленного "развития способностей, чем как средство приобретения знаний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691500" y="478833"/>
            <a:ext cx="290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теория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F:\Педагог-новатор Песталоцци\Фото песталоцци\pestalozzi_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214438"/>
            <a:ext cx="292576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643188" y="642938"/>
            <a:ext cx="4939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Увековечивание памяти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И.Г.Песталоцци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3643313" y="1285875"/>
            <a:ext cx="50720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На площади Песталоцци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в городе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Ивердон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(Швейцария)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поставлен памятник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в его честь, где вычеканили среди других строчек и такую: </a:t>
            </a:r>
          </a:p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ВСЁ ДЛЯ ДРУГИХ, НИЧЕГО ДЛЯ СЕБЯ.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/>
          </a:p>
        </p:txBody>
      </p:sp>
      <p:pic>
        <p:nvPicPr>
          <p:cNvPr id="20485" name="Picture 2" descr="http://travel-diary.ru/picture_library/Switzerland/Yverdon/14_b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309938"/>
            <a:ext cx="4357688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4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714625" y="357188"/>
            <a:ext cx="4939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Увековечивание памяти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И.Г.Песталоцци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8" descr="F:\Педагог-новатор Песталоцци\Фото песталоцци\детская деревня песталоцц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14875"/>
            <a:ext cx="24939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729605" y="1000125"/>
            <a:ext cx="8050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В честь Песталоцци названа Детская деревня Песталоцци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Швейцария)</a:t>
            </a:r>
          </a:p>
        </p:txBody>
      </p:sp>
      <p:pic>
        <p:nvPicPr>
          <p:cNvPr id="21509" name="Picture 10" descr="http://xn--80aimaawy5d.xn--p1ai/wp-content/uploads/2012/10/Kinderdorf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55768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:\Педагог-новатор Песталоцци\Фото песталоцци\меда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36576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428875" y="428625"/>
            <a:ext cx="4939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Увековечивание памяти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И.Г.Песталоцци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4071938" y="1857375"/>
            <a:ext cx="494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К 100-летию со дня смерти Песталоцци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 Фридрихом-Вильгельмом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Хёрнляйном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была изготовлена памятная медаль</a:t>
            </a:r>
          </a:p>
        </p:txBody>
      </p:sp>
      <p:pic>
        <p:nvPicPr>
          <p:cNvPr id="22533" name="Picture 1" descr="F:\Педагог-новатор Песталоцци\Фото песталоцци\мар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71938"/>
            <a:ext cx="372903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4071938" y="4929188"/>
            <a:ext cx="4933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С изображением портрета Песталоцци выпущена марка </a:t>
            </a:r>
          </a:p>
        </p:txBody>
      </p:sp>
    </p:spTree>
    <p:extLst>
      <p:ext uri="{BB962C8B-B14F-4D97-AF65-F5344CB8AC3E}">
        <p14:creationId xmlns:p14="http://schemas.microsoft.com/office/powerpoint/2010/main" val="11234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75" y="2276872"/>
            <a:ext cx="690766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2680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Иоганн Генрих Песталоцц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404664"/>
            <a:ext cx="3389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Иоганн Генрих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Песталоцци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9334" y="788029"/>
            <a:ext cx="4446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(12 января 1746 г., Цюрих, – 17 февраля 1827 г.,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Бруи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Иоганн Генрих Песталоцци (1746 – 1827) -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швейцарский педагог-демократ,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один из основоположников дидактики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начального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4330" y="3505323"/>
            <a:ext cx="48577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Песталоцци близко ознакомился с тяжелым положением крестьян и с малых лет проникся глубоким сочувствием к народу.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подростковом возрасте подвергся сильному влиянию работ Жан Жака Руссо.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семнадцать  лет он прочел «Эмиля» Руссо. Эта книга произвела на юношу огромное впечатление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укрепила его намерение самоотверженно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служить народу.</a:t>
            </a:r>
          </a:p>
          <a:p>
            <a:pPr eaLnBrk="1" hangingPunct="1"/>
            <a:endParaRPr lang="ru-RU" dirty="0"/>
          </a:p>
        </p:txBody>
      </p:sp>
      <p:pic>
        <p:nvPicPr>
          <p:cNvPr id="3074" name="Picture 2" descr="Значение слова ПЕСТАЛОЦЦИ - что это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610372" cy="361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едагог-новатор Песталоцци\Фото песталоцци\школ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8" y="908720"/>
            <a:ext cx="74104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98528" y="495924"/>
            <a:ext cx="3250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«Учреждение для бедных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5000625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В 1774 году он открыл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Нейгофе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«Учреждение для бедных»,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в котором собрал до пятидесяти сирот и беспризорных детей.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По мысли Песталоцци, его приют должен был содержаться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на средства, заработанные самими детьми. </a:t>
            </a:r>
          </a:p>
        </p:txBody>
      </p:sp>
    </p:spTree>
    <p:extLst>
      <p:ext uri="{BB962C8B-B14F-4D97-AF65-F5344CB8AC3E}">
        <p14:creationId xmlns:p14="http://schemas.microsoft.com/office/powerpoint/2010/main" val="14034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F:\Педагог-новатор Песталоцци\Фото песталоцци\pestalozzi-with-the-orpha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13" y="1772816"/>
            <a:ext cx="557053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611560" y="836712"/>
            <a:ext cx="80402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Как только крестьянские дети получали у Песталоцци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приличную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одежду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родители уводили детей и забирали себе деньги, которые зарабатывали их дети.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98528" y="419778"/>
            <a:ext cx="3250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«Учреждение для бедных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643438" y="1500188"/>
            <a:ext cx="389731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Песталоцци и его жена Анна обучали детей чтению, письму и счету,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занимались их воспитанием, а ремесленники учили их прясть и ткать.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 образом Песталоцци делал в своем учреждении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попытки соединения обучения детей с производительным трудом.</a:t>
            </a:r>
          </a:p>
        </p:txBody>
      </p:sp>
      <p:pic>
        <p:nvPicPr>
          <p:cNvPr id="14340" name="Picture 2" descr="F:\Педагог-новатор Песталоцци\Фото песталоцци\P-with-many-childr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28750"/>
            <a:ext cx="3686175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98528" y="495924"/>
            <a:ext cx="3250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«Учреждение для бедных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99592" y="2571749"/>
            <a:ext cx="7423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Даже император Александр I интересовался деятельностью Песталоцци,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виделся с ним и отнесся к нему весьма благосклонно.</a:t>
            </a:r>
          </a:p>
        </p:txBody>
      </p:sp>
      <p:pic>
        <p:nvPicPr>
          <p:cNvPr id="15363" name="Picture 2" descr="F:\Педагог-новатор Песталоцци\Фото песталоцци\александр1 и песталоцц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3"/>
            <a:ext cx="5371762" cy="258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397399" y="495924"/>
            <a:ext cx="290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теория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844257" y="1285874"/>
            <a:ext cx="7786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 временем Песталоцци достигает своей вершины,  появляется много людей, желавших воочию убедиться в целесообразности приёмов Песталоцци. </a:t>
            </a:r>
          </a:p>
        </p:txBody>
      </p:sp>
    </p:spTree>
    <p:extLst>
      <p:ext uri="{BB962C8B-B14F-4D97-AF65-F5344CB8AC3E}">
        <p14:creationId xmlns:p14="http://schemas.microsoft.com/office/powerpoint/2010/main" val="9264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691500" y="478833"/>
            <a:ext cx="290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теория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F:\Педагог-новатор Песталоцци\Фото песталоцци\111003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286000"/>
            <a:ext cx="13366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F:\Педагог-новатор Песталоцци\Фото песталоцци\24133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286250"/>
            <a:ext cx="132873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F:\Педагог-новатор Песталоцци\Фото песталоцци\3c93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43000"/>
            <a:ext cx="13430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F:\Педагог-новатор Песталоцци\Фото песталоцци\pestalocci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357563"/>
            <a:ext cx="126841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2571750" y="1143000"/>
            <a:ext cx="5143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Свой богатый опыт воспитания и обучения детей Песталоцци обобщил в таких произведениях, как:</a:t>
            </a:r>
          </a:p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3286125" y="2357438"/>
            <a:ext cx="2409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Лингард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Гертруда»,</a:t>
            </a: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3857625" y="3000375"/>
            <a:ext cx="4428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« Письмо к другу о пребывании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</a:t>
            </a: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4929188" y="3571875"/>
            <a:ext cx="3634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" Как Гертруда учит своих детей ", </a:t>
            </a:r>
          </a:p>
        </p:txBody>
      </p: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6000750" y="4643438"/>
            <a:ext cx="2625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" Лебединая песня" и др.</a:t>
            </a:r>
          </a:p>
        </p:txBody>
      </p:sp>
    </p:spTree>
    <p:extLst>
      <p:ext uri="{BB962C8B-B14F-4D97-AF65-F5344CB8AC3E}">
        <p14:creationId xmlns:p14="http://schemas.microsoft.com/office/powerpoint/2010/main" val="11787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414022" y="571500"/>
            <a:ext cx="290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теория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357188" y="1214438"/>
            <a:ext cx="8143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Содержание воспитания и обучения.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принципы – строгая последовательность, концентричность, посильность. 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85750" y="2786063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Умственное образование.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специальных упражнений (для каждой ступени обучения),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которые развивают интеллектуальные силы и способности.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Основа – наблюдения и опыт.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214313" y="4786313"/>
            <a:ext cx="785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Физическое воспитание.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Первый вид разумного воздействия взрослого на развитие детей,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и укрепление всех физических возможностей,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основано на естественном стремлении к движению.</a:t>
            </a:r>
          </a:p>
        </p:txBody>
      </p:sp>
    </p:spTree>
    <p:extLst>
      <p:ext uri="{BB962C8B-B14F-4D97-AF65-F5344CB8AC3E}">
        <p14:creationId xmlns:p14="http://schemas.microsoft.com/office/powerpoint/2010/main" val="2461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14313" y="1214438"/>
            <a:ext cx="857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Трудовое воспитание.</a:t>
            </a:r>
          </a:p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Соединение обучения с производственным трудом. Труд развивает силы, ум, формирует нравственность. Труд учит презирать слова, оторванные от дела. Труд вырабатывает следующие качества: точность, правдивость, создание правильных взаимоотношений между взрослыми и детьми и детей друг с другом.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85750" y="2928938"/>
            <a:ext cx="8643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dirty="0"/>
              <a:t>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Нравственное воспитание</a:t>
            </a:r>
          </a:p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Нравственное воспитание – постоянное упражнения в делах, приносящим пользу другим. Является центром всего воспитания. Основу для всего последующего нравственного развития ребенка И.Г. Песталоцци видел в разумных семейных отношениях, и школьное воспитание, как он полагал, может быть успешным лишь в том случае, если будет действовать в полном согласии с семейным. </a:t>
            </a:r>
          </a:p>
          <a:p>
            <a:pPr eaLnBrk="1" hangingPunct="1"/>
            <a:endParaRPr lang="ru-RU" sz="1600" dirty="0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285750" y="5000625"/>
            <a:ext cx="84296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/>
              <a:t>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Религиозное воспитание.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 Религиозное воспитание – против официальной религии и её обрядности; 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 за естественную религию, развивающую моральные чувства и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 нравственные наклонности </a:t>
            </a:r>
          </a:p>
          <a:p>
            <a:pPr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691500" y="478833"/>
            <a:ext cx="290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теория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655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Талия</dc:creator>
  <cp:lastModifiedBy>Талия</cp:lastModifiedBy>
  <cp:revision>7</cp:revision>
  <dcterms:created xsi:type="dcterms:W3CDTF">2021-01-14T13:28:08Z</dcterms:created>
  <dcterms:modified xsi:type="dcterms:W3CDTF">2021-01-14T14:47:02Z</dcterms:modified>
</cp:coreProperties>
</file>