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52" r:id="rId1"/>
  </p:sldMasterIdLst>
  <p:notesMasterIdLst>
    <p:notesMasterId r:id="rId21"/>
  </p:notesMasterIdLst>
  <p:sldIdLst>
    <p:sldId id="256" r:id="rId2"/>
    <p:sldId id="257" r:id="rId3"/>
    <p:sldId id="258" r:id="rId4"/>
    <p:sldId id="262" r:id="rId5"/>
    <p:sldId id="263" r:id="rId6"/>
    <p:sldId id="264" r:id="rId7"/>
    <p:sldId id="259" r:id="rId8"/>
    <p:sldId id="273" r:id="rId9"/>
    <p:sldId id="274" r:id="rId10"/>
    <p:sldId id="275" r:id="rId11"/>
    <p:sldId id="260" r:id="rId12"/>
    <p:sldId id="267" r:id="rId13"/>
    <p:sldId id="268" r:id="rId14"/>
    <p:sldId id="269" r:id="rId15"/>
    <p:sldId id="272" r:id="rId16"/>
    <p:sldId id="270" r:id="rId17"/>
    <p:sldId id="276" r:id="rId18"/>
    <p:sldId id="265" r:id="rId19"/>
    <p:sldId id="266"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9"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526E12-349E-4660-BCB1-2EC1767E23BF}"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ru-RU"/>
        </a:p>
      </dgm:t>
    </dgm:pt>
    <dgm:pt modelId="{38862AB0-6263-4693-B69D-1736294A2903}">
      <dgm:prSet custT="1"/>
      <dgm:spPr>
        <a:ln>
          <a:solidFill>
            <a:schemeClr val="tx2">
              <a:lumMod val="75000"/>
            </a:schemeClr>
          </a:solidFill>
        </a:ln>
      </dgm:spPr>
      <dgm:t>
        <a:bodyPr/>
        <a:lstStyle/>
        <a:p>
          <a:pPr algn="l" rtl="0"/>
          <a:r>
            <a:rPr lang="ru-RU" sz="2400" dirty="0" smtClean="0">
              <a:solidFill>
                <a:srgbClr val="C00000"/>
              </a:solidFill>
            </a:rPr>
            <a:t>Ясность </a:t>
          </a:r>
        </a:p>
        <a:p>
          <a:pPr algn="just" rtl="0"/>
          <a:r>
            <a:rPr lang="ru-RU" sz="1800" dirty="0" smtClean="0"/>
            <a:t>углубление в состоянии покоя. Изучаемое выделяется из всего, с чем оно связано, и углубленно рассматривается. </a:t>
          </a:r>
          <a:endParaRPr lang="ru-RU" sz="1800" dirty="0"/>
        </a:p>
      </dgm:t>
    </dgm:pt>
    <dgm:pt modelId="{0DADBE5F-B97C-45A3-9FEA-20A2BD491379}" type="parTrans" cxnId="{518C317F-54CD-4B90-890F-8F113FF45614}">
      <dgm:prSet/>
      <dgm:spPr/>
      <dgm:t>
        <a:bodyPr/>
        <a:lstStyle/>
        <a:p>
          <a:endParaRPr lang="ru-RU"/>
        </a:p>
      </dgm:t>
    </dgm:pt>
    <dgm:pt modelId="{72470231-D0B9-49A7-896D-F741250486E4}" type="sibTrans" cxnId="{518C317F-54CD-4B90-890F-8F113FF45614}">
      <dgm:prSet/>
      <dgm:spPr>
        <a:ln>
          <a:solidFill>
            <a:schemeClr val="tx2">
              <a:lumMod val="75000"/>
              <a:alpha val="90000"/>
            </a:schemeClr>
          </a:solidFill>
        </a:ln>
      </dgm:spPr>
      <dgm:t>
        <a:bodyPr/>
        <a:lstStyle/>
        <a:p>
          <a:endParaRPr lang="ru-RU"/>
        </a:p>
      </dgm:t>
    </dgm:pt>
    <dgm:pt modelId="{4B464F36-DC13-41A3-90A0-A94631E09A3D}">
      <dgm:prSet custT="1"/>
      <dgm:spPr>
        <a:ln>
          <a:solidFill>
            <a:schemeClr val="tx2">
              <a:lumMod val="75000"/>
            </a:schemeClr>
          </a:solidFill>
        </a:ln>
      </dgm:spPr>
      <dgm:t>
        <a:bodyPr/>
        <a:lstStyle/>
        <a:p>
          <a:pPr algn="l" rtl="0"/>
          <a:r>
            <a:rPr lang="ru-RU" sz="2400" dirty="0" smtClean="0">
              <a:solidFill>
                <a:srgbClr val="C00000"/>
              </a:solidFill>
            </a:rPr>
            <a:t>Ассоциация</a:t>
          </a:r>
          <a:r>
            <a:rPr lang="ru-RU" sz="1300" dirty="0" smtClean="0">
              <a:solidFill>
                <a:srgbClr val="C00000"/>
              </a:solidFill>
            </a:rPr>
            <a:t> </a:t>
          </a:r>
        </a:p>
        <a:p>
          <a:pPr algn="just" rtl="0"/>
          <a:r>
            <a:rPr lang="ru-RU" sz="1800" dirty="0" smtClean="0"/>
            <a:t>углубление в состоянии движения. Новый материал вступает в связь с имеющимися уже у учащихся представлениями. </a:t>
          </a:r>
          <a:endParaRPr lang="ru-RU" sz="1800" dirty="0"/>
        </a:p>
      </dgm:t>
    </dgm:pt>
    <dgm:pt modelId="{E156CB29-E668-42F4-B04C-847BD63C4BFB}" type="parTrans" cxnId="{A02E1962-B038-4AA8-B0E9-6AE85CBF738E}">
      <dgm:prSet/>
      <dgm:spPr/>
      <dgm:t>
        <a:bodyPr/>
        <a:lstStyle/>
        <a:p>
          <a:endParaRPr lang="ru-RU"/>
        </a:p>
      </dgm:t>
    </dgm:pt>
    <dgm:pt modelId="{09E153AA-97EF-4AFD-BE0A-9CE2753FD0E3}" type="sibTrans" cxnId="{A02E1962-B038-4AA8-B0E9-6AE85CBF738E}">
      <dgm:prSet/>
      <dgm:spPr>
        <a:ln>
          <a:solidFill>
            <a:schemeClr val="tx2">
              <a:lumMod val="75000"/>
              <a:alpha val="90000"/>
            </a:schemeClr>
          </a:solidFill>
        </a:ln>
      </dgm:spPr>
      <dgm:t>
        <a:bodyPr/>
        <a:lstStyle/>
        <a:p>
          <a:endParaRPr lang="ru-RU"/>
        </a:p>
      </dgm:t>
    </dgm:pt>
    <dgm:pt modelId="{4E98AD7B-E779-455E-A816-420372FCF367}">
      <dgm:prSet custT="1"/>
      <dgm:spPr>
        <a:ln>
          <a:solidFill>
            <a:schemeClr val="tx2">
              <a:lumMod val="75000"/>
            </a:schemeClr>
          </a:solidFill>
        </a:ln>
      </dgm:spPr>
      <dgm:t>
        <a:bodyPr/>
        <a:lstStyle/>
        <a:p>
          <a:pPr algn="l" rtl="0"/>
          <a:r>
            <a:rPr lang="ru-RU" sz="2400" dirty="0" smtClean="0">
              <a:solidFill>
                <a:srgbClr val="C00000"/>
              </a:solidFill>
            </a:rPr>
            <a:t>Система</a:t>
          </a:r>
          <a:r>
            <a:rPr lang="ru-RU" sz="1500" dirty="0" smtClean="0"/>
            <a:t> </a:t>
          </a:r>
        </a:p>
        <a:p>
          <a:pPr algn="just" rtl="0"/>
          <a:r>
            <a:rPr lang="ru-RU" sz="1800" dirty="0" smtClean="0"/>
            <a:t>осознание в состоянии покоя. Поиски учащимся под руководством учителя выводов, определений, законов на основе новых знаний, связанных со старыми представлениями.</a:t>
          </a:r>
          <a:endParaRPr lang="ru-RU" sz="1800" dirty="0"/>
        </a:p>
      </dgm:t>
    </dgm:pt>
    <dgm:pt modelId="{68391D9C-DDCD-468E-8746-9F49E42F2309}" type="parTrans" cxnId="{20B5EA42-5A0F-4FA4-B9B2-45CF59F9DB18}">
      <dgm:prSet/>
      <dgm:spPr/>
      <dgm:t>
        <a:bodyPr/>
        <a:lstStyle/>
        <a:p>
          <a:endParaRPr lang="ru-RU"/>
        </a:p>
      </dgm:t>
    </dgm:pt>
    <dgm:pt modelId="{AB9299D9-D3B0-4351-9B32-83A09E0042B6}" type="sibTrans" cxnId="{20B5EA42-5A0F-4FA4-B9B2-45CF59F9DB18}">
      <dgm:prSet/>
      <dgm:spPr>
        <a:ln>
          <a:solidFill>
            <a:schemeClr val="tx2">
              <a:lumMod val="75000"/>
              <a:alpha val="90000"/>
            </a:schemeClr>
          </a:solidFill>
        </a:ln>
      </dgm:spPr>
      <dgm:t>
        <a:bodyPr/>
        <a:lstStyle/>
        <a:p>
          <a:endParaRPr lang="ru-RU"/>
        </a:p>
      </dgm:t>
    </dgm:pt>
    <dgm:pt modelId="{2C5D98D3-DA22-4EB7-A1AD-184ACB6FB2D5}">
      <dgm:prSet custT="1"/>
      <dgm:spPr>
        <a:ln>
          <a:solidFill>
            <a:schemeClr val="tx2">
              <a:lumMod val="75000"/>
            </a:schemeClr>
          </a:solidFill>
        </a:ln>
      </dgm:spPr>
      <dgm:t>
        <a:bodyPr/>
        <a:lstStyle/>
        <a:p>
          <a:pPr algn="l" rtl="0"/>
          <a:r>
            <a:rPr lang="ru-RU" sz="2400" dirty="0" smtClean="0">
              <a:solidFill>
                <a:srgbClr val="C00000"/>
              </a:solidFill>
            </a:rPr>
            <a:t>Метод</a:t>
          </a:r>
        </a:p>
        <a:p>
          <a:pPr algn="just" rtl="0"/>
          <a:r>
            <a:rPr lang="ru-RU" sz="1800" dirty="0" smtClean="0"/>
            <a:t>осознание в состоянии движения, применение полученных знаний к новым фактам, явлениям, событиям.</a:t>
          </a:r>
          <a:endParaRPr lang="ru-RU" sz="1800" dirty="0"/>
        </a:p>
      </dgm:t>
    </dgm:pt>
    <dgm:pt modelId="{B0809D37-B01D-45E1-9864-5DA33C0667AC}" type="parTrans" cxnId="{A9C2706B-AFED-4FCF-8156-F52340B4CA4B}">
      <dgm:prSet/>
      <dgm:spPr/>
      <dgm:t>
        <a:bodyPr/>
        <a:lstStyle/>
        <a:p>
          <a:endParaRPr lang="ru-RU"/>
        </a:p>
      </dgm:t>
    </dgm:pt>
    <dgm:pt modelId="{152F4A4E-72B4-44A8-A216-D31B515ACDD8}" type="sibTrans" cxnId="{A9C2706B-AFED-4FCF-8156-F52340B4CA4B}">
      <dgm:prSet/>
      <dgm:spPr/>
      <dgm:t>
        <a:bodyPr/>
        <a:lstStyle/>
        <a:p>
          <a:endParaRPr lang="ru-RU"/>
        </a:p>
      </dgm:t>
    </dgm:pt>
    <dgm:pt modelId="{6BE92574-1A74-479C-BE49-947E61B65083}" type="pres">
      <dgm:prSet presAssocID="{01526E12-349E-4660-BCB1-2EC1767E23BF}" presName="outerComposite" presStyleCnt="0">
        <dgm:presLayoutVars>
          <dgm:chMax val="5"/>
          <dgm:dir/>
          <dgm:resizeHandles val="exact"/>
        </dgm:presLayoutVars>
      </dgm:prSet>
      <dgm:spPr/>
    </dgm:pt>
    <dgm:pt modelId="{20886273-4A11-4D4C-9799-525FECACA189}" type="pres">
      <dgm:prSet presAssocID="{01526E12-349E-4660-BCB1-2EC1767E23BF}" presName="dummyMaxCanvas" presStyleCnt="0">
        <dgm:presLayoutVars/>
      </dgm:prSet>
      <dgm:spPr/>
    </dgm:pt>
    <dgm:pt modelId="{3F58E356-A0EC-49FA-A887-9B7DC055F8A7}" type="pres">
      <dgm:prSet presAssocID="{01526E12-349E-4660-BCB1-2EC1767E23BF}" presName="FourNodes_1" presStyleLbl="node1" presStyleIdx="0" presStyleCnt="4">
        <dgm:presLayoutVars>
          <dgm:bulletEnabled val="1"/>
        </dgm:presLayoutVars>
      </dgm:prSet>
      <dgm:spPr/>
      <dgm:t>
        <a:bodyPr/>
        <a:lstStyle/>
        <a:p>
          <a:endParaRPr lang="ru-RU"/>
        </a:p>
      </dgm:t>
    </dgm:pt>
    <dgm:pt modelId="{22AC5D11-D168-4BE2-813F-4E8E676DE3EC}" type="pres">
      <dgm:prSet presAssocID="{01526E12-349E-4660-BCB1-2EC1767E23BF}" presName="FourNodes_2" presStyleLbl="node1" presStyleIdx="1" presStyleCnt="4">
        <dgm:presLayoutVars>
          <dgm:bulletEnabled val="1"/>
        </dgm:presLayoutVars>
      </dgm:prSet>
      <dgm:spPr/>
      <dgm:t>
        <a:bodyPr/>
        <a:lstStyle/>
        <a:p>
          <a:endParaRPr lang="ru-RU"/>
        </a:p>
      </dgm:t>
    </dgm:pt>
    <dgm:pt modelId="{2C75CC24-A17C-49FD-A6C8-A4B4772A8884}" type="pres">
      <dgm:prSet presAssocID="{01526E12-349E-4660-BCB1-2EC1767E23BF}" presName="FourNodes_3" presStyleLbl="node1" presStyleIdx="2" presStyleCnt="4" custScaleY="109727" custLinFactNeighborY="3820">
        <dgm:presLayoutVars>
          <dgm:bulletEnabled val="1"/>
        </dgm:presLayoutVars>
      </dgm:prSet>
      <dgm:spPr/>
      <dgm:t>
        <a:bodyPr/>
        <a:lstStyle/>
        <a:p>
          <a:endParaRPr lang="ru-RU"/>
        </a:p>
      </dgm:t>
    </dgm:pt>
    <dgm:pt modelId="{1CF71D06-C4D0-4DB5-A2F5-1090238F36AB}" type="pres">
      <dgm:prSet presAssocID="{01526E12-349E-4660-BCB1-2EC1767E23BF}" presName="FourNodes_4" presStyleLbl="node1" presStyleIdx="3" presStyleCnt="4" custLinFactNeighborY="0">
        <dgm:presLayoutVars>
          <dgm:bulletEnabled val="1"/>
        </dgm:presLayoutVars>
      </dgm:prSet>
      <dgm:spPr/>
      <dgm:t>
        <a:bodyPr/>
        <a:lstStyle/>
        <a:p>
          <a:endParaRPr lang="ru-RU"/>
        </a:p>
      </dgm:t>
    </dgm:pt>
    <dgm:pt modelId="{28880095-4837-4B50-9B2E-1435776B9193}" type="pres">
      <dgm:prSet presAssocID="{01526E12-349E-4660-BCB1-2EC1767E23BF}" presName="FourConn_1-2" presStyleLbl="fgAccFollowNode1" presStyleIdx="0" presStyleCnt="3">
        <dgm:presLayoutVars>
          <dgm:bulletEnabled val="1"/>
        </dgm:presLayoutVars>
      </dgm:prSet>
      <dgm:spPr/>
    </dgm:pt>
    <dgm:pt modelId="{D3113248-6CBF-4340-AB30-BDDBC5ABDE83}" type="pres">
      <dgm:prSet presAssocID="{01526E12-349E-4660-BCB1-2EC1767E23BF}" presName="FourConn_2-3" presStyleLbl="fgAccFollowNode1" presStyleIdx="1" presStyleCnt="3">
        <dgm:presLayoutVars>
          <dgm:bulletEnabled val="1"/>
        </dgm:presLayoutVars>
      </dgm:prSet>
      <dgm:spPr/>
    </dgm:pt>
    <dgm:pt modelId="{3684D016-9B14-4B63-8AE7-E6BC4B19CA9B}" type="pres">
      <dgm:prSet presAssocID="{01526E12-349E-4660-BCB1-2EC1767E23BF}" presName="FourConn_3-4" presStyleLbl="fgAccFollowNode1" presStyleIdx="2" presStyleCnt="3">
        <dgm:presLayoutVars>
          <dgm:bulletEnabled val="1"/>
        </dgm:presLayoutVars>
      </dgm:prSet>
      <dgm:spPr/>
    </dgm:pt>
    <dgm:pt modelId="{F9C4A2F9-2E2D-420C-B40C-004C9C96A30B}" type="pres">
      <dgm:prSet presAssocID="{01526E12-349E-4660-BCB1-2EC1767E23BF}" presName="FourNodes_1_text" presStyleLbl="node1" presStyleIdx="3" presStyleCnt="4">
        <dgm:presLayoutVars>
          <dgm:bulletEnabled val="1"/>
        </dgm:presLayoutVars>
      </dgm:prSet>
      <dgm:spPr/>
      <dgm:t>
        <a:bodyPr/>
        <a:lstStyle/>
        <a:p>
          <a:endParaRPr lang="ru-RU"/>
        </a:p>
      </dgm:t>
    </dgm:pt>
    <dgm:pt modelId="{0959F9D0-10C7-49DC-B0ED-E58FF3988B1F}" type="pres">
      <dgm:prSet presAssocID="{01526E12-349E-4660-BCB1-2EC1767E23BF}" presName="FourNodes_2_text" presStyleLbl="node1" presStyleIdx="3" presStyleCnt="4">
        <dgm:presLayoutVars>
          <dgm:bulletEnabled val="1"/>
        </dgm:presLayoutVars>
      </dgm:prSet>
      <dgm:spPr/>
      <dgm:t>
        <a:bodyPr/>
        <a:lstStyle/>
        <a:p>
          <a:endParaRPr lang="ru-RU"/>
        </a:p>
      </dgm:t>
    </dgm:pt>
    <dgm:pt modelId="{AA7205D6-8503-461E-9474-9C5A6B3BB2B5}" type="pres">
      <dgm:prSet presAssocID="{01526E12-349E-4660-BCB1-2EC1767E23BF}" presName="FourNodes_3_text" presStyleLbl="node1" presStyleIdx="3" presStyleCnt="4">
        <dgm:presLayoutVars>
          <dgm:bulletEnabled val="1"/>
        </dgm:presLayoutVars>
      </dgm:prSet>
      <dgm:spPr/>
      <dgm:t>
        <a:bodyPr/>
        <a:lstStyle/>
        <a:p>
          <a:endParaRPr lang="ru-RU"/>
        </a:p>
      </dgm:t>
    </dgm:pt>
    <dgm:pt modelId="{611FE766-AD62-47A4-86B8-9F776ADD9BBE}" type="pres">
      <dgm:prSet presAssocID="{01526E12-349E-4660-BCB1-2EC1767E23BF}" presName="FourNodes_4_text" presStyleLbl="node1" presStyleIdx="3" presStyleCnt="4">
        <dgm:presLayoutVars>
          <dgm:bulletEnabled val="1"/>
        </dgm:presLayoutVars>
      </dgm:prSet>
      <dgm:spPr/>
      <dgm:t>
        <a:bodyPr/>
        <a:lstStyle/>
        <a:p>
          <a:endParaRPr lang="ru-RU"/>
        </a:p>
      </dgm:t>
    </dgm:pt>
  </dgm:ptLst>
  <dgm:cxnLst>
    <dgm:cxn modelId="{64E4F34A-37B9-4E24-999D-5F06B54C112B}" type="presOf" srcId="{4B464F36-DC13-41A3-90A0-A94631E09A3D}" destId="{0959F9D0-10C7-49DC-B0ED-E58FF3988B1F}" srcOrd="1" destOrd="0" presId="urn:microsoft.com/office/officeart/2005/8/layout/vProcess5"/>
    <dgm:cxn modelId="{805E0C9F-F041-4E9A-A99B-32B56545F450}" type="presOf" srcId="{AB9299D9-D3B0-4351-9B32-83A09E0042B6}" destId="{3684D016-9B14-4B63-8AE7-E6BC4B19CA9B}" srcOrd="0" destOrd="0" presId="urn:microsoft.com/office/officeart/2005/8/layout/vProcess5"/>
    <dgm:cxn modelId="{27432CB2-C6EB-49FD-8B88-A0C21CA1D510}" type="presOf" srcId="{01526E12-349E-4660-BCB1-2EC1767E23BF}" destId="{6BE92574-1A74-479C-BE49-947E61B65083}" srcOrd="0" destOrd="0" presId="urn:microsoft.com/office/officeart/2005/8/layout/vProcess5"/>
    <dgm:cxn modelId="{7281C79C-E15C-44DB-9710-28393764C573}" type="presOf" srcId="{2C5D98D3-DA22-4EB7-A1AD-184ACB6FB2D5}" destId="{1CF71D06-C4D0-4DB5-A2F5-1090238F36AB}" srcOrd="0" destOrd="0" presId="urn:microsoft.com/office/officeart/2005/8/layout/vProcess5"/>
    <dgm:cxn modelId="{0234DFB1-2DB5-4A59-B112-3C0BA09978B7}" type="presOf" srcId="{4B464F36-DC13-41A3-90A0-A94631E09A3D}" destId="{22AC5D11-D168-4BE2-813F-4E8E676DE3EC}" srcOrd="0" destOrd="0" presId="urn:microsoft.com/office/officeart/2005/8/layout/vProcess5"/>
    <dgm:cxn modelId="{03F63F4E-B6F8-427C-BE02-54FAF9A27910}" type="presOf" srcId="{72470231-D0B9-49A7-896D-F741250486E4}" destId="{28880095-4837-4B50-9B2E-1435776B9193}" srcOrd="0" destOrd="0" presId="urn:microsoft.com/office/officeart/2005/8/layout/vProcess5"/>
    <dgm:cxn modelId="{7273CE91-8263-40DD-8117-1D3528904291}" type="presOf" srcId="{09E153AA-97EF-4AFD-BE0A-9CE2753FD0E3}" destId="{D3113248-6CBF-4340-AB30-BDDBC5ABDE83}" srcOrd="0" destOrd="0" presId="urn:microsoft.com/office/officeart/2005/8/layout/vProcess5"/>
    <dgm:cxn modelId="{889F8864-9D88-4253-9F65-E836EAE2C302}" type="presOf" srcId="{4E98AD7B-E779-455E-A816-420372FCF367}" destId="{AA7205D6-8503-461E-9474-9C5A6B3BB2B5}" srcOrd="1" destOrd="0" presId="urn:microsoft.com/office/officeart/2005/8/layout/vProcess5"/>
    <dgm:cxn modelId="{20B5EA42-5A0F-4FA4-B9B2-45CF59F9DB18}" srcId="{01526E12-349E-4660-BCB1-2EC1767E23BF}" destId="{4E98AD7B-E779-455E-A816-420372FCF367}" srcOrd="2" destOrd="0" parTransId="{68391D9C-DDCD-468E-8746-9F49E42F2309}" sibTransId="{AB9299D9-D3B0-4351-9B32-83A09E0042B6}"/>
    <dgm:cxn modelId="{FE580801-34B3-430C-BDB4-9AF3B79E6DC7}" type="presOf" srcId="{38862AB0-6263-4693-B69D-1736294A2903}" destId="{3F58E356-A0EC-49FA-A887-9B7DC055F8A7}" srcOrd="0" destOrd="0" presId="urn:microsoft.com/office/officeart/2005/8/layout/vProcess5"/>
    <dgm:cxn modelId="{A02E1962-B038-4AA8-B0E9-6AE85CBF738E}" srcId="{01526E12-349E-4660-BCB1-2EC1767E23BF}" destId="{4B464F36-DC13-41A3-90A0-A94631E09A3D}" srcOrd="1" destOrd="0" parTransId="{E156CB29-E668-42F4-B04C-847BD63C4BFB}" sibTransId="{09E153AA-97EF-4AFD-BE0A-9CE2753FD0E3}"/>
    <dgm:cxn modelId="{518C317F-54CD-4B90-890F-8F113FF45614}" srcId="{01526E12-349E-4660-BCB1-2EC1767E23BF}" destId="{38862AB0-6263-4693-B69D-1736294A2903}" srcOrd="0" destOrd="0" parTransId="{0DADBE5F-B97C-45A3-9FEA-20A2BD491379}" sibTransId="{72470231-D0B9-49A7-896D-F741250486E4}"/>
    <dgm:cxn modelId="{835465AB-6DD2-4F6E-9065-23EFB11747DD}" type="presOf" srcId="{4E98AD7B-E779-455E-A816-420372FCF367}" destId="{2C75CC24-A17C-49FD-A6C8-A4B4772A8884}" srcOrd="0" destOrd="0" presId="urn:microsoft.com/office/officeart/2005/8/layout/vProcess5"/>
    <dgm:cxn modelId="{3FB5C4A4-C296-46A2-A39D-384A41DE3A2A}" type="presOf" srcId="{2C5D98D3-DA22-4EB7-A1AD-184ACB6FB2D5}" destId="{611FE766-AD62-47A4-86B8-9F776ADD9BBE}" srcOrd="1" destOrd="0" presId="urn:microsoft.com/office/officeart/2005/8/layout/vProcess5"/>
    <dgm:cxn modelId="{A9C2706B-AFED-4FCF-8156-F52340B4CA4B}" srcId="{01526E12-349E-4660-BCB1-2EC1767E23BF}" destId="{2C5D98D3-DA22-4EB7-A1AD-184ACB6FB2D5}" srcOrd="3" destOrd="0" parTransId="{B0809D37-B01D-45E1-9864-5DA33C0667AC}" sibTransId="{152F4A4E-72B4-44A8-A216-D31B515ACDD8}"/>
    <dgm:cxn modelId="{6222514A-C62E-4730-AFA8-4D1611A0826E}" type="presOf" srcId="{38862AB0-6263-4693-B69D-1736294A2903}" destId="{F9C4A2F9-2E2D-420C-B40C-004C9C96A30B}" srcOrd="1" destOrd="0" presId="urn:microsoft.com/office/officeart/2005/8/layout/vProcess5"/>
    <dgm:cxn modelId="{D08F6EF5-FE48-40F4-A552-2E713694A9C6}" type="presParOf" srcId="{6BE92574-1A74-479C-BE49-947E61B65083}" destId="{20886273-4A11-4D4C-9799-525FECACA189}" srcOrd="0" destOrd="0" presId="urn:microsoft.com/office/officeart/2005/8/layout/vProcess5"/>
    <dgm:cxn modelId="{A40CBC6A-535C-4383-989A-FCE0C4403B83}" type="presParOf" srcId="{6BE92574-1A74-479C-BE49-947E61B65083}" destId="{3F58E356-A0EC-49FA-A887-9B7DC055F8A7}" srcOrd="1" destOrd="0" presId="urn:microsoft.com/office/officeart/2005/8/layout/vProcess5"/>
    <dgm:cxn modelId="{73ABCF6D-2CF0-464E-AB1A-4563B1E19DC0}" type="presParOf" srcId="{6BE92574-1A74-479C-BE49-947E61B65083}" destId="{22AC5D11-D168-4BE2-813F-4E8E676DE3EC}" srcOrd="2" destOrd="0" presId="urn:microsoft.com/office/officeart/2005/8/layout/vProcess5"/>
    <dgm:cxn modelId="{682C64CE-3980-4785-BA1D-311B873E9A9C}" type="presParOf" srcId="{6BE92574-1A74-479C-BE49-947E61B65083}" destId="{2C75CC24-A17C-49FD-A6C8-A4B4772A8884}" srcOrd="3" destOrd="0" presId="urn:microsoft.com/office/officeart/2005/8/layout/vProcess5"/>
    <dgm:cxn modelId="{32A25C60-BB44-4084-80AF-17254AE90057}" type="presParOf" srcId="{6BE92574-1A74-479C-BE49-947E61B65083}" destId="{1CF71D06-C4D0-4DB5-A2F5-1090238F36AB}" srcOrd="4" destOrd="0" presId="urn:microsoft.com/office/officeart/2005/8/layout/vProcess5"/>
    <dgm:cxn modelId="{50017C48-9A79-440B-BE6E-328BB1F54837}" type="presParOf" srcId="{6BE92574-1A74-479C-BE49-947E61B65083}" destId="{28880095-4837-4B50-9B2E-1435776B9193}" srcOrd="5" destOrd="0" presId="urn:microsoft.com/office/officeart/2005/8/layout/vProcess5"/>
    <dgm:cxn modelId="{240F05EF-EB5F-4250-BE5F-C335206071BD}" type="presParOf" srcId="{6BE92574-1A74-479C-BE49-947E61B65083}" destId="{D3113248-6CBF-4340-AB30-BDDBC5ABDE83}" srcOrd="6" destOrd="0" presId="urn:microsoft.com/office/officeart/2005/8/layout/vProcess5"/>
    <dgm:cxn modelId="{15E4CC71-DAA0-452F-A642-FBB96AC41D6D}" type="presParOf" srcId="{6BE92574-1A74-479C-BE49-947E61B65083}" destId="{3684D016-9B14-4B63-8AE7-E6BC4B19CA9B}" srcOrd="7" destOrd="0" presId="urn:microsoft.com/office/officeart/2005/8/layout/vProcess5"/>
    <dgm:cxn modelId="{7265B284-D7C7-4D40-BF3F-8C608668EBCC}" type="presParOf" srcId="{6BE92574-1A74-479C-BE49-947E61B65083}" destId="{F9C4A2F9-2E2D-420C-B40C-004C9C96A30B}" srcOrd="8" destOrd="0" presId="urn:microsoft.com/office/officeart/2005/8/layout/vProcess5"/>
    <dgm:cxn modelId="{506ED008-0692-41AC-98CB-D3231459F5EB}" type="presParOf" srcId="{6BE92574-1A74-479C-BE49-947E61B65083}" destId="{0959F9D0-10C7-49DC-B0ED-E58FF3988B1F}" srcOrd="9" destOrd="0" presId="urn:microsoft.com/office/officeart/2005/8/layout/vProcess5"/>
    <dgm:cxn modelId="{4290586B-9608-45C1-9411-F7436C4AC3B4}" type="presParOf" srcId="{6BE92574-1A74-479C-BE49-947E61B65083}" destId="{AA7205D6-8503-461E-9474-9C5A6B3BB2B5}" srcOrd="10" destOrd="0" presId="urn:microsoft.com/office/officeart/2005/8/layout/vProcess5"/>
    <dgm:cxn modelId="{77DDD7F6-A06E-42A9-A5D1-22CE4166F035}" type="presParOf" srcId="{6BE92574-1A74-479C-BE49-947E61B65083}" destId="{611FE766-AD62-47A4-86B8-9F776ADD9BB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8E356-A0EC-49FA-A887-9B7DC055F8A7}">
      <dsp:nvSpPr>
        <dsp:cNvPr id="0" name=""/>
        <dsp:cNvSpPr/>
      </dsp:nvSpPr>
      <dsp:spPr>
        <a:xfrm>
          <a:off x="0" y="0"/>
          <a:ext cx="8847908" cy="1101634"/>
        </a:xfrm>
        <a:prstGeom prst="roundRect">
          <a:avLst>
            <a:gd name="adj" fmla="val 10000"/>
          </a:avLst>
        </a:prstGeom>
        <a:solidFill>
          <a:schemeClr val="lt1">
            <a:hueOff val="0"/>
            <a:satOff val="0"/>
            <a:lumOff val="0"/>
            <a:alphaOff val="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ru-RU" sz="2400" kern="1200" dirty="0" smtClean="0">
              <a:solidFill>
                <a:srgbClr val="C00000"/>
              </a:solidFill>
            </a:rPr>
            <a:t>Ясность </a:t>
          </a:r>
        </a:p>
        <a:p>
          <a:pPr lvl="0" algn="just" defTabSz="1066800" rtl="0">
            <a:lnSpc>
              <a:spcPct val="90000"/>
            </a:lnSpc>
            <a:spcBef>
              <a:spcPct val="0"/>
            </a:spcBef>
            <a:spcAft>
              <a:spcPct val="35000"/>
            </a:spcAft>
          </a:pPr>
          <a:r>
            <a:rPr lang="ru-RU" sz="1800" kern="1200" dirty="0" smtClean="0"/>
            <a:t>углубление в состоянии покоя. Изучаемое выделяется из всего, с чем оно связано, и углубленно рассматривается. </a:t>
          </a:r>
          <a:endParaRPr lang="ru-RU" sz="1800" kern="1200" dirty="0"/>
        </a:p>
      </dsp:txBody>
      <dsp:txXfrm>
        <a:off x="32266" y="32266"/>
        <a:ext cx="7566070" cy="1037102"/>
      </dsp:txXfrm>
    </dsp:sp>
    <dsp:sp modelId="{22AC5D11-D168-4BE2-813F-4E8E676DE3EC}">
      <dsp:nvSpPr>
        <dsp:cNvPr id="0" name=""/>
        <dsp:cNvSpPr/>
      </dsp:nvSpPr>
      <dsp:spPr>
        <a:xfrm>
          <a:off x="741012" y="1301931"/>
          <a:ext cx="8847908" cy="1101634"/>
        </a:xfrm>
        <a:prstGeom prst="roundRect">
          <a:avLst>
            <a:gd name="adj" fmla="val 10000"/>
          </a:avLst>
        </a:prstGeom>
        <a:solidFill>
          <a:schemeClr val="lt1">
            <a:hueOff val="0"/>
            <a:satOff val="0"/>
            <a:lumOff val="0"/>
            <a:alphaOff val="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ru-RU" sz="2400" kern="1200" dirty="0" smtClean="0">
              <a:solidFill>
                <a:srgbClr val="C00000"/>
              </a:solidFill>
            </a:rPr>
            <a:t>Ассоциация</a:t>
          </a:r>
          <a:r>
            <a:rPr lang="ru-RU" sz="1300" kern="1200" dirty="0" smtClean="0">
              <a:solidFill>
                <a:srgbClr val="C00000"/>
              </a:solidFill>
            </a:rPr>
            <a:t> </a:t>
          </a:r>
        </a:p>
        <a:p>
          <a:pPr lvl="0" algn="just" defTabSz="1066800" rtl="0">
            <a:lnSpc>
              <a:spcPct val="90000"/>
            </a:lnSpc>
            <a:spcBef>
              <a:spcPct val="0"/>
            </a:spcBef>
            <a:spcAft>
              <a:spcPct val="35000"/>
            </a:spcAft>
          </a:pPr>
          <a:r>
            <a:rPr lang="ru-RU" sz="1800" kern="1200" dirty="0" smtClean="0"/>
            <a:t>углубление в состоянии движения. Новый материал вступает в связь с имеющимися уже у учащихся представлениями. </a:t>
          </a:r>
          <a:endParaRPr lang="ru-RU" sz="1800" kern="1200" dirty="0"/>
        </a:p>
      </dsp:txBody>
      <dsp:txXfrm>
        <a:off x="773278" y="1334197"/>
        <a:ext cx="7326301" cy="1037102"/>
      </dsp:txXfrm>
    </dsp:sp>
    <dsp:sp modelId="{2C75CC24-A17C-49FD-A6C8-A4B4772A8884}">
      <dsp:nvSpPr>
        <dsp:cNvPr id="0" name=""/>
        <dsp:cNvSpPr/>
      </dsp:nvSpPr>
      <dsp:spPr>
        <a:xfrm>
          <a:off x="1470964" y="2592367"/>
          <a:ext cx="8847908" cy="1208790"/>
        </a:xfrm>
        <a:prstGeom prst="roundRect">
          <a:avLst>
            <a:gd name="adj" fmla="val 10000"/>
          </a:avLst>
        </a:prstGeom>
        <a:solidFill>
          <a:schemeClr val="lt1">
            <a:hueOff val="0"/>
            <a:satOff val="0"/>
            <a:lumOff val="0"/>
            <a:alphaOff val="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ru-RU" sz="2400" kern="1200" dirty="0" smtClean="0">
              <a:solidFill>
                <a:srgbClr val="C00000"/>
              </a:solidFill>
            </a:rPr>
            <a:t>Система</a:t>
          </a:r>
          <a:r>
            <a:rPr lang="ru-RU" sz="1500" kern="1200" dirty="0" smtClean="0"/>
            <a:t> </a:t>
          </a:r>
        </a:p>
        <a:p>
          <a:pPr lvl="0" algn="just" defTabSz="1066800" rtl="0">
            <a:lnSpc>
              <a:spcPct val="90000"/>
            </a:lnSpc>
            <a:spcBef>
              <a:spcPct val="0"/>
            </a:spcBef>
            <a:spcAft>
              <a:spcPct val="35000"/>
            </a:spcAft>
          </a:pPr>
          <a:r>
            <a:rPr lang="ru-RU" sz="1800" kern="1200" dirty="0" smtClean="0"/>
            <a:t>осознание в состоянии покоя. Поиски учащимся под руководством учителя выводов, определений, законов на основе новых знаний, связанных со старыми представлениями.</a:t>
          </a:r>
          <a:endParaRPr lang="ru-RU" sz="1800" kern="1200" dirty="0"/>
        </a:p>
      </dsp:txBody>
      <dsp:txXfrm>
        <a:off x="1506368" y="2627771"/>
        <a:ext cx="7331085" cy="1137982"/>
      </dsp:txXfrm>
    </dsp:sp>
    <dsp:sp modelId="{1CF71D06-C4D0-4DB5-A2F5-1090238F36AB}">
      <dsp:nvSpPr>
        <dsp:cNvPr id="0" name=""/>
        <dsp:cNvSpPr/>
      </dsp:nvSpPr>
      <dsp:spPr>
        <a:xfrm>
          <a:off x="2211976" y="3905794"/>
          <a:ext cx="8847908" cy="1101634"/>
        </a:xfrm>
        <a:prstGeom prst="roundRect">
          <a:avLst>
            <a:gd name="adj" fmla="val 10000"/>
          </a:avLst>
        </a:prstGeom>
        <a:solidFill>
          <a:schemeClr val="lt1">
            <a:hueOff val="0"/>
            <a:satOff val="0"/>
            <a:lumOff val="0"/>
            <a:alphaOff val="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ru-RU" sz="2400" kern="1200" dirty="0" smtClean="0">
              <a:solidFill>
                <a:srgbClr val="C00000"/>
              </a:solidFill>
            </a:rPr>
            <a:t>Метод</a:t>
          </a:r>
        </a:p>
        <a:p>
          <a:pPr lvl="0" algn="just" defTabSz="1066800" rtl="0">
            <a:lnSpc>
              <a:spcPct val="90000"/>
            </a:lnSpc>
            <a:spcBef>
              <a:spcPct val="0"/>
            </a:spcBef>
            <a:spcAft>
              <a:spcPct val="35000"/>
            </a:spcAft>
          </a:pPr>
          <a:r>
            <a:rPr lang="ru-RU" sz="1800" kern="1200" dirty="0" smtClean="0"/>
            <a:t>осознание в состоянии движения, применение полученных знаний к новым фактам, явлениям, событиям.</a:t>
          </a:r>
          <a:endParaRPr lang="ru-RU" sz="1800" kern="1200" dirty="0"/>
        </a:p>
      </dsp:txBody>
      <dsp:txXfrm>
        <a:off x="2244242" y="3938060"/>
        <a:ext cx="7326301" cy="1037102"/>
      </dsp:txXfrm>
    </dsp:sp>
    <dsp:sp modelId="{28880095-4837-4B50-9B2E-1435776B9193}">
      <dsp:nvSpPr>
        <dsp:cNvPr id="0" name=""/>
        <dsp:cNvSpPr/>
      </dsp:nvSpPr>
      <dsp:spPr>
        <a:xfrm>
          <a:off x="8131845" y="843751"/>
          <a:ext cx="716062" cy="71606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tx2">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ru-RU" sz="3200" kern="1200"/>
        </a:p>
      </dsp:txBody>
      <dsp:txXfrm>
        <a:off x="8292959" y="843751"/>
        <a:ext cx="393834" cy="538837"/>
      </dsp:txXfrm>
    </dsp:sp>
    <dsp:sp modelId="{D3113248-6CBF-4340-AB30-BDDBC5ABDE83}">
      <dsp:nvSpPr>
        <dsp:cNvPr id="0" name=""/>
        <dsp:cNvSpPr/>
      </dsp:nvSpPr>
      <dsp:spPr>
        <a:xfrm>
          <a:off x="8872857" y="2145683"/>
          <a:ext cx="716062" cy="71606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tx2">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ru-RU" sz="3200" kern="1200"/>
        </a:p>
      </dsp:txBody>
      <dsp:txXfrm>
        <a:off x="9033971" y="2145683"/>
        <a:ext cx="393834" cy="538837"/>
      </dsp:txXfrm>
    </dsp:sp>
    <dsp:sp modelId="{3684D016-9B14-4B63-8AE7-E6BC4B19CA9B}">
      <dsp:nvSpPr>
        <dsp:cNvPr id="0" name=""/>
        <dsp:cNvSpPr/>
      </dsp:nvSpPr>
      <dsp:spPr>
        <a:xfrm>
          <a:off x="9602810" y="3447614"/>
          <a:ext cx="716062" cy="71606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tx2">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ru-RU" sz="3200" kern="1200"/>
        </a:p>
      </dsp:txBody>
      <dsp:txXfrm>
        <a:off x="9763924" y="3447614"/>
        <a:ext cx="393834" cy="53883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F018-A4A6-4291-B200-475DE1F62040}" type="datetimeFigureOut">
              <a:rPr lang="ru-RU" smtClean="0"/>
              <a:t>11.11.2020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14D4F-83C2-4869-BB98-A96E65D1D009}" type="slidenum">
              <a:rPr lang="ru-RU" smtClean="0"/>
              <a:t>‹#›</a:t>
            </a:fld>
            <a:endParaRPr lang="ru-RU"/>
          </a:p>
        </p:txBody>
      </p:sp>
    </p:spTree>
    <p:extLst>
      <p:ext uri="{BB962C8B-B14F-4D97-AF65-F5344CB8AC3E}">
        <p14:creationId xmlns:p14="http://schemas.microsoft.com/office/powerpoint/2010/main" val="3049938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E1D6391-434B-4D32-9809-EAF809869A34}" type="datetime1">
              <a:rPr lang="en-US" smtClean="0"/>
              <a:t>11/11/2020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0547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5DC8CD-268F-4A62-8A53-86E060F9C27B}" type="datetime1">
              <a:rPr lang="en-US" smtClean="0"/>
              <a:t>11/11/2020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2199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BF6E613-EEFC-4125-8EF2-A9D451602B0C}" type="datetime1">
              <a:rPr lang="en-US" smtClean="0"/>
              <a:t>11/11/2020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5963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E2F3572-776C-4E03-A4C7-1D52110AF322}" type="datetime1">
              <a:rPr lang="en-US" smtClean="0"/>
              <a:t>11/11/2020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5056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E88246A-31B4-454A-AD8D-A9D4EFED799B}" type="datetime1">
              <a:rPr lang="en-US" smtClean="0"/>
              <a:t>11/11/2020</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8100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83DE2AF-2A51-4554-BF33-6B6727C1D414}" type="datetime1">
              <a:rPr lang="en-US" smtClean="0"/>
              <a:t>11/11/2020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8691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8DCCC09-056A-4C9C-8EAF-8D78A142BA63}" type="datetime1">
              <a:rPr lang="en-US" smtClean="0"/>
              <a:t>11/11/2020</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7836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CD9298C-AF27-45AB-9F41-17F6F49F2544}" type="datetime1">
              <a:rPr lang="en-US" smtClean="0"/>
              <a:t>11/11/2020</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6608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9D04844-1797-4870-A901-A3423A6C5EB0}" type="datetime1">
              <a:rPr lang="en-US" smtClean="0"/>
              <a:t>11/11/2020</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43412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AD37552-DBA5-4139-80F2-4DEE3E6F165E}" type="datetime1">
              <a:rPr lang="en-US" smtClean="0"/>
              <a:t>11/11/2020</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3545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1F1B320-0B42-453F-9EAD-12C676E4D150}" type="datetime1">
              <a:rPr lang="en-US" smtClean="0"/>
              <a:t>11/11/2020</a:t>
            </a:fld>
            <a:endParaRPr lang="en-US" dirty="0"/>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96584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D092D-4588-4D2D-ABD3-8E8F7977FFE6}" type="datetime1">
              <a:rPr lang="en-US" smtClean="0"/>
              <a:t>11/11/2020</a:t>
            </a:fld>
            <a:endParaRPr lang="en-US"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2019432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62050" y="1505747"/>
            <a:ext cx="10210800" cy="2387600"/>
          </a:xfrm>
        </p:spPr>
        <p:txBody>
          <a:bodyPr>
            <a:normAutofit/>
          </a:bodyPr>
          <a:lstStyle/>
          <a:p>
            <a:r>
              <a:rPr lang="ru-RU" sz="4800" dirty="0" smtClean="0">
                <a:latin typeface="Bahnschrift Condensed" panose="020B0502040204020203" pitchFamily="34" charset="0"/>
              </a:rPr>
              <a:t>Педагогические идеи </a:t>
            </a:r>
            <a:r>
              <a:rPr lang="ru-RU" sz="4800" dirty="0" err="1" smtClean="0">
                <a:latin typeface="Bahnschrift Condensed" panose="020B0502040204020203" pitchFamily="34" charset="0"/>
              </a:rPr>
              <a:t>И.Ф.Гербарта</a:t>
            </a:r>
            <a:r>
              <a:rPr lang="ru-RU" sz="4800" dirty="0" smtClean="0">
                <a:latin typeface="Bahnschrift Condensed" panose="020B0502040204020203" pitchFamily="34" charset="0"/>
              </a:rPr>
              <a:t>, </a:t>
            </a:r>
            <a:r>
              <a:rPr lang="ru-RU" sz="4800" dirty="0" err="1" smtClean="0">
                <a:latin typeface="Bahnschrift Condensed" panose="020B0502040204020203" pitchFamily="34" charset="0"/>
              </a:rPr>
              <a:t>Р.Оуэна</a:t>
            </a:r>
            <a:r>
              <a:rPr lang="ru-RU" sz="4800" dirty="0" smtClean="0">
                <a:latin typeface="Bahnschrift Condensed" panose="020B0502040204020203" pitchFamily="34" charset="0"/>
              </a:rPr>
              <a:t>, Ф.Дистервега</a:t>
            </a:r>
            <a:endParaRPr lang="ru-RU" sz="4800" dirty="0">
              <a:latin typeface="Bahnschrift Condensed" panose="020B0502040204020203" pitchFamily="34" charset="0"/>
            </a:endParaRPr>
          </a:p>
        </p:txBody>
      </p:sp>
      <p:sp>
        <p:nvSpPr>
          <p:cNvPr id="3" name="Подзаголовок 2"/>
          <p:cNvSpPr>
            <a:spLocks noGrp="1"/>
          </p:cNvSpPr>
          <p:nvPr>
            <p:ph type="subTitle" idx="1"/>
          </p:nvPr>
        </p:nvSpPr>
        <p:spPr>
          <a:xfrm>
            <a:off x="1695450" y="4356782"/>
            <a:ext cx="9144000" cy="1655762"/>
          </a:xfrm>
        </p:spPr>
        <p:txBody>
          <a:bodyPr>
            <a:normAutofit/>
          </a:bodyPr>
          <a:lstStyle/>
          <a:p>
            <a:r>
              <a:rPr lang="ru-RU" sz="2800" dirty="0" smtClean="0"/>
              <a:t>Выполнила: Гафарова А.Р.</a:t>
            </a:r>
            <a:endParaRPr lang="ru-RU" sz="2800" dirty="0"/>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01256">
            <a:off x="9638094" y="302002"/>
            <a:ext cx="1944055" cy="1944055"/>
          </a:xfrm>
          <a:prstGeom prst="rect">
            <a:avLst/>
          </a:prstGeom>
        </p:spPr>
      </p:pic>
    </p:spTree>
    <p:extLst>
      <p:ext uri="{BB962C8B-B14F-4D97-AF65-F5344CB8AC3E}">
        <p14:creationId xmlns:p14="http://schemas.microsoft.com/office/powerpoint/2010/main" val="3121689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Институт формирования характера в</a:t>
            </a:r>
            <a:r>
              <a:rPr lang="ru-RU" dirty="0" smtClean="0"/>
              <a:t> </a:t>
            </a:r>
            <a:r>
              <a:rPr lang="ru-RU" dirty="0" smtClean="0">
                <a:latin typeface="Bahnschrift Condensed" panose="020B0502040204020203" pitchFamily="34" charset="0"/>
              </a:rPr>
              <a:t>Нью </a:t>
            </a:r>
            <a:r>
              <a:rPr lang="ru-RU" dirty="0" err="1" smtClean="0">
                <a:latin typeface="Bahnschrift Condensed" panose="020B0502040204020203" pitchFamily="34" charset="0"/>
              </a:rPr>
              <a:t>Ленарке</a:t>
            </a:r>
            <a:r>
              <a:rPr lang="ru-RU" dirty="0" smtClean="0">
                <a:latin typeface="Bahnschrift Condensed" panose="020B0502040204020203" pitchFamily="34" charset="0"/>
              </a:rPr>
              <a:t> </a:t>
            </a:r>
            <a:endParaRPr lang="ru-RU" dirty="0">
              <a:latin typeface="Bahnschrift Condensed" panose="020B0502040204020203" pitchFamily="34" charset="0"/>
            </a:endParaRPr>
          </a:p>
        </p:txBody>
      </p:sp>
      <p:sp>
        <p:nvSpPr>
          <p:cNvPr id="3" name="Объект 2"/>
          <p:cNvSpPr>
            <a:spLocks noGrp="1"/>
          </p:cNvSpPr>
          <p:nvPr>
            <p:ph idx="1"/>
          </p:nvPr>
        </p:nvSpPr>
        <p:spPr>
          <a:xfrm>
            <a:off x="8541505" y="1494972"/>
            <a:ext cx="3360210" cy="4862287"/>
          </a:xfrm>
        </p:spPr>
        <p:txBody>
          <a:bodyPr>
            <a:normAutofit lnSpcReduction="10000"/>
          </a:bodyPr>
          <a:lstStyle/>
          <a:p>
            <a:pPr marL="0" indent="0">
              <a:spcBef>
                <a:spcPts val="1200"/>
              </a:spcBef>
              <a:buNone/>
            </a:pPr>
            <a:r>
              <a:rPr lang="ru-RU" dirty="0"/>
              <a:t>З</a:t>
            </a:r>
            <a:r>
              <a:rPr lang="ru-RU" dirty="0" smtClean="0"/>
              <a:t>дание использовалось не только в качестве школы для детей, но также и для вечерних лекций и концертов для рабочих, что было </a:t>
            </a:r>
            <a:r>
              <a:rPr lang="ru-RU" i="1" dirty="0" smtClean="0"/>
              <a:t>первой попыткой введения образования для взрослых среди рабочего класса</a:t>
            </a:r>
            <a:r>
              <a:rPr lang="ru-RU" dirty="0" smtClean="0"/>
              <a:t>. </a:t>
            </a:r>
            <a:endParaRPr lang="ru-RU" dirty="0"/>
          </a:p>
        </p:txBody>
      </p:sp>
      <p:pic>
        <p:nvPicPr>
          <p:cNvPr id="4" name="Рисунок 3"/>
          <p:cNvPicPr>
            <a:picLocks noChangeAspect="1"/>
          </p:cNvPicPr>
          <p:nvPr/>
        </p:nvPicPr>
        <p:blipFill>
          <a:blip r:embed="rId2"/>
          <a:stretch>
            <a:fillRect/>
          </a:stretch>
        </p:blipFill>
        <p:spPr>
          <a:xfrm>
            <a:off x="838200" y="1555916"/>
            <a:ext cx="7420429" cy="4801341"/>
          </a:xfrm>
          <a:prstGeom prst="rect">
            <a:avLst/>
          </a:prstGeom>
        </p:spPr>
      </p:pic>
      <p:sp>
        <p:nvSpPr>
          <p:cNvPr id="5" name="Номер слайда 4"/>
          <p:cNvSpPr>
            <a:spLocks noGrp="1"/>
          </p:cNvSpPr>
          <p:nvPr>
            <p:ph type="sldNum" sz="quarter" idx="12"/>
          </p:nvPr>
        </p:nvSpPr>
        <p:spPr/>
        <p:txBody>
          <a:bodyPr/>
          <a:lstStyle/>
          <a:p>
            <a:fld id="{4FAB73BC-B049-4115-A692-8D63A059BFB8}" type="slidenum">
              <a:rPr lang="en-US" smtClean="0"/>
              <a:t>10</a:t>
            </a:fld>
            <a:endParaRPr lang="en-US" dirty="0"/>
          </a:p>
        </p:txBody>
      </p:sp>
    </p:spTree>
    <p:extLst>
      <p:ext uri="{BB962C8B-B14F-4D97-AF65-F5344CB8AC3E}">
        <p14:creationId xmlns:p14="http://schemas.microsoft.com/office/powerpoint/2010/main" val="3376048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Педагогические идеи Ф.Дистервега</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825625"/>
            <a:ext cx="6680200" cy="4351338"/>
          </a:xfrm>
        </p:spPr>
        <p:txBody>
          <a:bodyPr/>
          <a:lstStyle/>
          <a:p>
            <a:pPr algn="just"/>
            <a:r>
              <a:rPr lang="ru-RU" dirty="0" smtClean="0"/>
              <a:t>Выступал за образование, отделенное от церкви. </a:t>
            </a:r>
            <a:endParaRPr lang="en-US" dirty="0" smtClean="0"/>
          </a:p>
          <a:p>
            <a:pPr algn="just"/>
            <a:r>
              <a:rPr lang="ru-RU" dirty="0" smtClean="0"/>
              <a:t>На его взгляды большое влияние оказали идеи Ж. Ж. Руссо и Песталоцци.</a:t>
            </a:r>
            <a:endParaRPr lang="ru-RU" dirty="0"/>
          </a:p>
        </p:txBody>
      </p:sp>
      <p:pic>
        <p:nvPicPr>
          <p:cNvPr id="10" name="Рисунок 9"/>
          <p:cNvPicPr>
            <a:picLocks noChangeAspect="1"/>
          </p:cNvPicPr>
          <p:nvPr/>
        </p:nvPicPr>
        <p:blipFill>
          <a:blip r:embed="rId2"/>
          <a:stretch>
            <a:fillRect/>
          </a:stretch>
        </p:blipFill>
        <p:spPr>
          <a:xfrm>
            <a:off x="7869020" y="1825625"/>
            <a:ext cx="3484780" cy="4351338"/>
          </a:xfrm>
          <a:prstGeom prst="rect">
            <a:avLst/>
          </a:prstGeom>
        </p:spPr>
      </p:pic>
      <p:sp>
        <p:nvSpPr>
          <p:cNvPr id="11" name="Прямоугольник 10"/>
          <p:cNvSpPr/>
          <p:nvPr/>
        </p:nvSpPr>
        <p:spPr>
          <a:xfrm>
            <a:off x="9015734" y="6311900"/>
            <a:ext cx="1191352" cy="369332"/>
          </a:xfrm>
          <a:prstGeom prst="rect">
            <a:avLst/>
          </a:prstGeom>
        </p:spPr>
        <p:txBody>
          <a:bodyPr wrap="none">
            <a:spAutoFit/>
          </a:bodyPr>
          <a:lstStyle/>
          <a:p>
            <a:r>
              <a:rPr lang="ru-RU" dirty="0" smtClean="0"/>
              <a:t>1790-1866</a:t>
            </a:r>
            <a:endParaRPr lang="ru-RU" dirty="0"/>
          </a:p>
        </p:txBody>
      </p:sp>
      <p:sp>
        <p:nvSpPr>
          <p:cNvPr id="12" name="Номер слайда 11"/>
          <p:cNvSpPr>
            <a:spLocks noGrp="1"/>
          </p:cNvSpPr>
          <p:nvPr>
            <p:ph type="sldNum" sz="quarter" idx="12"/>
          </p:nvPr>
        </p:nvSpPr>
        <p:spPr/>
        <p:txBody>
          <a:bodyPr/>
          <a:lstStyle/>
          <a:p>
            <a:fld id="{4FAB73BC-B049-4115-A692-8D63A059BFB8}" type="slidenum">
              <a:rPr lang="en-US" smtClean="0"/>
              <a:t>11</a:t>
            </a:fld>
            <a:endParaRPr lang="en-US" dirty="0"/>
          </a:p>
        </p:txBody>
      </p:sp>
    </p:spTree>
    <p:extLst>
      <p:ext uri="{BB962C8B-B14F-4D97-AF65-F5344CB8AC3E}">
        <p14:creationId xmlns:p14="http://schemas.microsoft.com/office/powerpoint/2010/main" val="152022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Педагогические идеи Ф.Дистервега</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825625"/>
            <a:ext cx="10515600" cy="4351338"/>
          </a:xfrm>
        </p:spPr>
        <p:txBody>
          <a:bodyPr/>
          <a:lstStyle/>
          <a:p>
            <a:pPr marL="0" indent="0">
              <a:buNone/>
            </a:pPr>
            <a:r>
              <a:rPr lang="ru-RU" dirty="0" smtClean="0"/>
              <a:t>Воспитание:</a:t>
            </a:r>
          </a:p>
          <a:p>
            <a:pPr lvl="1"/>
            <a:r>
              <a:rPr lang="ru-RU" dirty="0" smtClean="0"/>
              <a:t>устранение сословных и национальных ограничений в образовании;</a:t>
            </a:r>
          </a:p>
          <a:p>
            <a:pPr lvl="1"/>
            <a:r>
              <a:rPr lang="ru-RU" dirty="0" smtClean="0"/>
              <a:t>устранение опеки церкви над школой;</a:t>
            </a:r>
          </a:p>
          <a:p>
            <a:pPr lvl="1"/>
            <a:r>
              <a:rPr lang="ru-RU" dirty="0" smtClean="0"/>
              <a:t>воспитание в духе религиозной терпимости.</a:t>
            </a:r>
          </a:p>
          <a:p>
            <a:endParaRPr lang="ru-RU" dirty="0" smtClean="0"/>
          </a:p>
          <a:p>
            <a:pPr marL="0" indent="0">
              <a:buNone/>
            </a:pPr>
            <a:r>
              <a:rPr lang="ru-RU" dirty="0" smtClean="0"/>
              <a:t>Высшая цель воспитания — самостоятельность в служении истине, красоте и добру. </a:t>
            </a:r>
            <a:br>
              <a:rPr lang="ru-RU" dirty="0" smtClean="0"/>
            </a:br>
            <a:endParaRPr lang="ru-RU" dirty="0"/>
          </a:p>
        </p:txBody>
      </p:sp>
      <p:sp>
        <p:nvSpPr>
          <p:cNvPr id="4" name="Номер слайда 3"/>
          <p:cNvSpPr>
            <a:spLocks noGrp="1"/>
          </p:cNvSpPr>
          <p:nvPr>
            <p:ph type="sldNum" sz="quarter" idx="12"/>
          </p:nvPr>
        </p:nvSpPr>
        <p:spPr/>
        <p:txBody>
          <a:bodyPr/>
          <a:lstStyle/>
          <a:p>
            <a:fld id="{4FAB73BC-B049-4115-A692-8D63A059BFB8}" type="slidenum">
              <a:rPr lang="en-US" smtClean="0"/>
              <a:t>12</a:t>
            </a:fld>
            <a:endParaRPr lang="en-US" dirty="0"/>
          </a:p>
        </p:txBody>
      </p:sp>
    </p:spTree>
    <p:extLst>
      <p:ext uri="{BB962C8B-B14F-4D97-AF65-F5344CB8AC3E}">
        <p14:creationId xmlns:p14="http://schemas.microsoft.com/office/powerpoint/2010/main" val="769095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Педагогические идеи Ф.Дистервега</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825625"/>
            <a:ext cx="10515600" cy="4351338"/>
          </a:xfrm>
        </p:spPr>
        <p:txBody>
          <a:bodyPr>
            <a:normAutofit/>
          </a:bodyPr>
          <a:lstStyle/>
          <a:p>
            <a:pPr marL="0" indent="0">
              <a:buNone/>
            </a:pPr>
            <a:r>
              <a:rPr lang="ru-RU" dirty="0" smtClean="0"/>
              <a:t>Задачи школы: </a:t>
            </a:r>
          </a:p>
          <a:p>
            <a:pPr lvl="1"/>
            <a:r>
              <a:rPr lang="ru-RU" dirty="0" smtClean="0"/>
              <a:t>воспитывать гуманных людей; </a:t>
            </a:r>
          </a:p>
          <a:p>
            <a:pPr lvl="1"/>
            <a:r>
              <a:rPr lang="ru-RU" dirty="0" smtClean="0"/>
              <a:t>воспитывать сознательных граждан; </a:t>
            </a:r>
          </a:p>
          <a:p>
            <a:pPr lvl="1"/>
            <a:r>
              <a:rPr lang="ru-RU" dirty="0" smtClean="0"/>
              <a:t>воспитывать любовь к человечеству и своему народу одновременно.</a:t>
            </a:r>
          </a:p>
          <a:p>
            <a:pPr marL="457200" lvl="1" indent="0">
              <a:buNone/>
            </a:pPr>
            <a:endParaRPr lang="ru-RU" dirty="0" smtClean="0"/>
          </a:p>
          <a:p>
            <a:pPr marL="0" indent="0">
              <a:buNone/>
            </a:pPr>
            <a:r>
              <a:rPr lang="ru-RU" dirty="0" smtClean="0"/>
              <a:t>Принципы воспитания:</a:t>
            </a:r>
          </a:p>
          <a:p>
            <a:pPr lvl="1">
              <a:buFont typeface="Wingdings" panose="05000000000000000000" pitchFamily="2" charset="2"/>
              <a:buChar char="Ø"/>
            </a:pPr>
            <a:r>
              <a:rPr lang="ru-RU" dirty="0" smtClean="0"/>
              <a:t> «воспитывать — значит побуждать»;</a:t>
            </a:r>
          </a:p>
          <a:p>
            <a:pPr lvl="1">
              <a:buFont typeface="Wingdings" panose="05000000000000000000" pitchFamily="2" charset="2"/>
              <a:buChar char="Ø"/>
            </a:pPr>
            <a:r>
              <a:rPr lang="ru-RU" dirty="0" smtClean="0"/>
              <a:t> </a:t>
            </a:r>
            <a:r>
              <a:rPr lang="ru-RU" dirty="0" err="1" smtClean="0"/>
              <a:t>природосообразность</a:t>
            </a:r>
            <a:r>
              <a:rPr lang="ru-RU" dirty="0" smtClean="0"/>
              <a:t> — важнейший принцип;</a:t>
            </a:r>
          </a:p>
          <a:p>
            <a:pPr lvl="1">
              <a:buFont typeface="Wingdings" panose="05000000000000000000" pitchFamily="2" charset="2"/>
              <a:buChar char="Ø"/>
            </a:pPr>
            <a:r>
              <a:rPr lang="ru-RU" dirty="0" smtClean="0"/>
              <a:t> учёт возрастных и индивидуальных особенностей;</a:t>
            </a:r>
          </a:p>
          <a:p>
            <a:pPr lvl="1">
              <a:buFont typeface="Wingdings" panose="05000000000000000000" pitchFamily="2" charset="2"/>
              <a:buChar char="Ø"/>
            </a:pPr>
            <a:r>
              <a:rPr lang="ru-RU" dirty="0" smtClean="0"/>
              <a:t> установление тесной связи между воспитанием и жизнью общества.</a:t>
            </a:r>
          </a:p>
          <a:p>
            <a:pPr marL="0" indent="0">
              <a:buNone/>
            </a:pPr>
            <a:endParaRPr lang="ru-RU" dirty="0"/>
          </a:p>
        </p:txBody>
      </p:sp>
      <p:sp>
        <p:nvSpPr>
          <p:cNvPr id="4" name="Номер слайда 3"/>
          <p:cNvSpPr>
            <a:spLocks noGrp="1"/>
          </p:cNvSpPr>
          <p:nvPr>
            <p:ph type="sldNum" sz="quarter" idx="12"/>
          </p:nvPr>
        </p:nvSpPr>
        <p:spPr/>
        <p:txBody>
          <a:bodyPr/>
          <a:lstStyle/>
          <a:p>
            <a:fld id="{4FAB73BC-B049-4115-A692-8D63A059BFB8}" type="slidenum">
              <a:rPr lang="en-US" smtClean="0"/>
              <a:t>13</a:t>
            </a:fld>
            <a:endParaRPr lang="en-US" dirty="0"/>
          </a:p>
        </p:txBody>
      </p:sp>
    </p:spTree>
    <p:extLst>
      <p:ext uri="{BB962C8B-B14F-4D97-AF65-F5344CB8AC3E}">
        <p14:creationId xmlns:p14="http://schemas.microsoft.com/office/powerpoint/2010/main" val="385480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Теория воспитания </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825625"/>
            <a:ext cx="10515600" cy="4351338"/>
          </a:xfrm>
        </p:spPr>
        <p:txBody>
          <a:bodyPr>
            <a:normAutofit/>
          </a:bodyPr>
          <a:lstStyle/>
          <a:p>
            <a:pPr marL="0" indent="0" algn="just">
              <a:spcBef>
                <a:spcPts val="2400"/>
              </a:spcBef>
              <a:buNone/>
            </a:pPr>
            <a:r>
              <a:rPr lang="ru-RU" dirty="0" smtClean="0"/>
              <a:t>Теория воспитания определялась Ф. А. В. </a:t>
            </a:r>
            <a:r>
              <a:rPr lang="ru-RU" dirty="0" err="1" smtClean="0"/>
              <a:t>Дистервегом</a:t>
            </a:r>
            <a:r>
              <a:rPr lang="ru-RU" dirty="0" smtClean="0"/>
              <a:t> как «теория возбуждения». </a:t>
            </a:r>
          </a:p>
          <a:p>
            <a:pPr marL="0" indent="0" algn="just">
              <a:spcBef>
                <a:spcPts val="2400"/>
              </a:spcBef>
              <a:buNone/>
            </a:pPr>
            <a:r>
              <a:rPr lang="ru-RU" dirty="0" smtClean="0"/>
              <a:t>Свободное развитие внутреннего потенциала личности и последовательное воздействие организованного воспитания — взаимосвязанные звенья единого процесса: без строгого воспитания, подчеркивал он, никто не сделается таким, каким ему следует быть.</a:t>
            </a:r>
          </a:p>
          <a:p>
            <a:pPr marL="0" indent="0" algn="just">
              <a:buNone/>
            </a:pPr>
            <a:endParaRPr lang="ru-RU" dirty="0" smtClean="0"/>
          </a:p>
        </p:txBody>
      </p:sp>
      <p:sp>
        <p:nvSpPr>
          <p:cNvPr id="4" name="Номер слайда 3"/>
          <p:cNvSpPr>
            <a:spLocks noGrp="1"/>
          </p:cNvSpPr>
          <p:nvPr>
            <p:ph type="sldNum" sz="quarter" idx="12"/>
          </p:nvPr>
        </p:nvSpPr>
        <p:spPr/>
        <p:txBody>
          <a:bodyPr/>
          <a:lstStyle/>
          <a:p>
            <a:fld id="{4FAB73BC-B049-4115-A692-8D63A059BFB8}" type="slidenum">
              <a:rPr lang="en-US" smtClean="0"/>
              <a:t>14</a:t>
            </a:fld>
            <a:endParaRPr lang="en-US" dirty="0"/>
          </a:p>
        </p:txBody>
      </p:sp>
    </p:spTree>
    <p:extLst>
      <p:ext uri="{BB962C8B-B14F-4D97-AF65-F5344CB8AC3E}">
        <p14:creationId xmlns:p14="http://schemas.microsoft.com/office/powerpoint/2010/main" val="4121735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Ступени возрастного развития детей</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825625"/>
            <a:ext cx="10515600" cy="4351338"/>
          </a:xfrm>
        </p:spPr>
        <p:txBody>
          <a:bodyPr>
            <a:normAutofit/>
          </a:bodyPr>
          <a:lstStyle/>
          <a:p>
            <a:pPr marL="0" indent="0" algn="just">
              <a:buNone/>
            </a:pPr>
            <a:endParaRPr lang="ru-RU" dirty="0" smtClean="0"/>
          </a:p>
        </p:txBody>
      </p:sp>
      <p:graphicFrame>
        <p:nvGraphicFramePr>
          <p:cNvPr id="4" name="Содержимое 3"/>
          <p:cNvGraphicFramePr>
            <a:graphicFrameLocks/>
          </p:cNvGraphicFramePr>
          <p:nvPr>
            <p:extLst>
              <p:ext uri="{D42A27DB-BD31-4B8C-83A1-F6EECF244321}">
                <p14:modId xmlns:p14="http://schemas.microsoft.com/office/powerpoint/2010/main" val="1152982428"/>
              </p:ext>
            </p:extLst>
          </p:nvPr>
        </p:nvGraphicFramePr>
        <p:xfrm>
          <a:off x="838201" y="1464385"/>
          <a:ext cx="11165112" cy="5154714"/>
        </p:xfrm>
        <a:graphic>
          <a:graphicData uri="http://schemas.openxmlformats.org/drawingml/2006/table">
            <a:tbl>
              <a:tblPr firstRow="1" bandRow="1"/>
              <a:tblGrid>
                <a:gridCol w="1977570">
                  <a:extLst>
                    <a:ext uri="{9D8B030D-6E8A-4147-A177-3AD203B41FA5}">
                      <a16:colId xmlns:a16="http://schemas.microsoft.com/office/drawing/2014/main" val="20000"/>
                    </a:ext>
                  </a:extLst>
                </a:gridCol>
                <a:gridCol w="4630058">
                  <a:extLst>
                    <a:ext uri="{9D8B030D-6E8A-4147-A177-3AD203B41FA5}">
                      <a16:colId xmlns:a16="http://schemas.microsoft.com/office/drawing/2014/main" val="20001"/>
                    </a:ext>
                  </a:extLst>
                </a:gridCol>
                <a:gridCol w="4557484">
                  <a:extLst>
                    <a:ext uri="{9D8B030D-6E8A-4147-A177-3AD203B41FA5}">
                      <a16:colId xmlns:a16="http://schemas.microsoft.com/office/drawing/2014/main" val="20002"/>
                    </a:ext>
                  </a:extLst>
                </a:gridCol>
              </a:tblGrid>
              <a:tr h="33517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ru-RU" sz="2200" dirty="0" smtClean="0">
                          <a:solidFill>
                            <a:srgbClr val="C00000"/>
                          </a:solidFill>
                          <a:latin typeface="+mn-lt"/>
                        </a:rPr>
                        <a:t>Возраст</a:t>
                      </a:r>
                      <a:endParaRPr lang="ru-RU" sz="2200" dirty="0">
                        <a:solidFill>
                          <a:srgbClr val="C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ru-RU" sz="2200" dirty="0" smtClean="0">
                          <a:solidFill>
                            <a:srgbClr val="C00000"/>
                          </a:solidFill>
                          <a:latin typeface="+mn-lt"/>
                        </a:rPr>
                        <a:t>Особенности ребенка</a:t>
                      </a:r>
                      <a:endParaRPr lang="ru-RU" sz="2200" dirty="0">
                        <a:solidFill>
                          <a:srgbClr val="C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ru-RU" sz="2200" dirty="0" smtClean="0">
                          <a:solidFill>
                            <a:srgbClr val="C00000"/>
                          </a:solidFill>
                          <a:latin typeface="+mn-lt"/>
                        </a:rPr>
                        <a:t>Задачи педагога</a:t>
                      </a:r>
                      <a:endParaRPr lang="ru-RU" sz="2200" dirty="0">
                        <a:solidFill>
                          <a:srgbClr val="C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5358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ru-RU" sz="2200" dirty="0" smtClean="0">
                          <a:latin typeface="+mn-lt"/>
                        </a:rPr>
                        <a:t>От 6 до 9 лет</a:t>
                      </a:r>
                      <a:endParaRPr lang="ru-RU" sz="2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ru-RU" sz="2200" kern="1200" dirty="0" smtClean="0">
                          <a:solidFill>
                            <a:schemeClr val="dk1"/>
                          </a:solidFill>
                          <a:latin typeface="+mn-lt"/>
                          <a:ea typeface="+mn-ea"/>
                          <a:cs typeface="+mn-cs"/>
                        </a:rPr>
                        <a:t>преобладание физической деятельности, сенсорного восприятия, повышенная резвость и склонность к иг­ровой деятельности, к фантазии и любовь к сказкам</a:t>
                      </a:r>
                      <a:endParaRPr lang="ru-RU" sz="2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ru-RU" sz="2200" kern="1200" dirty="0" smtClean="0">
                          <a:solidFill>
                            <a:schemeClr val="dk1"/>
                          </a:solidFill>
                          <a:latin typeface="+mn-lt"/>
                          <a:ea typeface="+mn-ea"/>
                          <a:cs typeface="+mn-cs"/>
                        </a:rPr>
                        <a:t>руководство чувственным познанием, упражнение чувств</a:t>
                      </a:r>
                      <a:endParaRPr lang="ru-RU" sz="2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77713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ru-RU" sz="2200" dirty="0" smtClean="0">
                          <a:latin typeface="+mn-lt"/>
                        </a:rPr>
                        <a:t>От 9 до</a:t>
                      </a:r>
                      <a:r>
                        <a:rPr lang="ru-RU" sz="2200" baseline="0" dirty="0" smtClean="0">
                          <a:latin typeface="+mn-lt"/>
                        </a:rPr>
                        <a:t> 14 лет</a:t>
                      </a:r>
                      <a:endParaRPr lang="ru-RU" sz="2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ru-RU" sz="2200" kern="1200" dirty="0" smtClean="0">
                          <a:solidFill>
                            <a:schemeClr val="dk1"/>
                          </a:solidFill>
                          <a:latin typeface="+mn-lt"/>
                          <a:ea typeface="+mn-ea"/>
                          <a:cs typeface="+mn-cs"/>
                        </a:rPr>
                        <a:t>развитие памяти и накопление представлений</a:t>
                      </a:r>
                      <a:endParaRPr lang="ru-RU" sz="2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ru-RU" sz="2200" kern="1200" dirty="0" smtClean="0">
                          <a:solidFill>
                            <a:schemeClr val="dk1"/>
                          </a:solidFill>
                          <a:latin typeface="+mn-lt"/>
                          <a:ea typeface="+mn-ea"/>
                          <a:cs typeface="+mn-cs"/>
                        </a:rPr>
                        <a:t>приобщение ума детей к чувственно воспринимаемому материалу, его прочному усвоению и приобретению ими необходимых учебных навыков</a:t>
                      </a:r>
                      <a:endParaRPr lang="ru-RU" sz="2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05012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ru-RU" sz="2200" dirty="0" smtClean="0">
                          <a:latin typeface="+mn-lt"/>
                        </a:rPr>
                        <a:t>От 14 до 16 лет</a:t>
                      </a:r>
                      <a:endParaRPr lang="ru-RU" sz="2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ru-RU" sz="2200" kern="1200" dirty="0" smtClean="0">
                          <a:solidFill>
                            <a:schemeClr val="dk1"/>
                          </a:solidFill>
                          <a:latin typeface="+mn-lt"/>
                          <a:ea typeface="+mn-ea"/>
                          <a:cs typeface="+mn-cs"/>
                        </a:rPr>
                        <a:t>усиливается деятельность рассудка, который переходит в формирование начал разума</a:t>
                      </a:r>
                      <a:endParaRPr lang="ru-RU" sz="2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ru-RU" sz="2200" kern="1200" dirty="0" smtClean="0">
                          <a:solidFill>
                            <a:schemeClr val="dk1"/>
                          </a:solidFill>
                          <a:latin typeface="+mn-lt"/>
                          <a:ea typeface="+mn-ea"/>
                          <a:cs typeface="+mn-cs"/>
                        </a:rPr>
                        <a:t>Сводятся к минимуму</a:t>
                      </a:r>
                      <a:endParaRPr lang="ru-RU" sz="2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5" name="Номер слайда 4"/>
          <p:cNvSpPr>
            <a:spLocks noGrp="1"/>
          </p:cNvSpPr>
          <p:nvPr>
            <p:ph type="sldNum" sz="quarter" idx="12"/>
          </p:nvPr>
        </p:nvSpPr>
        <p:spPr/>
        <p:txBody>
          <a:bodyPr/>
          <a:lstStyle/>
          <a:p>
            <a:fld id="{4FAB73BC-B049-4115-A692-8D63A059BFB8}" type="slidenum">
              <a:rPr lang="en-US" smtClean="0"/>
              <a:t>15</a:t>
            </a:fld>
            <a:endParaRPr lang="en-US" dirty="0"/>
          </a:p>
        </p:txBody>
      </p:sp>
    </p:spTree>
    <p:extLst>
      <p:ext uri="{BB962C8B-B14F-4D97-AF65-F5344CB8AC3E}">
        <p14:creationId xmlns:p14="http://schemas.microsoft.com/office/powerpoint/2010/main" val="209853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Обучение </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825625"/>
            <a:ext cx="10515600" cy="4351338"/>
          </a:xfrm>
        </p:spPr>
        <p:txBody>
          <a:bodyPr>
            <a:normAutofit/>
          </a:bodyPr>
          <a:lstStyle/>
          <a:p>
            <a:pPr algn="just">
              <a:buFont typeface="Wingdings" panose="05000000000000000000" pitchFamily="2" charset="2"/>
              <a:buChar char="ü"/>
            </a:pPr>
            <a:r>
              <a:rPr lang="ru-RU" dirty="0" smtClean="0"/>
              <a:t> Главная задача обучения — </a:t>
            </a:r>
            <a:r>
              <a:rPr lang="ru-RU" i="1" dirty="0" smtClean="0"/>
              <a:t>развитие умственных способностей </a:t>
            </a:r>
            <a:r>
              <a:rPr lang="ru-RU" dirty="0" smtClean="0"/>
              <a:t>детей. </a:t>
            </a:r>
          </a:p>
          <a:p>
            <a:pPr algn="just">
              <a:buFont typeface="Wingdings" panose="05000000000000000000" pitchFamily="2" charset="2"/>
              <a:buChar char="ü"/>
            </a:pPr>
            <a:r>
              <a:rPr lang="ru-RU" dirty="0" smtClean="0"/>
              <a:t> Формальное образование связанно с материальным. </a:t>
            </a:r>
          </a:p>
          <a:p>
            <a:pPr algn="just">
              <a:buFont typeface="Wingdings" panose="05000000000000000000" pitchFamily="2" charset="2"/>
              <a:buChar char="ü"/>
            </a:pPr>
            <a:r>
              <a:rPr lang="ru-RU" dirty="0" smtClean="0"/>
              <a:t> Обучение способствует всестороннему развитию человека и его нравственному воспитанию.</a:t>
            </a:r>
          </a:p>
          <a:p>
            <a:pPr algn="just">
              <a:buFont typeface="Wingdings" panose="05000000000000000000" pitchFamily="2" charset="2"/>
              <a:buChar char="ü"/>
            </a:pPr>
            <a:endParaRPr lang="ru-RU" dirty="0"/>
          </a:p>
          <a:p>
            <a:pPr algn="just">
              <a:buFont typeface="Wingdings" panose="05000000000000000000" pitchFamily="2" charset="2"/>
              <a:buChar char="ü"/>
            </a:pPr>
            <a:endParaRPr lang="ru-RU" dirty="0" smtClean="0"/>
          </a:p>
        </p:txBody>
      </p:sp>
      <p:sp>
        <p:nvSpPr>
          <p:cNvPr id="4" name="Номер слайда 3"/>
          <p:cNvSpPr>
            <a:spLocks noGrp="1"/>
          </p:cNvSpPr>
          <p:nvPr>
            <p:ph type="sldNum" sz="quarter" idx="12"/>
          </p:nvPr>
        </p:nvSpPr>
        <p:spPr/>
        <p:txBody>
          <a:bodyPr/>
          <a:lstStyle/>
          <a:p>
            <a:fld id="{4FAB73BC-B049-4115-A692-8D63A059BFB8}" type="slidenum">
              <a:rPr lang="en-US" smtClean="0"/>
              <a:t>16</a:t>
            </a:fld>
            <a:endParaRPr lang="en-US" dirty="0"/>
          </a:p>
        </p:txBody>
      </p:sp>
    </p:spTree>
    <p:extLst>
      <p:ext uri="{BB962C8B-B14F-4D97-AF65-F5344CB8AC3E}">
        <p14:creationId xmlns:p14="http://schemas.microsoft.com/office/powerpoint/2010/main" val="531356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8485" y="541280"/>
            <a:ext cx="10515600" cy="1325563"/>
          </a:xfrm>
        </p:spPr>
        <p:txBody>
          <a:bodyPr/>
          <a:lstStyle/>
          <a:p>
            <a:pPr algn="ctr"/>
            <a:r>
              <a:rPr lang="ru-RU" dirty="0" smtClean="0">
                <a:latin typeface="Bahnschrift Condensed" panose="020B0502040204020203" pitchFamily="34" charset="0"/>
              </a:rPr>
              <a:t>Спасибо за внимание!</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825625"/>
            <a:ext cx="10515600" cy="4351338"/>
          </a:xfrm>
        </p:spPr>
        <p:txBody>
          <a:bodyPr>
            <a:normAutofit/>
          </a:bodyPr>
          <a:lstStyle/>
          <a:p>
            <a:pPr algn="just">
              <a:buFont typeface="Wingdings" panose="05000000000000000000" pitchFamily="2" charset="2"/>
              <a:buChar char="ü"/>
            </a:pPr>
            <a:endParaRPr lang="ru-RU" dirty="0"/>
          </a:p>
          <a:p>
            <a:pPr algn="just">
              <a:buFont typeface="Wingdings" panose="05000000000000000000" pitchFamily="2" charset="2"/>
              <a:buChar char="ü"/>
            </a:pPr>
            <a:endParaRPr lang="ru-RU" dirty="0" smtClean="0"/>
          </a:p>
        </p:txBody>
      </p:sp>
      <p:pic>
        <p:nvPicPr>
          <p:cNvPr id="4" name="Рисунок 3"/>
          <p:cNvPicPr>
            <a:picLocks noChangeAspect="1"/>
          </p:cNvPicPr>
          <p:nvPr/>
        </p:nvPicPr>
        <p:blipFill rotWithShape="1">
          <a:blip r:embed="rId2"/>
          <a:srcRect l="2169" t="1197" r="2169"/>
          <a:stretch/>
        </p:blipFill>
        <p:spPr>
          <a:xfrm>
            <a:off x="4455885" y="1866843"/>
            <a:ext cx="3860800" cy="4240589"/>
          </a:xfrm>
          <a:prstGeom prst="rect">
            <a:avLst/>
          </a:prstGeom>
        </p:spPr>
      </p:pic>
      <p:sp>
        <p:nvSpPr>
          <p:cNvPr id="5" name="Номер слайда 4"/>
          <p:cNvSpPr>
            <a:spLocks noGrp="1"/>
          </p:cNvSpPr>
          <p:nvPr>
            <p:ph type="sldNum" sz="quarter" idx="12"/>
          </p:nvPr>
        </p:nvSpPr>
        <p:spPr/>
        <p:txBody>
          <a:bodyPr/>
          <a:lstStyle/>
          <a:p>
            <a:fld id="{4FAB73BC-B049-4115-A692-8D63A059BFB8}" type="slidenum">
              <a:rPr lang="en-US" smtClean="0"/>
              <a:t>17</a:t>
            </a:fld>
            <a:endParaRPr lang="en-US" dirty="0"/>
          </a:p>
        </p:txBody>
      </p:sp>
    </p:spTree>
    <p:extLst>
      <p:ext uri="{BB962C8B-B14F-4D97-AF65-F5344CB8AC3E}">
        <p14:creationId xmlns:p14="http://schemas.microsoft.com/office/powerpoint/2010/main" val="22435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Нравственное воспитание</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567543"/>
            <a:ext cx="10515600" cy="4978400"/>
          </a:xfrm>
        </p:spPr>
        <p:txBody>
          <a:bodyPr>
            <a:normAutofit fontScale="92500" lnSpcReduction="10000"/>
          </a:bodyPr>
          <a:lstStyle/>
          <a:p>
            <a:pPr marL="0" indent="0" algn="just">
              <a:spcBef>
                <a:spcPts val="1800"/>
              </a:spcBef>
              <a:buNone/>
            </a:pPr>
            <a:r>
              <a:rPr lang="ru-RU" dirty="0" smtClean="0"/>
              <a:t>1. Удерживать воспитанника (этому служит управление детьми, обучение их послушанию). Надо устанавливать границы поведения для детей.</a:t>
            </a:r>
          </a:p>
          <a:p>
            <a:pPr marL="0" indent="0" algn="just">
              <a:spcBef>
                <a:spcPts val="1800"/>
              </a:spcBef>
              <a:buNone/>
            </a:pPr>
            <a:r>
              <a:rPr lang="ru-RU" dirty="0" smtClean="0"/>
              <a:t>2. Определять воспитанника, т. е. поставить ребенка в такие условия, при которых он не только из указаний воспитателя, но и из собственного опыта поймет, что «непослушание ведет к тяжелым переживаниям».</a:t>
            </a:r>
          </a:p>
          <a:p>
            <a:pPr marL="0" indent="0" algn="just">
              <a:spcBef>
                <a:spcPts val="1800"/>
              </a:spcBef>
              <a:buNone/>
            </a:pPr>
            <a:r>
              <a:rPr lang="ru-RU" dirty="0" smtClean="0"/>
              <a:t>3. Устанавливать четкие правила поведения.</a:t>
            </a:r>
          </a:p>
          <a:p>
            <a:pPr marL="0" indent="0" algn="just">
              <a:spcBef>
                <a:spcPts val="1800"/>
              </a:spcBef>
              <a:buNone/>
            </a:pPr>
            <a:r>
              <a:rPr lang="ru-RU" dirty="0" smtClean="0"/>
              <a:t>4. Поддерживать в душе воспитанника «спокойствие и ясность», т. е. не давать основания для того, «чтобы воспитанник усомнился в истине».</a:t>
            </a:r>
          </a:p>
          <a:p>
            <a:pPr marL="0" indent="0" algn="just">
              <a:spcBef>
                <a:spcPts val="1800"/>
              </a:spcBef>
              <a:buNone/>
            </a:pPr>
            <a:r>
              <a:rPr lang="ru-RU" dirty="0" smtClean="0"/>
              <a:t>5. «Волновать» душу ребенка одобрением и порицанием.</a:t>
            </a:r>
          </a:p>
          <a:p>
            <a:pPr marL="0" indent="0" algn="just">
              <a:spcBef>
                <a:spcPts val="1800"/>
              </a:spcBef>
              <a:buNone/>
            </a:pPr>
            <a:r>
              <a:rPr lang="ru-RU" dirty="0" smtClean="0"/>
              <a:t>6. «Увещевать» воспитанника, указывать на его промахи, исправлять их.</a:t>
            </a:r>
            <a:endParaRPr lang="ru-RU" dirty="0"/>
          </a:p>
        </p:txBody>
      </p:sp>
      <p:sp>
        <p:nvSpPr>
          <p:cNvPr id="4" name="Номер слайда 3"/>
          <p:cNvSpPr>
            <a:spLocks noGrp="1"/>
          </p:cNvSpPr>
          <p:nvPr>
            <p:ph type="sldNum" sz="quarter" idx="12"/>
          </p:nvPr>
        </p:nvSpPr>
        <p:spPr/>
        <p:txBody>
          <a:bodyPr/>
          <a:lstStyle/>
          <a:p>
            <a:fld id="{4FAB73BC-B049-4115-A692-8D63A059BFB8}" type="slidenum">
              <a:rPr lang="en-US" smtClean="0"/>
              <a:t>18</a:t>
            </a:fld>
            <a:endParaRPr lang="en-US" dirty="0"/>
          </a:p>
        </p:txBody>
      </p:sp>
    </p:spTree>
    <p:extLst>
      <p:ext uri="{BB962C8B-B14F-4D97-AF65-F5344CB8AC3E}">
        <p14:creationId xmlns:p14="http://schemas.microsoft.com/office/powerpoint/2010/main" val="2292177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Дидактические советы </a:t>
            </a:r>
            <a:r>
              <a:rPr lang="ru-RU" dirty="0" err="1" smtClean="0">
                <a:latin typeface="Bahnschrift Condensed" panose="020B0502040204020203" pitchFamily="34" charset="0"/>
              </a:rPr>
              <a:t>Гербарта</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524000"/>
            <a:ext cx="10515600" cy="5079999"/>
          </a:xfrm>
        </p:spPr>
        <p:txBody>
          <a:bodyPr>
            <a:normAutofit lnSpcReduction="10000"/>
          </a:bodyPr>
          <a:lstStyle/>
          <a:p>
            <a:pPr algn="just">
              <a:spcBef>
                <a:spcPts val="2400"/>
              </a:spcBef>
              <a:buFont typeface="Wingdings" panose="05000000000000000000" pitchFamily="2" charset="2"/>
              <a:buChar char="ü"/>
            </a:pPr>
            <a:r>
              <a:rPr lang="ru-RU" dirty="0" smtClean="0"/>
              <a:t>Непосредственно перед тем как учитель перейдет к объяснению нового, он должен </a:t>
            </a:r>
            <a:r>
              <a:rPr lang="ru-RU" i="1" dirty="0" smtClean="0"/>
              <a:t>вызвать в умах учеников представления, которые нужны для усвоения нового материала</a:t>
            </a:r>
            <a:r>
              <a:rPr lang="ru-RU" dirty="0" smtClean="0"/>
              <a:t>.</a:t>
            </a:r>
          </a:p>
          <a:p>
            <a:pPr algn="just">
              <a:spcBef>
                <a:spcPts val="2400"/>
              </a:spcBef>
              <a:buFont typeface="Wingdings" panose="05000000000000000000" pitchFamily="2" charset="2"/>
              <a:buChar char="ü"/>
            </a:pPr>
            <a:r>
              <a:rPr lang="ru-RU" dirty="0" smtClean="0"/>
              <a:t>В преподавании следует широко пользоваться </a:t>
            </a:r>
            <a:r>
              <a:rPr lang="ru-RU" i="1" dirty="0" smtClean="0"/>
              <a:t>наглядностью</a:t>
            </a:r>
            <a:r>
              <a:rPr lang="ru-RU" dirty="0" smtClean="0"/>
              <a:t>.</a:t>
            </a:r>
          </a:p>
          <a:p>
            <a:pPr algn="just">
              <a:spcBef>
                <a:spcPts val="2400"/>
              </a:spcBef>
              <a:buFont typeface="Wingdings" panose="05000000000000000000" pitchFamily="2" charset="2"/>
              <a:buChar char="ü"/>
            </a:pPr>
            <a:r>
              <a:rPr lang="ru-RU" dirty="0" smtClean="0"/>
              <a:t>В изложении учителя </a:t>
            </a:r>
            <a:r>
              <a:rPr lang="ru-RU" i="1" dirty="0" smtClean="0"/>
              <a:t>должно быть связано одно с другим.</a:t>
            </a:r>
          </a:p>
          <a:p>
            <a:pPr algn="just">
              <a:spcBef>
                <a:spcPts val="2400"/>
              </a:spcBef>
              <a:buFont typeface="Wingdings" panose="05000000000000000000" pitchFamily="2" charset="2"/>
              <a:buChar char="ü"/>
            </a:pPr>
            <a:r>
              <a:rPr lang="ru-RU" dirty="0" smtClean="0"/>
              <a:t>Обучение не должно быть слишком трудным, но и излишняя его легкость только вредит делу. </a:t>
            </a:r>
          </a:p>
          <a:p>
            <a:pPr algn="just">
              <a:spcBef>
                <a:spcPts val="2400"/>
              </a:spcBef>
              <a:buFont typeface="Wingdings" panose="05000000000000000000" pitchFamily="2" charset="2"/>
              <a:buChar char="ü"/>
            </a:pPr>
            <a:r>
              <a:rPr lang="ru-RU" dirty="0" smtClean="0"/>
              <a:t>Наиболее эффективным он считал упражнение учеников путем </a:t>
            </a:r>
            <a:r>
              <a:rPr lang="ru-RU" i="1" dirty="0" smtClean="0"/>
              <a:t>постоянного применения заученного материала </a:t>
            </a:r>
            <a:r>
              <a:rPr lang="ru-RU" dirty="0" smtClean="0"/>
              <a:t>в связи с тем, что их интересует, что привлекает их внимание.</a:t>
            </a:r>
            <a:endParaRPr lang="ru-RU" dirty="0"/>
          </a:p>
        </p:txBody>
      </p:sp>
      <p:sp>
        <p:nvSpPr>
          <p:cNvPr id="4" name="Номер слайда 3"/>
          <p:cNvSpPr>
            <a:spLocks noGrp="1"/>
          </p:cNvSpPr>
          <p:nvPr>
            <p:ph type="sldNum" sz="quarter" idx="12"/>
          </p:nvPr>
        </p:nvSpPr>
        <p:spPr/>
        <p:txBody>
          <a:bodyPr/>
          <a:lstStyle/>
          <a:p>
            <a:fld id="{4FAB73BC-B049-4115-A692-8D63A059BFB8}" type="slidenum">
              <a:rPr lang="en-US" smtClean="0"/>
              <a:t>19</a:t>
            </a:fld>
            <a:endParaRPr lang="en-US" dirty="0"/>
          </a:p>
        </p:txBody>
      </p:sp>
    </p:spTree>
    <p:extLst>
      <p:ext uri="{BB962C8B-B14F-4D97-AF65-F5344CB8AC3E}">
        <p14:creationId xmlns:p14="http://schemas.microsoft.com/office/powerpoint/2010/main" val="3504896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Педагогические идеи </a:t>
            </a:r>
            <a:r>
              <a:rPr lang="ru-RU" dirty="0" err="1" smtClean="0">
                <a:latin typeface="Bahnschrift Condensed" panose="020B0502040204020203" pitchFamily="34" charset="0"/>
              </a:rPr>
              <a:t>И.Ф.Гербарта</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825625"/>
            <a:ext cx="6680200" cy="4351338"/>
          </a:xfrm>
        </p:spPr>
        <p:txBody>
          <a:bodyPr/>
          <a:lstStyle/>
          <a:p>
            <a:r>
              <a:rPr lang="ru-RU" dirty="0" smtClean="0"/>
              <a:t>Немецкий философ, психолог, педагог.</a:t>
            </a:r>
          </a:p>
          <a:p>
            <a:r>
              <a:rPr lang="ru-RU" dirty="0" smtClean="0"/>
              <a:t>Один из основателей научной педагогики.</a:t>
            </a:r>
          </a:p>
          <a:p>
            <a:endParaRPr lang="ru-RU" dirty="0"/>
          </a:p>
        </p:txBody>
      </p:sp>
      <p:pic>
        <p:nvPicPr>
          <p:cNvPr id="4" name="Рисунок 3"/>
          <p:cNvPicPr>
            <a:picLocks noChangeAspect="1"/>
          </p:cNvPicPr>
          <p:nvPr/>
        </p:nvPicPr>
        <p:blipFill>
          <a:blip r:embed="rId2"/>
          <a:stretch>
            <a:fillRect/>
          </a:stretch>
        </p:blipFill>
        <p:spPr>
          <a:xfrm>
            <a:off x="8094269" y="1825626"/>
            <a:ext cx="3215418" cy="4351338"/>
          </a:xfrm>
          <a:prstGeom prst="rect">
            <a:avLst/>
          </a:prstGeom>
        </p:spPr>
      </p:pic>
      <p:sp>
        <p:nvSpPr>
          <p:cNvPr id="5" name="Прямоугольник 4"/>
          <p:cNvSpPr/>
          <p:nvPr/>
        </p:nvSpPr>
        <p:spPr>
          <a:xfrm>
            <a:off x="9010923" y="6228897"/>
            <a:ext cx="1382110" cy="369332"/>
          </a:xfrm>
          <a:prstGeom prst="rect">
            <a:avLst/>
          </a:prstGeom>
        </p:spPr>
        <p:txBody>
          <a:bodyPr wrap="none">
            <a:spAutoFit/>
          </a:bodyPr>
          <a:lstStyle/>
          <a:p>
            <a:r>
              <a:rPr lang="ru-RU" dirty="0" smtClean="0"/>
              <a:t>1776— 1841</a:t>
            </a:r>
            <a:endParaRPr lang="ru-RU" dirty="0"/>
          </a:p>
        </p:txBody>
      </p:sp>
      <p:sp>
        <p:nvSpPr>
          <p:cNvPr id="6" name="Номер слайда 5"/>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3213444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Философские и психологические основы педагогики </a:t>
            </a:r>
            <a:r>
              <a:rPr lang="ru-RU" dirty="0" err="1" smtClean="0">
                <a:latin typeface="Bahnschrift Condensed" panose="020B0502040204020203" pitchFamily="34" charset="0"/>
              </a:rPr>
              <a:t>Гербарта</a:t>
            </a:r>
            <a:endParaRPr lang="ru-RU" dirty="0">
              <a:latin typeface="Bahnschrift Condensed" panose="020B0502040204020203" pitchFamily="34" charset="0"/>
            </a:endParaRPr>
          </a:p>
        </p:txBody>
      </p:sp>
      <p:sp>
        <p:nvSpPr>
          <p:cNvPr id="3" name="Объект 2"/>
          <p:cNvSpPr>
            <a:spLocks noGrp="1"/>
          </p:cNvSpPr>
          <p:nvPr>
            <p:ph idx="1"/>
          </p:nvPr>
        </p:nvSpPr>
        <p:spPr/>
        <p:txBody>
          <a:bodyPr>
            <a:normAutofit lnSpcReduction="10000"/>
          </a:bodyPr>
          <a:lstStyle/>
          <a:p>
            <a:pPr algn="just"/>
            <a:r>
              <a:rPr lang="ru-RU" dirty="0"/>
              <a:t>П</a:t>
            </a:r>
            <a:r>
              <a:rPr lang="ru-RU" dirty="0" smtClean="0"/>
              <a:t>редпринял попытку разработать систему педагогической науки на основе идеалистической </a:t>
            </a:r>
            <a:r>
              <a:rPr lang="ru-RU" i="1" dirty="0" smtClean="0"/>
              <a:t>философии</a:t>
            </a:r>
            <a:r>
              <a:rPr lang="ru-RU" dirty="0" smtClean="0"/>
              <a:t>, главным образом </a:t>
            </a:r>
            <a:r>
              <a:rPr lang="ru-RU" i="1" dirty="0" smtClean="0"/>
              <a:t>этики и психологии</a:t>
            </a:r>
          </a:p>
          <a:p>
            <a:pPr algn="just"/>
            <a:r>
              <a:rPr lang="ru-RU" dirty="0"/>
              <a:t>М</a:t>
            </a:r>
            <a:r>
              <a:rPr lang="ru-RU" dirty="0" smtClean="0"/>
              <a:t>ир состоит из бесконечного множества вечных сущностей — </a:t>
            </a:r>
            <a:r>
              <a:rPr lang="ru-RU" i="1" dirty="0" smtClean="0">
                <a:solidFill>
                  <a:srgbClr val="C00000"/>
                </a:solidFill>
              </a:rPr>
              <a:t>реалов</a:t>
            </a:r>
            <a:r>
              <a:rPr lang="ru-RU" dirty="0" smtClean="0">
                <a:solidFill>
                  <a:srgbClr val="C00000"/>
                </a:solidFill>
              </a:rPr>
              <a:t>,</a:t>
            </a:r>
            <a:r>
              <a:rPr lang="ru-RU" dirty="0" smtClean="0"/>
              <a:t> которые недоступны познанию человека.</a:t>
            </a:r>
          </a:p>
          <a:p>
            <a:pPr algn="just"/>
            <a:r>
              <a:rPr lang="ru-RU" dirty="0" err="1" smtClean="0"/>
              <a:t>Гербарт</a:t>
            </a:r>
            <a:r>
              <a:rPr lang="ru-RU" dirty="0" smtClean="0"/>
              <a:t> разложил психическую деятельность человека на составные части и пытался выделить самый простой, первичный элемент. Таким простейшим элементом </a:t>
            </a:r>
            <a:r>
              <a:rPr lang="ru-RU" dirty="0" err="1" smtClean="0"/>
              <a:t>Гербарт</a:t>
            </a:r>
            <a:r>
              <a:rPr lang="ru-RU" dirty="0" smtClean="0"/>
              <a:t> считал </a:t>
            </a:r>
            <a:r>
              <a:rPr lang="ru-RU" i="1" dirty="0" smtClean="0">
                <a:solidFill>
                  <a:srgbClr val="C00000"/>
                </a:solidFill>
              </a:rPr>
              <a:t>представление.</a:t>
            </a:r>
          </a:p>
          <a:p>
            <a:pPr algn="just"/>
            <a:r>
              <a:rPr lang="ru-RU" dirty="0" smtClean="0"/>
              <a:t>Сводит процесс психической деятельности к механическим комбинациям представлений.</a:t>
            </a:r>
            <a:endParaRPr lang="ru-RU" dirty="0"/>
          </a:p>
        </p:txBody>
      </p:sp>
      <p:sp>
        <p:nvSpPr>
          <p:cNvPr id="4" name="Номер слайда 3"/>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53156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Сущность воспитания, его цели и задачи</a:t>
            </a:r>
            <a:endParaRPr lang="ru-RU" dirty="0">
              <a:latin typeface="Bahnschrift Condensed" panose="020B0502040204020203" pitchFamily="34" charset="0"/>
            </a:endParaRPr>
          </a:p>
        </p:txBody>
      </p:sp>
      <p:sp>
        <p:nvSpPr>
          <p:cNvPr id="3" name="Объект 2"/>
          <p:cNvSpPr>
            <a:spLocks noGrp="1"/>
          </p:cNvSpPr>
          <p:nvPr>
            <p:ph idx="1"/>
          </p:nvPr>
        </p:nvSpPr>
        <p:spPr/>
        <p:txBody>
          <a:bodyPr>
            <a:normAutofit/>
          </a:bodyPr>
          <a:lstStyle/>
          <a:p>
            <a:pPr marL="0" indent="0" algn="just">
              <a:buNone/>
            </a:pPr>
            <a:r>
              <a:rPr lang="ru-RU" dirty="0" smtClean="0"/>
              <a:t>Цель воспитания - воспитание добродетельного человека</a:t>
            </a:r>
          </a:p>
          <a:p>
            <a:pPr algn="just"/>
            <a:r>
              <a:rPr lang="ru-RU" dirty="0" smtClean="0">
                <a:solidFill>
                  <a:srgbClr val="C00000"/>
                </a:solidFill>
              </a:rPr>
              <a:t>Возможные цели </a:t>
            </a:r>
          </a:p>
          <a:p>
            <a:pPr marL="457200" lvl="1" indent="0" algn="just">
              <a:buNone/>
            </a:pPr>
            <a:r>
              <a:rPr lang="ru-RU" dirty="0" smtClean="0"/>
              <a:t>которые человек сможет когда-нибудь поставить перед собой в области определенной специальности.</a:t>
            </a:r>
          </a:p>
          <a:p>
            <a:pPr algn="just"/>
            <a:r>
              <a:rPr lang="ru-RU" dirty="0" smtClean="0">
                <a:solidFill>
                  <a:srgbClr val="C00000"/>
                </a:solidFill>
              </a:rPr>
              <a:t>Необходимые цели </a:t>
            </a:r>
          </a:p>
          <a:p>
            <a:pPr marL="457200" lvl="1" indent="0" algn="just">
              <a:buNone/>
            </a:pPr>
            <a:r>
              <a:rPr lang="ru-RU" dirty="0" smtClean="0"/>
              <a:t>которые нужны человеку в любой области его деятельности.</a:t>
            </a:r>
          </a:p>
          <a:p>
            <a:endParaRPr lang="ru-RU" dirty="0" smtClean="0"/>
          </a:p>
          <a:p>
            <a:pPr marL="0" indent="0" algn="just">
              <a:buNone/>
            </a:pPr>
            <a:r>
              <a:rPr lang="ru-RU" dirty="0" smtClean="0"/>
              <a:t>В педагогическом процессе </a:t>
            </a:r>
            <a:r>
              <a:rPr lang="ru-RU" dirty="0" err="1" smtClean="0"/>
              <a:t>Гербарт</a:t>
            </a:r>
            <a:r>
              <a:rPr lang="ru-RU" dirty="0" smtClean="0"/>
              <a:t> выделяет три компоненты:  управление, обучение и нравственное воспитание</a:t>
            </a:r>
            <a:endParaRPr lang="ru-RU" dirty="0"/>
          </a:p>
        </p:txBody>
      </p:sp>
      <p:sp>
        <p:nvSpPr>
          <p:cNvPr id="4" name="Номер слайда 3"/>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2240683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Обучение</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524000"/>
            <a:ext cx="10515600" cy="5334000"/>
          </a:xfrm>
        </p:spPr>
        <p:txBody>
          <a:bodyPr>
            <a:normAutofit lnSpcReduction="10000"/>
          </a:bodyPr>
          <a:lstStyle/>
          <a:p>
            <a:pPr marL="0" indent="0" algn="just">
              <a:spcBef>
                <a:spcPts val="2400"/>
              </a:spcBef>
              <a:buNone/>
            </a:pPr>
            <a:r>
              <a:rPr lang="ru-RU" dirty="0" smtClean="0"/>
              <a:t>Обучение, должно основываться на многосторонности интересов.</a:t>
            </a:r>
          </a:p>
          <a:p>
            <a:pPr marL="0" indent="0" algn="just">
              <a:spcBef>
                <a:spcPts val="2400"/>
              </a:spcBef>
              <a:buNone/>
            </a:pPr>
            <a:r>
              <a:rPr lang="ru-RU" dirty="0" smtClean="0"/>
              <a:t> 1. Н</a:t>
            </a:r>
            <a:r>
              <a:rPr lang="ru-RU" dirty="0" smtClean="0"/>
              <a:t>аправлены на </a:t>
            </a:r>
            <a:r>
              <a:rPr lang="ru-RU" dirty="0" smtClean="0">
                <a:solidFill>
                  <a:srgbClr val="C00000"/>
                </a:solidFill>
              </a:rPr>
              <a:t>познание окружающей действительности:</a:t>
            </a:r>
          </a:p>
          <a:p>
            <a:pPr lvl="1" algn="just"/>
            <a:r>
              <a:rPr lang="ru-RU" dirty="0" smtClean="0"/>
              <a:t>эмпирический </a:t>
            </a:r>
          </a:p>
          <a:p>
            <a:pPr lvl="1" algn="just">
              <a:spcBef>
                <a:spcPts val="1000"/>
              </a:spcBef>
            </a:pPr>
            <a:r>
              <a:rPr lang="ru-RU" dirty="0" smtClean="0"/>
              <a:t>умозрительный </a:t>
            </a:r>
          </a:p>
          <a:p>
            <a:pPr lvl="1" algn="just">
              <a:spcBef>
                <a:spcPts val="1000"/>
              </a:spcBef>
            </a:pPr>
            <a:r>
              <a:rPr lang="ru-RU" dirty="0" smtClean="0"/>
              <a:t>эстетический </a:t>
            </a:r>
          </a:p>
          <a:p>
            <a:pPr marL="0" indent="0" algn="just">
              <a:spcBef>
                <a:spcPts val="2400"/>
              </a:spcBef>
              <a:buNone/>
            </a:pPr>
            <a:r>
              <a:rPr lang="ru-RU" dirty="0" smtClean="0"/>
              <a:t>2. Направлены на </a:t>
            </a:r>
            <a:r>
              <a:rPr lang="ru-RU" dirty="0" smtClean="0">
                <a:solidFill>
                  <a:srgbClr val="C00000"/>
                </a:solidFill>
              </a:rPr>
              <a:t>познание общественной жизни: </a:t>
            </a:r>
          </a:p>
          <a:p>
            <a:pPr lvl="1" algn="just"/>
            <a:r>
              <a:rPr lang="ru-RU" dirty="0" smtClean="0"/>
              <a:t>симпатический </a:t>
            </a:r>
          </a:p>
          <a:p>
            <a:pPr lvl="1" algn="just">
              <a:spcBef>
                <a:spcPts val="1000"/>
              </a:spcBef>
            </a:pPr>
            <a:r>
              <a:rPr lang="ru-RU" dirty="0" smtClean="0"/>
              <a:t>социальный </a:t>
            </a:r>
          </a:p>
          <a:p>
            <a:pPr lvl="1" algn="just">
              <a:spcBef>
                <a:spcPts val="1000"/>
              </a:spcBef>
            </a:pPr>
            <a:r>
              <a:rPr lang="ru-RU" dirty="0" smtClean="0"/>
              <a:t>религиозный интерес</a:t>
            </a:r>
          </a:p>
          <a:p>
            <a:pPr marL="0" indent="0" algn="ctr">
              <a:spcBef>
                <a:spcPts val="3000"/>
              </a:spcBef>
              <a:buNone/>
            </a:pPr>
            <a:r>
              <a:rPr lang="ru-RU" i="1" dirty="0" smtClean="0">
                <a:solidFill>
                  <a:srgbClr val="C00000"/>
                </a:solidFill>
              </a:rPr>
              <a:t>«То, что изучается с удовольствием, изучается скоро и основательно усваивается»</a:t>
            </a:r>
            <a:endParaRPr lang="ru-RU" i="1" dirty="0">
              <a:solidFill>
                <a:srgbClr val="C00000"/>
              </a:solidFill>
            </a:endParaRPr>
          </a:p>
        </p:txBody>
      </p:sp>
      <p:sp>
        <p:nvSpPr>
          <p:cNvPr id="4" name="Номер слайда 3"/>
          <p:cNvSpPr>
            <a:spLocks noGrp="1"/>
          </p:cNvSpPr>
          <p:nvPr>
            <p:ph type="sldNum" sz="quarter" idx="12"/>
          </p:nvPr>
        </p:nvSpPr>
        <p:spPr/>
        <p:txBody>
          <a:bodyPr/>
          <a:lstStyle/>
          <a:p>
            <a:fld id="{4FAB73BC-B049-4115-A692-8D63A059BFB8}" type="slidenum">
              <a:rPr lang="en-US" smtClean="0"/>
              <a:t>5</a:t>
            </a:fld>
            <a:endParaRPr lang="en-US" dirty="0"/>
          </a:p>
        </p:txBody>
      </p:sp>
    </p:spTree>
    <p:extLst>
      <p:ext uri="{BB962C8B-B14F-4D97-AF65-F5344CB8AC3E}">
        <p14:creationId xmlns:p14="http://schemas.microsoft.com/office/powerpoint/2010/main" val="776540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Ступени и ход обучения</a:t>
            </a:r>
            <a:endParaRPr lang="ru-RU" dirty="0">
              <a:latin typeface="Bahnschrift Condensed" panose="020B0502040204020203" pitchFamily="34" charset="0"/>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1306248559"/>
              </p:ext>
            </p:extLst>
          </p:nvPr>
        </p:nvGraphicFramePr>
        <p:xfrm>
          <a:off x="638629" y="1567542"/>
          <a:ext cx="11059885" cy="5007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Номер слайда 7"/>
          <p:cNvSpPr>
            <a:spLocks noGrp="1"/>
          </p:cNvSpPr>
          <p:nvPr>
            <p:ph type="sldNum" sz="quarter" idx="12"/>
          </p:nvPr>
        </p:nvSpPr>
        <p:spPr/>
        <p:txBody>
          <a:bodyPr/>
          <a:lstStyle/>
          <a:p>
            <a:fld id="{4FAB73BC-B049-4115-A692-8D63A059BFB8}" type="slidenum">
              <a:rPr lang="en-US" smtClean="0"/>
              <a:t>6</a:t>
            </a:fld>
            <a:endParaRPr lang="en-US" dirty="0"/>
          </a:p>
        </p:txBody>
      </p:sp>
    </p:spTree>
    <p:extLst>
      <p:ext uri="{BB962C8B-B14F-4D97-AF65-F5344CB8AC3E}">
        <p14:creationId xmlns:p14="http://schemas.microsoft.com/office/powerpoint/2010/main" val="1760064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Педагогические идеи </a:t>
            </a:r>
            <a:r>
              <a:rPr lang="ru-RU" dirty="0" err="1" smtClean="0">
                <a:latin typeface="Bahnschrift Condensed" panose="020B0502040204020203" pitchFamily="34" charset="0"/>
              </a:rPr>
              <a:t>Р.Оуэна</a:t>
            </a:r>
            <a:endParaRPr lang="ru-RU" dirty="0">
              <a:latin typeface="Bahnschrift Condensed" panose="020B0502040204020203" pitchFamily="34" charset="0"/>
            </a:endParaRPr>
          </a:p>
        </p:txBody>
      </p:sp>
      <p:sp>
        <p:nvSpPr>
          <p:cNvPr id="3" name="Объект 2"/>
          <p:cNvSpPr>
            <a:spLocks noGrp="1"/>
          </p:cNvSpPr>
          <p:nvPr>
            <p:ph idx="1"/>
          </p:nvPr>
        </p:nvSpPr>
        <p:spPr>
          <a:xfrm>
            <a:off x="4673600" y="1825625"/>
            <a:ext cx="6636086" cy="4351338"/>
          </a:xfrm>
        </p:spPr>
        <p:txBody>
          <a:bodyPr/>
          <a:lstStyle/>
          <a:p>
            <a:pPr marL="0" indent="0" algn="just">
              <a:buNone/>
            </a:pPr>
            <a:r>
              <a:rPr lang="ru-RU" dirty="0" smtClean="0"/>
              <a:t>В основании его взглядов лежало то убеждение, что </a:t>
            </a:r>
            <a:r>
              <a:rPr lang="ru-RU" dirty="0" smtClean="0">
                <a:solidFill>
                  <a:srgbClr val="C00000"/>
                </a:solidFill>
              </a:rPr>
              <a:t>человек</a:t>
            </a:r>
            <a:r>
              <a:rPr lang="ru-RU" dirty="0" smtClean="0"/>
              <a:t> во всех своих действиях </a:t>
            </a:r>
            <a:r>
              <a:rPr lang="ru-RU" dirty="0" smtClean="0">
                <a:solidFill>
                  <a:srgbClr val="C00000"/>
                </a:solidFill>
              </a:rPr>
              <a:t>зависит от влияния окружающей среды и обстоятельств. </a:t>
            </a:r>
            <a:r>
              <a:rPr lang="ru-RU" dirty="0" smtClean="0"/>
              <a:t>При рождении человек одарен от природы известными качествами, подвергающимися потом воздействию разных обстоятельств, за которые он совершенно </a:t>
            </a:r>
            <a:r>
              <a:rPr lang="ru-RU" dirty="0" smtClean="0">
                <a:solidFill>
                  <a:srgbClr val="C00000"/>
                </a:solidFill>
              </a:rPr>
              <a:t>не ответствен</a:t>
            </a:r>
            <a:r>
              <a:rPr lang="en-US" dirty="0">
                <a:solidFill>
                  <a:srgbClr val="C00000"/>
                </a:solidFill>
              </a:rPr>
              <a:t>.</a:t>
            </a:r>
            <a:endParaRPr lang="ru-RU" dirty="0">
              <a:solidFill>
                <a:srgbClr val="C00000"/>
              </a:solidFill>
            </a:endParaRPr>
          </a:p>
        </p:txBody>
      </p:sp>
      <p:pic>
        <p:nvPicPr>
          <p:cNvPr id="5" name="Рисунок 4"/>
          <p:cNvPicPr>
            <a:picLocks noChangeAspect="1"/>
          </p:cNvPicPr>
          <p:nvPr/>
        </p:nvPicPr>
        <p:blipFill>
          <a:blip r:embed="rId2"/>
          <a:stretch>
            <a:fillRect/>
          </a:stretch>
        </p:blipFill>
        <p:spPr>
          <a:xfrm>
            <a:off x="838199" y="1825625"/>
            <a:ext cx="3447226" cy="4351338"/>
          </a:xfrm>
          <a:prstGeom prst="rect">
            <a:avLst/>
          </a:prstGeom>
        </p:spPr>
      </p:pic>
      <p:sp>
        <p:nvSpPr>
          <p:cNvPr id="6" name="Прямоугольник 5"/>
          <p:cNvSpPr/>
          <p:nvPr/>
        </p:nvSpPr>
        <p:spPr>
          <a:xfrm>
            <a:off x="1897207" y="6176963"/>
            <a:ext cx="1329210" cy="369332"/>
          </a:xfrm>
          <a:prstGeom prst="rect">
            <a:avLst/>
          </a:prstGeom>
        </p:spPr>
        <p:txBody>
          <a:bodyPr wrap="none">
            <a:spAutoFit/>
          </a:bodyPr>
          <a:lstStyle/>
          <a:p>
            <a:r>
              <a:rPr lang="ru-RU" dirty="0" smtClean="0"/>
              <a:t>1771—1858</a:t>
            </a:r>
            <a:endParaRPr lang="ru-RU" dirty="0"/>
          </a:p>
        </p:txBody>
      </p:sp>
      <p:sp>
        <p:nvSpPr>
          <p:cNvPr id="7" name="Номер слайда 6"/>
          <p:cNvSpPr>
            <a:spLocks noGrp="1"/>
          </p:cNvSpPr>
          <p:nvPr>
            <p:ph type="sldNum" sz="quarter" idx="12"/>
          </p:nvPr>
        </p:nvSpPr>
        <p:spPr/>
        <p:txBody>
          <a:bodyPr/>
          <a:lstStyle/>
          <a:p>
            <a:fld id="{4FAB73BC-B049-4115-A692-8D63A059BFB8}" type="slidenum">
              <a:rPr lang="en-US" smtClean="0"/>
              <a:t>7</a:t>
            </a:fld>
            <a:endParaRPr lang="en-US" dirty="0"/>
          </a:p>
        </p:txBody>
      </p:sp>
    </p:spTree>
    <p:extLst>
      <p:ext uri="{BB962C8B-B14F-4D97-AF65-F5344CB8AC3E}">
        <p14:creationId xmlns:p14="http://schemas.microsoft.com/office/powerpoint/2010/main" val="2956540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Педагогические идеи </a:t>
            </a:r>
            <a:r>
              <a:rPr lang="ru-RU" dirty="0" err="1" smtClean="0">
                <a:latin typeface="Bahnschrift Condensed" panose="020B0502040204020203" pitchFamily="34" charset="0"/>
              </a:rPr>
              <a:t>Р.Оуэна</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825625"/>
            <a:ext cx="10515600" cy="4647746"/>
          </a:xfrm>
        </p:spPr>
        <p:txBody>
          <a:bodyPr>
            <a:normAutofit/>
          </a:bodyPr>
          <a:lstStyle/>
          <a:p>
            <a:pPr marL="0" indent="0">
              <a:spcBef>
                <a:spcPts val="2400"/>
              </a:spcBef>
              <a:buNone/>
            </a:pPr>
            <a:r>
              <a:rPr lang="ru-RU" dirty="0" smtClean="0"/>
              <a:t>Цель воспитания – </a:t>
            </a:r>
            <a:r>
              <a:rPr lang="ru-RU" dirty="0" smtClean="0">
                <a:solidFill>
                  <a:srgbClr val="C00000"/>
                </a:solidFill>
              </a:rPr>
              <a:t>формирование самостоятельно и рационально мыслящего человека</a:t>
            </a:r>
          </a:p>
          <a:p>
            <a:pPr marL="0" indent="0">
              <a:spcBef>
                <a:spcPts val="2400"/>
              </a:spcBef>
              <a:buNone/>
            </a:pPr>
            <a:r>
              <a:rPr lang="ru-RU" dirty="0" smtClean="0"/>
              <a:t>Ступени образования:</a:t>
            </a:r>
            <a:endParaRPr lang="ru-RU" dirty="0"/>
          </a:p>
          <a:p>
            <a:pPr marL="457200" lvl="1" indent="0">
              <a:buNone/>
            </a:pPr>
            <a:r>
              <a:rPr lang="ru-RU" dirty="0" smtClean="0"/>
              <a:t>1. Школа – для малышей 1-5 лет, где с детьми занимаются чтением, танцами, играют на свежем воздухе.</a:t>
            </a:r>
          </a:p>
          <a:p>
            <a:pPr marL="457200" lvl="1" indent="0">
              <a:buNone/>
            </a:pPr>
            <a:r>
              <a:rPr lang="ru-RU" dirty="0" smtClean="0"/>
              <a:t>2. Дневная школа – для детей 5-10 лет, в которой изучаются родной язык, арифметика, география, естествознание, история. Она делится на общеобразовательную и индустриальную (практическая работа в мастерских, саду и поле).</a:t>
            </a:r>
          </a:p>
          <a:p>
            <a:pPr marL="457200" lvl="1" indent="0">
              <a:buNone/>
            </a:pPr>
            <a:r>
              <a:rPr lang="ru-RU" dirty="0" smtClean="0"/>
              <a:t>3. Вечерняя школа для подростков работающих на фабрики.</a:t>
            </a:r>
          </a:p>
          <a:p>
            <a:pPr marL="457200" lvl="1" indent="0">
              <a:buNone/>
            </a:pPr>
            <a:r>
              <a:rPr lang="ru-RU" dirty="0" smtClean="0"/>
              <a:t>4. Вечерние лекции для взрослых.</a:t>
            </a:r>
            <a:endParaRPr lang="ru-RU" dirty="0"/>
          </a:p>
        </p:txBody>
      </p:sp>
      <p:sp>
        <p:nvSpPr>
          <p:cNvPr id="4" name="Номер слайда 3"/>
          <p:cNvSpPr>
            <a:spLocks noGrp="1"/>
          </p:cNvSpPr>
          <p:nvPr>
            <p:ph type="sldNum" sz="quarter" idx="12"/>
          </p:nvPr>
        </p:nvSpPr>
        <p:spPr/>
        <p:txBody>
          <a:bodyPr/>
          <a:lstStyle/>
          <a:p>
            <a:fld id="{4FAB73BC-B049-4115-A692-8D63A059BFB8}" type="slidenum">
              <a:rPr lang="en-US" smtClean="0"/>
              <a:t>8</a:t>
            </a:fld>
            <a:endParaRPr lang="en-US" dirty="0"/>
          </a:p>
        </p:txBody>
      </p:sp>
    </p:spTree>
    <p:extLst>
      <p:ext uri="{BB962C8B-B14F-4D97-AF65-F5344CB8AC3E}">
        <p14:creationId xmlns:p14="http://schemas.microsoft.com/office/powerpoint/2010/main" val="735706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Bahnschrift Condensed" panose="020B0502040204020203" pitchFamily="34" charset="0"/>
              </a:rPr>
              <a:t>Воспитание</a:t>
            </a:r>
            <a:endParaRPr lang="ru-RU" dirty="0">
              <a:latin typeface="Bahnschrift Condensed" panose="020B0502040204020203" pitchFamily="34" charset="0"/>
            </a:endParaRPr>
          </a:p>
        </p:txBody>
      </p:sp>
      <p:sp>
        <p:nvSpPr>
          <p:cNvPr id="3" name="Объект 2"/>
          <p:cNvSpPr>
            <a:spLocks noGrp="1"/>
          </p:cNvSpPr>
          <p:nvPr>
            <p:ph idx="1"/>
          </p:nvPr>
        </p:nvSpPr>
        <p:spPr>
          <a:xfrm>
            <a:off x="838200" y="1494971"/>
            <a:ext cx="10515600" cy="5181600"/>
          </a:xfrm>
        </p:spPr>
        <p:txBody>
          <a:bodyPr>
            <a:normAutofit fontScale="92500" lnSpcReduction="20000"/>
          </a:bodyPr>
          <a:lstStyle/>
          <a:p>
            <a:pPr marL="0" indent="0" algn="just">
              <a:spcBef>
                <a:spcPts val="1200"/>
              </a:spcBef>
              <a:buNone/>
            </a:pPr>
            <a:r>
              <a:rPr lang="ru-RU" dirty="0" smtClean="0"/>
              <a:t>1) Человек представляет собою смесь органических качеств, полученных при рождении, с изменениями их, происшедшими под влиянием внешних обстоятельств. </a:t>
            </a:r>
          </a:p>
          <a:p>
            <a:pPr marL="0" indent="0" algn="just">
              <a:spcBef>
                <a:spcPts val="1200"/>
              </a:spcBef>
              <a:buNone/>
            </a:pPr>
            <a:r>
              <a:rPr lang="ru-RU" dirty="0" smtClean="0"/>
              <a:t>2) По его первоначальной организации все развивающиеся в нем чувства и убеждения независимы от воли человека.</a:t>
            </a:r>
          </a:p>
          <a:p>
            <a:pPr marL="0" indent="0" algn="just">
              <a:spcBef>
                <a:spcPts val="1200"/>
              </a:spcBef>
              <a:buNone/>
            </a:pPr>
            <a:r>
              <a:rPr lang="ru-RU" dirty="0" smtClean="0"/>
              <a:t>3) Его чувства и убеждения, взятые порознь и вместе, образуют то побуждение к действию, которое мы называем волею и под влиянием которого происходят все его поступки.</a:t>
            </a:r>
          </a:p>
          <a:p>
            <a:pPr marL="0" indent="0" algn="just">
              <a:spcBef>
                <a:spcPts val="1200"/>
              </a:spcBef>
              <a:buNone/>
            </a:pPr>
            <a:r>
              <a:rPr lang="ru-RU" dirty="0" smtClean="0"/>
              <a:t>4) Не найдется двух существ, которые были бы совершенно одинаковы по своей организации при рождении, равным образом никакие искусственные средства не в состоянии сделать их такими.</a:t>
            </a:r>
          </a:p>
          <a:p>
            <a:pPr marL="0" indent="0" algn="just">
              <a:spcBef>
                <a:spcPts val="1200"/>
              </a:spcBef>
              <a:buNone/>
            </a:pPr>
            <a:r>
              <a:rPr lang="ru-RU" dirty="0" smtClean="0"/>
              <a:t>5) Тем не менее, природа каждого ребенка, за исключением случаев органических недостатков, может быть настолько изменена, что из него выйдет хорошее или дурное существо, под влиянием окружающих обстоятельств, непрерывно действующих на него с самого дня его рождения.</a:t>
            </a:r>
            <a:endParaRPr lang="ru-RU" dirty="0"/>
          </a:p>
        </p:txBody>
      </p:sp>
      <p:sp>
        <p:nvSpPr>
          <p:cNvPr id="4" name="Номер слайда 3"/>
          <p:cNvSpPr>
            <a:spLocks noGrp="1"/>
          </p:cNvSpPr>
          <p:nvPr>
            <p:ph type="sldNum" sz="quarter" idx="12"/>
          </p:nvPr>
        </p:nvSpPr>
        <p:spPr/>
        <p:txBody>
          <a:bodyPr/>
          <a:lstStyle/>
          <a:p>
            <a:fld id="{4FAB73BC-B049-4115-A692-8D63A059BFB8}" type="slidenum">
              <a:rPr lang="en-US" smtClean="0"/>
              <a:t>9</a:t>
            </a:fld>
            <a:endParaRPr lang="en-US" dirty="0"/>
          </a:p>
        </p:txBody>
      </p:sp>
    </p:spTree>
    <p:extLst>
      <p:ext uri="{BB962C8B-B14F-4D97-AF65-F5344CB8AC3E}">
        <p14:creationId xmlns:p14="http://schemas.microsoft.com/office/powerpoint/2010/main" val="378615666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1100</TotalTime>
  <Words>1008</Words>
  <Application>Microsoft Office PowerPoint</Application>
  <PresentationFormat>Широкоэкранный</PresentationFormat>
  <Paragraphs>131</Paragraphs>
  <Slides>19</Slides>
  <Notes>0</Notes>
  <HiddenSlides>2</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Arial</vt:lpstr>
      <vt:lpstr>Bahnschrift Condensed</vt:lpstr>
      <vt:lpstr>Calibri</vt:lpstr>
      <vt:lpstr>Calibri Light</vt:lpstr>
      <vt:lpstr>Wingdings</vt:lpstr>
      <vt:lpstr>Тема Office</vt:lpstr>
      <vt:lpstr>Педагогические идеи И.Ф.Гербарта, Р.Оуэна, Ф.Дистервега</vt:lpstr>
      <vt:lpstr>Педагогические идеи И.Ф.Гербарта</vt:lpstr>
      <vt:lpstr>Философские и психологические основы педагогики Гербарта</vt:lpstr>
      <vt:lpstr>Сущность воспитания, его цели и задачи</vt:lpstr>
      <vt:lpstr>Обучение</vt:lpstr>
      <vt:lpstr>Ступени и ход обучения</vt:lpstr>
      <vt:lpstr>Педагогические идеи Р.Оуэна</vt:lpstr>
      <vt:lpstr>Педагогические идеи Р.Оуэна</vt:lpstr>
      <vt:lpstr>Воспитание</vt:lpstr>
      <vt:lpstr>Институт формирования характера в Нью Ленарке </vt:lpstr>
      <vt:lpstr>Педагогические идеи Ф.Дистервега</vt:lpstr>
      <vt:lpstr>Педагогические идеи Ф.Дистервега</vt:lpstr>
      <vt:lpstr>Педагогические идеи Ф.Дистервега</vt:lpstr>
      <vt:lpstr>Теория воспитания </vt:lpstr>
      <vt:lpstr>Ступени возрастного развития детей</vt:lpstr>
      <vt:lpstr>Обучение </vt:lpstr>
      <vt:lpstr>Спасибо за внимание!</vt:lpstr>
      <vt:lpstr>Нравственное воспитание</vt:lpstr>
      <vt:lpstr>Дидактические советы Гербарта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Педагогические идеи И.Ф.Гербарта, Р.Оуэна, Ф.Дистервега</dc:title>
  <dc:creator>Альбина Гафарова</dc:creator>
  <cp:lastModifiedBy>Альбина Гафарова</cp:lastModifiedBy>
  <cp:revision>28</cp:revision>
  <dcterms:created xsi:type="dcterms:W3CDTF">2020-11-10T13:41:43Z</dcterms:created>
  <dcterms:modified xsi:type="dcterms:W3CDTF">2020-11-11T08:01:57Z</dcterms:modified>
</cp:coreProperties>
</file>