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CD8C7-BAD3-4BCD-B636-93E4EA28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02451-D73F-47D0-BDA4-2C574853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C6CF-FE9A-405F-AA0D-5925FEFF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8B1FD-5E53-4FBA-BC70-437DA011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97465-4EF0-4E08-A157-2C846C45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C815A-8117-4C58-955D-7FB94EC0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A87BB7-F749-458D-B0A0-1F6216C46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AFA55-9E2C-41FB-A400-D312857E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92546-5D7A-4980-8C3E-73014691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09718-0D1D-4C1D-BABE-C29E92D4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CFB5F1-5A5E-4993-B6B0-1BE96738D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2778E6-A3EE-4DC3-AFD8-DAFF72EB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42649-8160-49A0-99FD-AC087042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E7515-C0C3-48B7-B528-5F3DA8A7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2EE2B-E3FA-447E-80C1-DC078A11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12E97-0263-472B-9A8D-95003D6F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DD36B-00EE-43FA-91BB-8369A249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12ADB-C0AA-444F-BE5B-BC5869F2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AD6A75-97E8-4B3E-B7CB-FC9468A4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44362-DFBC-4F24-AB0B-56271564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0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643D-40B4-4A43-9D7F-48872B34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3EDEF-26C9-41AA-A706-163FFED1B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7B0A6-CDE4-4F24-9CBD-D3917A32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0CA91-EE15-461B-87C3-F21ED277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A5738-6388-4013-BEA6-FE4F4619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1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5B624-0CA6-4946-9E1F-FB9417D8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FC5DC-EA57-41B8-8F14-F971D98AA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A47B-CCA3-41A8-B8C2-8290702C8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B25E7-2DC1-4EC4-95AA-AC8973F5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E78C5-4A7A-4450-BF81-338ADCE5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4828B-EDBF-41F4-B074-EF16159B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35784-2648-4405-AE92-4BA60566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579EA4-62E1-45AF-90B1-0408A557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7F8AC-F072-4DC3-BD9D-5F1390A79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FB5183-3551-415E-8851-48D87349D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F701A-9BDD-468A-8B8F-F9090E2BD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953BE6-7041-4709-BE93-E37CC6E2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D07ED7-9503-4BBB-8B58-DDFAADAF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F4719C-044D-48BB-815B-0D26E43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2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28F3-E0F1-40F1-8F07-E9D66A47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9D06E-3350-41BD-A12C-EC27BBE2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873883-E129-44CD-AA83-4F916892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E32A75-077A-4193-AC0D-6BCCE5E7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9EC3D2-C14F-402F-98CF-3AD05D45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A6180F-2353-41DD-B34E-839899CA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766B9D-6E6B-428C-8BD4-3A0BF645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8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21EEA-D8D9-4A72-8F64-E333D152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6986D-271B-4216-998B-FF45C22CE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B0643D-CB88-43A0-92E6-8164A777E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955EC-5FDC-4EF7-A0B2-80598A05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E50C5-1DD9-4786-AEB9-091B50A9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F7205-6BA0-43C3-BB16-CB5FD36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8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B4812-108B-4421-ADE9-B3E61233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C21788-05D8-4DF3-8AAA-C953FA57F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001674-680C-4C8A-804A-5E4EE9E93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FF132-37B0-4DA3-8936-05136745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EA90E-C450-4C8B-87BD-E9FB8944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333D1-0359-4C08-AFA6-0C4613E0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C18A4-8DC9-4BF7-A5DD-2E0586AB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228DE-3CDA-4F82-BA5D-D017BCD5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FB511-740E-4A90-A96D-D850FDCB9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E60F-5F70-4B8F-B5CA-A35A22BF9D5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457BE-DEAC-4D83-9D1A-44BEAE6FC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A23D6-C068-446C-BC5A-CC998DCD8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7C09-8B94-4E9D-9C66-4B2C27B1A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1%80%D0%B8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259BC-42E7-4260-A331-10445B470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6525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45505E"/>
                </a:solidFill>
                <a:effectLst/>
                <a:latin typeface="Century" panose="02040604050505020304" pitchFamily="18" charset="0"/>
              </a:rPr>
              <a:t>Лев Николаевич Толстой, Мария Монтессори, Рудольф Штайнер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4B6404-BA10-45D8-A17F-67A854EA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4980" y="4549659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/>
              <a:t>Выполнил аспирант 3 года</a:t>
            </a:r>
          </a:p>
          <a:p>
            <a:r>
              <a:rPr lang="ru-RU" sz="3200" dirty="0"/>
              <a:t>Агарков А.С.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2C477-2E04-4FE4-A6AA-8DDB269F8CD4}"/>
              </a:ext>
            </a:extLst>
          </p:cNvPr>
          <p:cNvSpPr txBox="1"/>
          <p:nvPr/>
        </p:nvSpPr>
        <p:spPr>
          <a:xfrm>
            <a:off x="4714788" y="6281159"/>
            <a:ext cx="13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Казань 2020</a:t>
            </a:r>
          </a:p>
        </p:txBody>
      </p:sp>
    </p:spTree>
    <p:extLst>
      <p:ext uri="{BB962C8B-B14F-4D97-AF65-F5344CB8AC3E}">
        <p14:creationId xmlns:p14="http://schemas.microsoft.com/office/powerpoint/2010/main" val="120004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5D6D32-832E-404C-858F-E79F640B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53" y="335559"/>
            <a:ext cx="2507434" cy="334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0CF23-E53D-48F7-8DA0-6936B7FB0F50}"/>
              </a:ext>
            </a:extLst>
          </p:cNvPr>
          <p:cNvSpPr txBox="1"/>
          <p:nvPr/>
        </p:nvSpPr>
        <p:spPr>
          <a:xfrm>
            <a:off x="1587994" y="3741490"/>
            <a:ext cx="139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Л.Н. Толстой</a:t>
            </a:r>
          </a:p>
          <a:p>
            <a:pPr algn="ctr"/>
            <a:r>
              <a:rPr lang="ru-RU" dirty="0"/>
              <a:t>1828-1910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A669DF-4A49-470B-9F4E-652BD53E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14" y="335560"/>
            <a:ext cx="2507433" cy="33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01294-0899-495F-8F03-60C6913E759E}"/>
              </a:ext>
            </a:extLst>
          </p:cNvPr>
          <p:cNvSpPr txBox="1"/>
          <p:nvPr/>
        </p:nvSpPr>
        <p:spPr>
          <a:xfrm>
            <a:off x="8956368" y="3741489"/>
            <a:ext cx="210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Мария Монтессори</a:t>
            </a:r>
          </a:p>
          <a:p>
            <a:pPr algn="ctr"/>
            <a:r>
              <a:rPr lang="ru-RU" dirty="0"/>
              <a:t>1870-1952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B6BC0E8-01B6-40F4-B669-C1CC112A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5" y="2461863"/>
            <a:ext cx="2965101" cy="38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5A012-1E37-409E-BF46-CE4C3DA7B24E}"/>
              </a:ext>
            </a:extLst>
          </p:cNvPr>
          <p:cNvSpPr txBox="1"/>
          <p:nvPr/>
        </p:nvSpPr>
        <p:spPr>
          <a:xfrm>
            <a:off x="5200151" y="6211669"/>
            <a:ext cx="1951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Рудольф Штайнер</a:t>
            </a:r>
          </a:p>
          <a:p>
            <a:pPr algn="ctr"/>
            <a:r>
              <a:rPr lang="ru-RU" dirty="0"/>
              <a:t>1861-1925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2217C01-C6D5-4652-A7FD-A6C73A9F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93" y="71198"/>
            <a:ext cx="1526607" cy="23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5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15E7CDE-6F68-4E60-BD6B-5E15D11C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4960" cy="34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A7553-CB7F-4679-8C2E-5F9C05332619}"/>
              </a:ext>
            </a:extLst>
          </p:cNvPr>
          <p:cNvSpPr txBox="1"/>
          <p:nvPr/>
        </p:nvSpPr>
        <p:spPr>
          <a:xfrm>
            <a:off x="2781445" y="523220"/>
            <a:ext cx="79561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Условия нравственного воспитания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развитие наблюдательности;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развитие способности самостоятельно мыслить и глубоко чувствовать;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свобода детской активности и детского творчества;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уважение ребёнка как личности;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протест против угнетения детей;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уважение к детским недостаткам;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приобщение ребёнка к «религиозному началу».</a:t>
            </a:r>
          </a:p>
          <a:p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B738AD5-2F01-4FC9-AC8A-EDDF60F0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74" y="2794993"/>
            <a:ext cx="4742287" cy="34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3045AA-75EF-40E3-8204-44C83D974751}"/>
              </a:ext>
            </a:extLst>
          </p:cNvPr>
          <p:cNvSpPr txBox="1"/>
          <p:nvPr/>
        </p:nvSpPr>
        <p:spPr>
          <a:xfrm>
            <a:off x="501431" y="3447151"/>
            <a:ext cx="60946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Советы учителям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Чем труднее учителю, тем легче ученику.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Нужно, чтобы ученик не стыдился учителя и товарищей.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То, чему учат ученика, должно быть понятно и занимательно.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Давайте ученику такую работу, чтобы каждый урок чувствовался ему шагом вперёд в учении.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Очень важно, чтобы ученик не боялся наказания за дурное учение.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Урок должен быть соразмерен силам ученика.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5FB3C-E5FA-4581-8F23-4D4AD7BE71E9}"/>
              </a:ext>
            </a:extLst>
          </p:cNvPr>
          <p:cNvSpPr txBox="1"/>
          <p:nvPr/>
        </p:nvSpPr>
        <p:spPr>
          <a:xfrm>
            <a:off x="6096000" y="620037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Arial" panose="020B0604020202020204" pitchFamily="34" charset="0"/>
              </a:rPr>
              <a:t>Крестьянские дети у крыльца сельской школы деревни </a:t>
            </a:r>
            <a:r>
              <a:rPr lang="ru-RU" dirty="0">
                <a:latin typeface="Arial" panose="020B0604020202020204" pitchFamily="34" charset="0"/>
              </a:rPr>
              <a:t>Ясная Поляна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7B21A-1137-45AA-92D6-ED4AD1CCA0F0}"/>
              </a:ext>
            </a:extLst>
          </p:cNvPr>
          <p:cNvSpPr txBox="1"/>
          <p:nvPr/>
        </p:nvSpPr>
        <p:spPr>
          <a:xfrm>
            <a:off x="4748169" y="0"/>
            <a:ext cx="402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Лев Николаевич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195192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A97A413-54D4-4DCC-82CC-4EF67017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0" y="83891"/>
            <a:ext cx="5366537" cy="33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FA34282-173B-44EE-A67F-2F995BAE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18" y="218946"/>
            <a:ext cx="6164070" cy="30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491E4-B9D1-4D06-8EE5-2C06333D9857}"/>
              </a:ext>
            </a:extLst>
          </p:cNvPr>
          <p:cNvSpPr txBox="1"/>
          <p:nvPr/>
        </p:nvSpPr>
        <p:spPr>
          <a:xfrm>
            <a:off x="1937857" y="3436037"/>
            <a:ext cx="15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Ясная Поляна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C5E49-E386-4E3F-A592-FA9D315FAD55}"/>
              </a:ext>
            </a:extLst>
          </p:cNvPr>
          <p:cNvSpPr txBox="1"/>
          <p:nvPr/>
        </p:nvSpPr>
        <p:spPr>
          <a:xfrm>
            <a:off x="7064929" y="3436037"/>
            <a:ext cx="392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Л.Н. Толстого в Ясной Поляне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482CE5B-863B-480E-BF7A-AA046F60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16" y="3805369"/>
            <a:ext cx="5141403" cy="28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2834F0-00C4-47B4-B2F9-D2371EB79FB1}"/>
              </a:ext>
            </a:extLst>
          </p:cNvPr>
          <p:cNvSpPr txBox="1"/>
          <p:nvPr/>
        </p:nvSpPr>
        <p:spPr>
          <a:xfrm>
            <a:off x="4748169" y="0"/>
            <a:ext cx="3235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Мария Монтессори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99C74D-D3E0-4CA8-B8BB-3391890CF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1196" cy="31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522A1-5309-4A98-98D8-009E8A9D6C54}"/>
              </a:ext>
            </a:extLst>
          </p:cNvPr>
          <p:cNvSpPr txBox="1"/>
          <p:nvPr/>
        </p:nvSpPr>
        <p:spPr>
          <a:xfrm>
            <a:off x="2575420" y="517934"/>
            <a:ext cx="95215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Выделяют следующие ключевые характеристики метода Монтессори: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Разновозрастные группы, при этом наиболее распространены группы возраста от 3 до 6 лет.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Самостоятельный выбор учащимися занятий из имеющихся в среде вариантов.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Модель «обучение через открытия», где учащиеся изучают понятия путём работы с материалами, а не из объяснений учителя.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Свобода передвижений по классу.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Специализированные образовательные материалы, разработанные Марией Монтессори.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Непрерывные циклы работы, обычно длящиеся три часа.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Специально подготовленный Монтессори-педагог.</a:t>
            </a:r>
          </a:p>
        </p:txBody>
      </p:sp>
      <p:pic>
        <p:nvPicPr>
          <p:cNvPr id="4100" name="Picture 4" descr="Подготовленная среда Монтессори-класса">
            <a:extLst>
              <a:ext uri="{FF2B5EF4-FFF2-40B4-BE49-F238E27FC236}">
                <a16:creationId xmlns:a16="http://schemas.microsoft.com/office/drawing/2014/main" id="{813FE01E-6EEA-4E4F-A2BB-B80FE3C5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18" y="3657255"/>
            <a:ext cx="3946723" cy="264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7F5647-3D62-4D11-A6FD-2F286EBBB7D2}"/>
              </a:ext>
            </a:extLst>
          </p:cNvPr>
          <p:cNvSpPr txBox="1"/>
          <p:nvPr/>
        </p:nvSpPr>
        <p:spPr>
          <a:xfrm>
            <a:off x="7258575" y="629777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Подготовленная среда Монтессори-класса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102" name="Picture 6" descr="Мария Монтессори">
            <a:extLst>
              <a:ext uri="{FF2B5EF4-FFF2-40B4-BE49-F238E27FC236}">
                <a16:creationId xmlns:a16="http://schemas.microsoft.com/office/drawing/2014/main" id="{D081F1DD-BE74-40AE-9ECF-CEFC39D1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1" y="3657255"/>
            <a:ext cx="4358682" cy="27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5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снимок 1905 года">
            <a:extLst>
              <a:ext uri="{FF2B5EF4-FFF2-40B4-BE49-F238E27FC236}">
                <a16:creationId xmlns:a16="http://schemas.microsoft.com/office/drawing/2014/main" id="{28966EA0-07B9-4D67-835D-066E9F9C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25352" cy="33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089F1-069F-4610-A373-A0EDF5D0701A}"/>
              </a:ext>
            </a:extLst>
          </p:cNvPr>
          <p:cNvSpPr txBox="1"/>
          <p:nvPr/>
        </p:nvSpPr>
        <p:spPr>
          <a:xfrm>
            <a:off x="4748169" y="0"/>
            <a:ext cx="302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Рудольф Штайнер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A96A97-C9EE-4CF2-AA25-E03DF136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23" y="3108543"/>
            <a:ext cx="3954195" cy="26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03A6E-D240-4019-A92C-1D5B3632A9BF}"/>
              </a:ext>
            </a:extLst>
          </p:cNvPr>
          <p:cNvSpPr txBox="1"/>
          <p:nvPr/>
        </p:nvSpPr>
        <p:spPr>
          <a:xfrm>
            <a:off x="2288357" y="523220"/>
            <a:ext cx="96076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232323"/>
                </a:solidFill>
                <a:effectLst/>
                <a:latin typeface="Montserrat"/>
              </a:rPr>
              <a:t>«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До 10 лет ребенок не в состоянии понять реальную связь причины и следствия. Он не понимает эти слова, потому что он ощущает свой костяк только через посредство мускульной системы. После 11 лет костная система получает способность непосредственного контакта с внешним миром. Она начинает господствовать над мускульной системой и через нее вводить в душевное и духовное существа ребенка элементы, свойственные ее собственной природе. Вследствие этого он может теперь получить подлинное и живое понятие об отношениях причинности, об отношениях силы, о механике и динамике мира. Он приобретает чувство геометрических форм, горизонтали, вертикали и так далее».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9CB14-2216-489B-8C92-E114D138E1FD}"/>
              </a:ext>
            </a:extLst>
          </p:cNvPr>
          <p:cNvSpPr txBox="1"/>
          <p:nvPr/>
        </p:nvSpPr>
        <p:spPr>
          <a:xfrm>
            <a:off x="8133460" y="575066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Вальдорфская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школа в </a:t>
            </a:r>
            <a:r>
              <a:rPr lang="ru-RU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Трир"/>
              </a:rPr>
              <a:t>Трире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F8FCF-91E4-4FB0-B284-116439E969C8}"/>
              </a:ext>
            </a:extLst>
          </p:cNvPr>
          <p:cNvSpPr txBox="1"/>
          <p:nvPr/>
        </p:nvSpPr>
        <p:spPr>
          <a:xfrm>
            <a:off x="190144" y="3388206"/>
            <a:ext cx="71143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Возрастная периодизация Штайнера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 шести лет — фаза имитации — дети учатся через примеры, копируя других, при помощи практической деятельности.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7-14 лет (в 7 лет рождается эфирное тело) — фаза воображения — дети учатся с помощью искусства и творчества, через следование авторитету (учителю). Развивается фантазия и память.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14 лет и старше (в 14 лет рождается астральное тело) — происходит эмоциональное взросление и развитие интеллекта, у ребенка появляются абстрактные понятия, он познает основы этики и социальной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9159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89E1F38-0C8E-479C-A8D6-7104A33F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07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462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Montserrat</vt:lpstr>
      <vt:lpstr>Тема Office</vt:lpstr>
      <vt:lpstr>Лев Николаевич Толстой, Мария Монтессори, Рудольф Штайнер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Толстой, Мария Монтессори, Рудольф Штайнер</dc:title>
  <dc:creator>Артем Агарков</dc:creator>
  <cp:lastModifiedBy>Артем Агарков</cp:lastModifiedBy>
  <cp:revision>11</cp:revision>
  <cp:lastPrinted>2020-11-26T13:05:49Z</cp:lastPrinted>
  <dcterms:created xsi:type="dcterms:W3CDTF">2020-11-26T07:57:47Z</dcterms:created>
  <dcterms:modified xsi:type="dcterms:W3CDTF">2020-11-26T13:08:29Z</dcterms:modified>
</cp:coreProperties>
</file>