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7" r:id="rId3"/>
    <p:sldId id="258" r:id="rId4"/>
    <p:sldId id="269" r:id="rId5"/>
    <p:sldId id="265" r:id="rId6"/>
    <p:sldId id="270" r:id="rId7"/>
    <p:sldId id="271" r:id="rId8"/>
    <p:sldId id="266" r:id="rId9"/>
    <p:sldId id="261" r:id="rId10"/>
    <p:sldId id="259" r:id="rId11"/>
    <p:sldId id="268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6600"/>
    <a:srgbClr val="CC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Objects="1" showGuides="1">
      <p:cViewPr>
        <p:scale>
          <a:sx n="100" d="100"/>
          <a:sy n="100" d="100"/>
        </p:scale>
        <p:origin x="-516" y="12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3D59C-1CFE-4137-B88B-503361FD6CC6}" type="datetimeFigureOut">
              <a:rPr lang="ru-RU" smtClean="0"/>
              <a:pPr/>
              <a:t>11.06.2020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26B62-5C09-4B42-89F8-715438A4905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3D59C-1CFE-4137-B88B-503361FD6CC6}" type="datetimeFigureOut">
              <a:rPr lang="ru-RU" smtClean="0"/>
              <a:pPr/>
              <a:t>11.06.2020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26B62-5C09-4B42-89F8-715438A4905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3D59C-1CFE-4137-B88B-503361FD6CC6}" type="datetimeFigureOut">
              <a:rPr lang="ru-RU" smtClean="0"/>
              <a:pPr/>
              <a:t>11.06.2020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26B62-5C09-4B42-89F8-715438A4905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9D8BC-3F7A-4360-BB6D-F1FCB3470FB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8BC49-1B67-4826-A1F3-48AF839B00E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10845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9D8BC-3F7A-4360-BB6D-F1FCB3470FB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8BC49-1B67-4826-A1F3-48AF839B00E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74240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9D8BC-3F7A-4360-BB6D-F1FCB3470FB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8BC49-1B67-4826-A1F3-48AF839B00E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85964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9D8BC-3F7A-4360-BB6D-F1FCB3470FB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8BC49-1B67-4826-A1F3-48AF839B00E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9067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9D8BC-3F7A-4360-BB6D-F1FCB3470FB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8BC49-1B67-4826-A1F3-48AF839B00E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44219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9D8BC-3F7A-4360-BB6D-F1FCB3470FB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8BC49-1B67-4826-A1F3-48AF839B00E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97172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9D8BC-3F7A-4360-BB6D-F1FCB3470FB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8BC49-1B67-4826-A1F3-48AF839B00E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703611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9D8BC-3F7A-4360-BB6D-F1FCB3470FB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8BC49-1B67-4826-A1F3-48AF839B00E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2575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3D59C-1CFE-4137-B88B-503361FD6CC6}" type="datetimeFigureOut">
              <a:rPr lang="ru-RU" smtClean="0"/>
              <a:pPr/>
              <a:t>11.06.2020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26B62-5C09-4B42-89F8-715438A4905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9D8BC-3F7A-4360-BB6D-F1FCB3470FB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8BC49-1B67-4826-A1F3-48AF839B00E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750921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9D8BC-3F7A-4360-BB6D-F1FCB3470FB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8BC49-1B67-4826-A1F3-48AF839B00E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067254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9D8BC-3F7A-4360-BB6D-F1FCB3470FB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8BC49-1B67-4826-A1F3-48AF839B00E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7076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3D59C-1CFE-4137-B88B-503361FD6CC6}" type="datetimeFigureOut">
              <a:rPr lang="ru-RU" smtClean="0"/>
              <a:pPr/>
              <a:t>11.06.2020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26B62-5C09-4B42-89F8-715438A4905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3D59C-1CFE-4137-B88B-503361FD6CC6}" type="datetimeFigureOut">
              <a:rPr lang="ru-RU" smtClean="0"/>
              <a:pPr/>
              <a:t>11.06.2020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26B62-5C09-4B42-89F8-715438A4905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3D59C-1CFE-4137-B88B-503361FD6CC6}" type="datetimeFigureOut">
              <a:rPr lang="ru-RU" smtClean="0"/>
              <a:pPr/>
              <a:t>11.06.2020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26B62-5C09-4B42-89F8-715438A4905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3D59C-1CFE-4137-B88B-503361FD6CC6}" type="datetimeFigureOut">
              <a:rPr lang="ru-RU" smtClean="0"/>
              <a:pPr/>
              <a:t>11.06.2020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26B62-5C09-4B42-89F8-715438A4905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3D59C-1CFE-4137-B88B-503361FD6CC6}" type="datetimeFigureOut">
              <a:rPr lang="ru-RU" smtClean="0"/>
              <a:pPr/>
              <a:t>11.06.2020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26B62-5C09-4B42-89F8-715438A4905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3D59C-1CFE-4137-B88B-503361FD6CC6}" type="datetimeFigureOut">
              <a:rPr lang="ru-RU" smtClean="0"/>
              <a:pPr/>
              <a:t>11.06.2020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26B62-5C09-4B42-89F8-715438A4905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3D59C-1CFE-4137-B88B-503361FD6CC6}" type="datetimeFigureOut">
              <a:rPr lang="ru-RU" smtClean="0"/>
              <a:pPr/>
              <a:t>11.06.2020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26B62-5C09-4B42-89F8-715438A4905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53D59C-1CFE-4137-B88B-503361FD6CC6}" type="datetimeFigureOut">
              <a:rPr lang="ru-RU" smtClean="0"/>
              <a:pPr/>
              <a:t>11.06.2020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C26B62-5C09-4B42-89F8-715438A4905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A9D8BC-3F7A-4360-BB6D-F1FCB3470FB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08BC49-1B67-4826-A1F3-48AF839B00E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493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5" y="2545201"/>
            <a:ext cx="4322618" cy="1756664"/>
          </a:xfrm>
        </p:spPr>
        <p:txBody>
          <a:bodyPr>
            <a:normAutofit/>
          </a:bodyPr>
          <a:lstStyle/>
          <a:p>
            <a:pPr algn="l">
              <a:lnSpc>
                <a:spcPct val="114000"/>
              </a:lnSpc>
            </a:pPr>
            <a:r>
              <a:rPr lang="en-US" sz="5400" b="1" dirty="0" smtClean="0">
                <a:solidFill>
                  <a:srgbClr val="0066CC"/>
                </a:solidFill>
                <a:latin typeface="Arial Black" pitchFamily="34" charset="0"/>
                <a:cs typeface="Arial" pitchFamily="34" charset="0"/>
              </a:rPr>
              <a:t>G</a:t>
            </a:r>
            <a:r>
              <a:rPr lang="en-US" sz="5400" b="1" dirty="0" smtClean="0">
                <a:solidFill>
                  <a:srgbClr val="FF0000"/>
                </a:solidFill>
                <a:latin typeface="Arial Black" pitchFamily="34" charset="0"/>
                <a:cs typeface="Arial" pitchFamily="34" charset="0"/>
              </a:rPr>
              <a:t>O</a:t>
            </a:r>
            <a:r>
              <a:rPr lang="en-US" sz="5400" b="1" dirty="0" smtClean="0">
                <a:solidFill>
                  <a:srgbClr val="FFC000"/>
                </a:solidFill>
                <a:latin typeface="Arial Black" pitchFamily="34" charset="0"/>
                <a:cs typeface="Arial" pitchFamily="34" charset="0"/>
              </a:rPr>
              <a:t>O</a:t>
            </a:r>
            <a:r>
              <a:rPr lang="en-US" sz="5400" b="1" dirty="0" smtClean="0">
                <a:solidFill>
                  <a:srgbClr val="0066CC"/>
                </a:solidFill>
                <a:latin typeface="Arial Black" pitchFamily="34" charset="0"/>
                <a:cs typeface="Arial" pitchFamily="34" charset="0"/>
              </a:rPr>
              <a:t>G</a:t>
            </a:r>
            <a:r>
              <a:rPr lang="en-US" sz="5400" b="1" dirty="0" smtClean="0">
                <a:solidFill>
                  <a:srgbClr val="008000"/>
                </a:solidFill>
                <a:latin typeface="Arial Black" pitchFamily="34" charset="0"/>
                <a:cs typeface="Arial" pitchFamily="34" charset="0"/>
              </a:rPr>
              <a:t>L</a:t>
            </a:r>
            <a:r>
              <a:rPr lang="en-US" sz="5400" b="1" dirty="0" smtClean="0">
                <a:solidFill>
                  <a:srgbClr val="C00000"/>
                </a:solidFill>
                <a:latin typeface="Arial Black" pitchFamily="34" charset="0"/>
                <a:cs typeface="Arial" pitchFamily="34" charset="0"/>
              </a:rPr>
              <a:t>E</a:t>
            </a:r>
            <a:r>
              <a:rPr lang="en-US" sz="5400" b="1" dirty="0" smtClean="0">
                <a:solidFill>
                  <a:srgbClr val="0025D8"/>
                </a:solidFill>
                <a:latin typeface="Arial Black" pitchFamily="34" charset="0"/>
                <a:cs typeface="Arial" pitchFamily="34" charset="0"/>
              </a:rPr>
              <a:t> </a:t>
            </a:r>
            <a:r>
              <a:rPr lang="en-US" sz="3900" b="1" dirty="0" smtClean="0">
                <a:solidFill>
                  <a:srgbClr val="0000FF"/>
                </a:solidFill>
                <a:latin typeface="Arial Black" pitchFamily="34" charset="0"/>
                <a:cs typeface="Arial" pitchFamily="34" charset="0"/>
              </a:rPr>
              <a:t>CLASSROOM</a:t>
            </a:r>
            <a:endParaRPr lang="en-US" sz="3900" b="1" dirty="0">
              <a:solidFill>
                <a:srgbClr val="0000FF"/>
              </a:solidFill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6505" y="5587207"/>
            <a:ext cx="3692036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9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Аспирант 3-го года обучения</a:t>
            </a:r>
          </a:p>
          <a:p>
            <a:r>
              <a:rPr lang="ru-RU" sz="19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Кушназарова Рушана</a:t>
            </a:r>
            <a:endParaRPr lang="ru-RU" sz="19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7736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66655" y="3159260"/>
            <a:ext cx="61831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solidFill>
                  <a:srgbClr val="000099"/>
                </a:solidFill>
                <a:latin typeface="Arial Black" pitchFamily="34" charset="0"/>
              </a:rPr>
              <a:t>СПАСИБО ЗА ВНИМАНИЕ!</a:t>
            </a:r>
            <a:endParaRPr lang="ru-RU" sz="3200" dirty="0">
              <a:solidFill>
                <a:srgbClr val="000099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683568" y="4077072"/>
            <a:ext cx="7776864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err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Google</a:t>
            </a:r>
            <a:r>
              <a:rPr lang="ru-RU" sz="24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Класс </a:t>
            </a:r>
            <a:r>
              <a:rPr lang="ru-RU" sz="2200" b="1" dirty="0" smtClean="0">
                <a:latin typeface="Arial" pitchFamily="34" charset="0"/>
                <a:cs typeface="Arial" pitchFamily="34" charset="0"/>
              </a:rPr>
              <a:t>– бесплатный сервис для учебных заведений, некоммерческих организаций и пользователей личных </a:t>
            </a:r>
            <a:r>
              <a:rPr lang="ru-RU" sz="2200" b="1" dirty="0" err="1" smtClean="0">
                <a:latin typeface="Arial" pitchFamily="34" charset="0"/>
                <a:cs typeface="Arial" pitchFamily="34" charset="0"/>
              </a:rPr>
              <a:t>аккаунтов</a:t>
            </a:r>
            <a:r>
              <a:rPr lang="ru-RU" sz="2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200" b="1" dirty="0" err="1" smtClean="0">
                <a:latin typeface="Arial" pitchFamily="34" charset="0"/>
                <a:cs typeface="Arial" pitchFamily="34" charset="0"/>
              </a:rPr>
              <a:t>Google</a:t>
            </a:r>
            <a:r>
              <a:rPr lang="ru-RU" sz="2200" b="1" dirty="0" smtClean="0">
                <a:latin typeface="Arial" pitchFamily="34" charset="0"/>
                <a:cs typeface="Arial" pitchFamily="34" charset="0"/>
              </a:rPr>
              <a:t>. В нем можно создавать курсы, а также назначать и проверять задания. Он экономит преподавателям время, упрощает организацию учебного процесса и коммуникацию с учащимися.</a:t>
            </a:r>
            <a:endParaRPr lang="ru-RU" sz="22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9220" name="Picture 4" descr="https://ds05.infourok.ru/uploads/ex/01b6/000a13d5-aa7e8170/hello_html_m13a6f4fb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548680"/>
            <a:ext cx="5688632" cy="3168352"/>
          </a:xfrm>
          <a:prstGeom prst="rect">
            <a:avLst/>
          </a:prstGeom>
          <a:noFill/>
        </p:spPr>
      </p:pic>
      <p:pic>
        <p:nvPicPr>
          <p:cNvPr id="9230" name="Picture 14" descr="Дистанционное обучение СОШ №291 | ГБОУ СОШ №29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1124744"/>
            <a:ext cx="2304256" cy="1728192"/>
          </a:xfrm>
          <a:prstGeom prst="rect">
            <a:avLst/>
          </a:prstGeom>
          <a:noFill/>
        </p:spPr>
      </p:pic>
      <p:sp>
        <p:nvSpPr>
          <p:cNvPr id="14" name="TextBox 13"/>
          <p:cNvSpPr txBox="1"/>
          <p:nvPr/>
        </p:nvSpPr>
        <p:spPr>
          <a:xfrm>
            <a:off x="8733946" y="6435043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Arial Black" pitchFamily="34" charset="0"/>
              </a:rPr>
              <a:t>2</a:t>
            </a:r>
            <a:endParaRPr lang="ru-RU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609994" y="98630"/>
            <a:ext cx="389722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/>
            <a:r>
              <a:rPr lang="ru-RU" sz="2000" b="1" dirty="0" smtClean="0">
                <a:solidFill>
                  <a:srgbClr val="000099"/>
                </a:solidFill>
                <a:latin typeface="Arial Black" pitchFamily="34" charset="0"/>
                <a:cs typeface="Arial" pitchFamily="34" charset="0"/>
              </a:rPr>
              <a:t>ОСОБЕННОСТИ СЕРВИСА</a:t>
            </a:r>
            <a:endParaRPr lang="ru-RU" sz="2000" b="1" dirty="0">
              <a:solidFill>
                <a:srgbClr val="000099"/>
              </a:solidFill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3508" y="493504"/>
            <a:ext cx="882098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ru-RU" sz="1600" b="1" dirty="0">
                <a:solidFill>
                  <a:srgbClr val="CC0000"/>
                </a:solidFill>
                <a:latin typeface="Arial" pitchFamily="34" charset="0"/>
                <a:cs typeface="Arial" pitchFamily="34" charset="0"/>
              </a:rPr>
              <a:t>Настройка класса.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 Для каждого класса создаётся свой код, который ученики могут использовать для присоединения к сообществу. Этот процесс устраняет необходимость создания предварительных реестров.</a:t>
            </a:r>
          </a:p>
          <a:p>
            <a:pPr algn="just" fontAlgn="base"/>
            <a:r>
              <a:rPr lang="ru-RU" sz="1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Интеграция с </a:t>
            </a:r>
            <a:r>
              <a:rPr lang="ru-RU" sz="16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Google</a:t>
            </a:r>
            <a:r>
              <a:rPr lang="ru-RU" sz="1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Drive</a:t>
            </a:r>
            <a:r>
              <a:rPr lang="ru-RU" sz="1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 Когда учитель использует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Google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Classroom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, папка «Класс» автоматически создается на его диске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Google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с новыми вложениями для каждого создаваемого класса.</a:t>
            </a:r>
          </a:p>
          <a:p>
            <a:pPr algn="just" fontAlgn="base"/>
            <a:r>
              <a:rPr lang="ru-RU" sz="1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Организация.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 Когда ученики используют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Google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Classroom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, папка «Класс» создается на странице их Google-диска с вложенными папками для каждого класса, к которому они присоединяются.</a:t>
            </a:r>
          </a:p>
          <a:p>
            <a:pPr algn="just" fontAlgn="base"/>
            <a:r>
              <a:rPr lang="ru-RU" sz="1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Автоматизация.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 При создании задания в виде Google-документа, платформа будет создавать и распространять индивидуальные копии документа для каждого ученика в классе.</a:t>
            </a:r>
          </a:p>
          <a:p>
            <a:pPr algn="just" fontAlgn="base"/>
            <a:r>
              <a:rPr lang="ru-RU" sz="1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Сроки.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 При создании задания учитель указывает срок выполнения работы. Когда ученик предоставляет задание до начала срока, на его документе появляется статус «Просмотр», что позволяет учителям делать сортировку.</a:t>
            </a:r>
          </a:p>
          <a:p>
            <a:pPr algn="just" fontAlgn="base"/>
            <a:r>
              <a:rPr lang="ru-RU" sz="1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Работа/Исправление.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 Когда ученики приступили к своей работе, учитель может обеспечить обратную связь в тот момент, когда ученик находится в статусе «Просмотр» («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Viewing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»). Когда работа возвращается ученику, школьник снова переключается в статус «Редакция» («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Edit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») и продолжает работу над документом.</a:t>
            </a:r>
          </a:p>
          <a:p>
            <a:pPr algn="just" fontAlgn="base"/>
            <a:r>
              <a:rPr lang="ru-RU" sz="1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Удобный обзор.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 И учителя, и 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ученики 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могут видеть все задания на главном экране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Google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Classroom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. Это позволяет контролировать работу сразу в нескольких классах.</a:t>
            </a:r>
          </a:p>
          <a:p>
            <a:pPr algn="just" fontAlgn="base"/>
            <a:r>
              <a:rPr lang="ru-RU" sz="1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Связь.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 Благодаря сочетанию классных объявлений, созданных учителем, и интегрированным возможностям комментирования заданий, у преподавателей и 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у учеников 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всегда есть возможность поддерживать связь и быть в курсе статуса каждого задания.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733946" y="6435043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Arial Black" pitchFamily="34" charset="0"/>
              </a:rPr>
              <a:t>3</a:t>
            </a:r>
            <a:endParaRPr lang="ru-RU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8945" y="1334959"/>
            <a:ext cx="21687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u="sng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Преподаватели</a:t>
            </a:r>
            <a:endParaRPr lang="ru-RU" sz="2000" b="1" u="sng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267744" y="921782"/>
            <a:ext cx="6767504" cy="1277273"/>
          </a:xfrm>
          <a:prstGeom prst="rect">
            <a:avLst/>
          </a:prstGeom>
          <a:ln w="28575">
            <a:solidFill>
              <a:srgbClr val="0000FF"/>
            </a:solidFill>
            <a:prstDash val="sysDash"/>
            <a:rou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Aft>
                <a:spcPts val="600"/>
              </a:spcAft>
              <a:buFont typeface="Wingdings" pitchFamily="2" charset="2"/>
              <a:buChar char="§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Создание </a:t>
            </a:r>
            <a:r>
              <a:rPr lang="ru-RU" dirty="0">
                <a:latin typeface="Arial" pitchFamily="34" charset="0"/>
                <a:cs typeface="Arial" pitchFamily="34" charset="0"/>
              </a:rPr>
              <a:t>курсов, заданий и управление ими, работа с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оценками</a:t>
            </a:r>
            <a:r>
              <a:rPr lang="ru-RU" dirty="0">
                <a:latin typeface="Arial" pitchFamily="34" charset="0"/>
                <a:cs typeface="Arial" pitchFamily="34" charset="0"/>
              </a:rPr>
              <a:t>;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Оперативное выставление оценок и комментирование работ в режиме реального времени.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60442" y="3203975"/>
            <a:ext cx="14412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u="sng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Учащиеся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267744" y="2575935"/>
            <a:ext cx="6768000" cy="1708160"/>
          </a:xfrm>
          <a:prstGeom prst="rect">
            <a:avLst/>
          </a:prstGeom>
          <a:ln w="28575">
            <a:solidFill>
              <a:srgbClr val="FF0000"/>
            </a:solidFill>
            <a:prstDash val="sysDash"/>
          </a:ln>
        </p:spPr>
        <p:txBody>
          <a:bodyPr wrap="square">
            <a:spAutoFit/>
          </a:bodyPr>
          <a:lstStyle/>
          <a:p>
            <a:pPr algn="just" fontAlgn="base">
              <a:spcAft>
                <a:spcPts val="600"/>
              </a:spcAft>
              <a:buFont typeface="Wingdings" pitchFamily="2" charset="2"/>
              <a:buChar char="§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Отслеживание заданий и материалов курса;</a:t>
            </a:r>
          </a:p>
          <a:p>
            <a:pPr algn="just" fontAlgn="base">
              <a:spcAft>
                <a:spcPts val="600"/>
              </a:spcAft>
              <a:buFont typeface="Wingdings" pitchFamily="2" charset="2"/>
              <a:buChar char="§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Обмен информацией и общение в ленте курса или по электронной почте;</a:t>
            </a:r>
          </a:p>
          <a:p>
            <a:pPr algn="just" fontAlgn="base">
              <a:spcAft>
                <a:spcPts val="600"/>
              </a:spcAft>
              <a:buFont typeface="Wingdings" pitchFamily="2" charset="2"/>
              <a:buChar char="§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Сдача выполненных заданий;</a:t>
            </a:r>
          </a:p>
          <a:p>
            <a:pPr algn="just" fontAlgn="base">
              <a:buFont typeface="Wingdings" pitchFamily="2" charset="2"/>
              <a:buChar char="§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Получение оценок и комментариев преподавателя.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107504" y="5223391"/>
            <a:ext cx="14123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u="sng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Родители</a:t>
            </a:r>
            <a:endParaRPr lang="ru-RU" sz="2000" b="1" u="sng" dirty="0">
              <a:solidFill>
                <a:srgbClr val="0066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268496" y="4647327"/>
            <a:ext cx="6768000" cy="1661993"/>
          </a:xfrm>
          <a:prstGeom prst="rect">
            <a:avLst/>
          </a:prstGeom>
          <a:ln w="28575">
            <a:solidFill>
              <a:srgbClr val="006600"/>
            </a:solidFill>
            <a:prstDash val="sysDash"/>
          </a:ln>
        </p:spPr>
        <p:txBody>
          <a:bodyPr wrap="square">
            <a:spAutoFit/>
          </a:bodyPr>
          <a:lstStyle/>
          <a:p>
            <a:r>
              <a:rPr lang="ru-RU" dirty="0">
                <a:latin typeface="Arial" pitchFamily="34" charset="0"/>
                <a:cs typeface="Arial" pitchFamily="34" charset="0"/>
              </a:rPr>
              <a:t>Получение писем с информацией об успеваемости учащегося, в том числе о просроченных работах и заданиях, которые скоро нужно сдать.</a:t>
            </a:r>
          </a:p>
          <a:p>
            <a:pPr algn="just"/>
            <a:r>
              <a:rPr lang="ru-RU" sz="1600" b="1" dirty="0" smtClean="0">
                <a:latin typeface="Arial" pitchFamily="34" charset="0"/>
                <a:cs typeface="Arial" pitchFamily="34" charset="0"/>
              </a:rPr>
              <a:t>Примечание</a:t>
            </a:r>
            <a:r>
              <a:rPr lang="ru-RU" sz="1600" b="1" dirty="0">
                <a:latin typeface="Arial" pitchFamily="34" charset="0"/>
                <a:cs typeface="Arial" pitchFamily="34" charset="0"/>
              </a:rPr>
              <a:t>. 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Родители учащихся не имеют непосредственного доступа к Классу. Они могут подписаться на электронную рассылку с помощью личного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аккаунта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2006715" y="278650"/>
            <a:ext cx="510107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  <a:latin typeface="Arial Black" pitchFamily="34" charset="0"/>
                <a:cs typeface="Arial" pitchFamily="34" charset="0"/>
              </a:rPr>
              <a:t>ВОЗМОЖНОСТИ </a:t>
            </a:r>
            <a:r>
              <a:rPr lang="en-US" sz="2000" b="1" dirty="0" smtClean="0">
                <a:solidFill>
                  <a:srgbClr val="FF0000"/>
                </a:solidFill>
                <a:latin typeface="Arial Black" pitchFamily="34" charset="0"/>
                <a:cs typeface="Arial" pitchFamily="34" charset="0"/>
              </a:rPr>
              <a:t>GOOGLE </a:t>
            </a:r>
            <a:r>
              <a:rPr lang="ru-RU" sz="2000" b="1" dirty="0" smtClean="0">
                <a:solidFill>
                  <a:srgbClr val="FF0000"/>
                </a:solidFill>
                <a:latin typeface="Arial Black" pitchFamily="34" charset="0"/>
                <a:cs typeface="Arial" pitchFamily="34" charset="0"/>
              </a:rPr>
              <a:t>КЛАССА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733946" y="6435043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Arial Black" pitchFamily="34" charset="0"/>
              </a:rPr>
              <a:t>4</a:t>
            </a:r>
            <a:endParaRPr lang="ru-RU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61610" y="75111"/>
            <a:ext cx="700704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 smtClean="0">
                <a:solidFill>
                  <a:srgbClr val="006600"/>
                </a:solidFill>
                <a:latin typeface="Arial Black" pitchFamily="34" charset="0"/>
                <a:cs typeface="Arial" pitchFamily="34" charset="0"/>
              </a:rPr>
              <a:t>ВОЗМОЖНОСТИ </a:t>
            </a:r>
            <a:r>
              <a:rPr lang="en-US" sz="1600" dirty="0" smtClean="0">
                <a:solidFill>
                  <a:srgbClr val="006600"/>
                </a:solidFill>
                <a:latin typeface="Arial Black" pitchFamily="34" charset="0"/>
                <a:cs typeface="Arial" pitchFamily="34" charset="0"/>
              </a:rPr>
              <a:t>GOOGLE </a:t>
            </a:r>
            <a:r>
              <a:rPr lang="ru-RU" sz="1600" dirty="0" smtClean="0">
                <a:solidFill>
                  <a:srgbClr val="006600"/>
                </a:solidFill>
                <a:latin typeface="Arial Black" pitchFamily="34" charset="0"/>
                <a:cs typeface="Arial" pitchFamily="34" charset="0"/>
              </a:rPr>
              <a:t>КЛАССА ДЛЯ ПРЕПОДАВАТЕЛЕЙ</a:t>
            </a:r>
            <a:endParaRPr lang="ru-RU" sz="1600" dirty="0">
              <a:solidFill>
                <a:srgbClr val="006600"/>
              </a:solidFill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61510" y="413665"/>
            <a:ext cx="8775975" cy="63478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  <a:buFont typeface="Arial" pitchFamily="34" charset="0"/>
              <a:buChar char="•"/>
            </a:pPr>
            <a:r>
              <a:rPr lang="ru-RU" sz="1550" dirty="0" smtClean="0">
                <a:latin typeface="Arial" pitchFamily="34" charset="0"/>
                <a:cs typeface="Arial" pitchFamily="34" charset="0"/>
              </a:rPr>
              <a:t> Добавлять</a:t>
            </a:r>
            <a:r>
              <a:rPr lang="ru-RU" sz="1550" dirty="0">
                <a:latin typeface="Arial" pitchFamily="34" charset="0"/>
                <a:cs typeface="Arial" pitchFamily="34" charset="0"/>
              </a:rPr>
              <a:t> к заданиям видео </a:t>
            </a:r>
            <a:r>
              <a:rPr lang="ru-RU" sz="1550" dirty="0" err="1">
                <a:latin typeface="Arial" pitchFamily="34" charset="0"/>
                <a:cs typeface="Arial" pitchFamily="34" charset="0"/>
              </a:rPr>
              <a:t>YouTube</a:t>
            </a:r>
            <a:r>
              <a:rPr lang="ru-RU" sz="1550" dirty="0">
                <a:latin typeface="Arial" pitchFamily="34" charset="0"/>
                <a:cs typeface="Arial" pitchFamily="34" charset="0"/>
              </a:rPr>
              <a:t>, формы </a:t>
            </a:r>
            <a:r>
              <a:rPr lang="ru-RU" sz="1550" dirty="0" err="1">
                <a:latin typeface="Arial" pitchFamily="34" charset="0"/>
                <a:cs typeface="Arial" pitchFamily="34" charset="0"/>
              </a:rPr>
              <a:t>Google</a:t>
            </a:r>
            <a:r>
              <a:rPr lang="ru-RU" sz="1550" dirty="0">
                <a:latin typeface="Arial" pitchFamily="34" charset="0"/>
                <a:cs typeface="Arial" pitchFamily="34" charset="0"/>
              </a:rPr>
              <a:t>, PDF-файлы и другие объекты с Диска. В мобильном приложении "</a:t>
            </a:r>
            <a:r>
              <a:rPr lang="ru-RU" sz="1550" dirty="0" err="1">
                <a:latin typeface="Arial" pitchFamily="34" charset="0"/>
                <a:cs typeface="Arial" pitchFamily="34" charset="0"/>
              </a:rPr>
              <a:t>Google</a:t>
            </a:r>
            <a:r>
              <a:rPr lang="ru-RU" sz="1550" dirty="0">
                <a:latin typeface="Arial" pitchFamily="34" charset="0"/>
                <a:cs typeface="Arial" pitchFamily="34" charset="0"/>
              </a:rPr>
              <a:t> Класс" преподаватели и учащиеся могут добавлять примечания, выделять текст, а также рисовать прямо в документах и PDF-файлах.</a:t>
            </a:r>
          </a:p>
          <a:p>
            <a:pPr algn="just">
              <a:spcAft>
                <a:spcPts val="600"/>
              </a:spcAft>
              <a:buFont typeface="Arial" pitchFamily="34" charset="0"/>
              <a:buChar char="•"/>
            </a:pPr>
            <a:r>
              <a:rPr lang="ru-RU" sz="1550" dirty="0" smtClean="0">
                <a:latin typeface="Arial" pitchFamily="34" charset="0"/>
                <a:cs typeface="Arial" pitchFamily="34" charset="0"/>
              </a:rPr>
              <a:t> Назначать </a:t>
            </a:r>
            <a:r>
              <a:rPr lang="ru-RU" sz="1550" dirty="0">
                <a:latin typeface="Arial" pitchFamily="34" charset="0"/>
                <a:cs typeface="Arial" pitchFamily="34" charset="0"/>
              </a:rPr>
              <a:t>для создаваемых заданий категории оценок, сроки сдачи, баллы за ответы и темы.</a:t>
            </a:r>
          </a:p>
          <a:p>
            <a:pPr algn="just">
              <a:spcAft>
                <a:spcPts val="600"/>
              </a:spcAft>
              <a:buFont typeface="Arial" pitchFamily="34" charset="0"/>
              <a:buChar char="•"/>
            </a:pPr>
            <a:r>
              <a:rPr lang="ru-RU" sz="1550" dirty="0" smtClean="0">
                <a:latin typeface="Arial" pitchFamily="34" charset="0"/>
                <a:cs typeface="Arial" pitchFamily="34" charset="0"/>
              </a:rPr>
              <a:t>Преподаватели </a:t>
            </a:r>
            <a:r>
              <a:rPr lang="ru-RU" sz="1550" dirty="0">
                <a:latin typeface="Arial" pitchFamily="34" charset="0"/>
                <a:cs typeface="Arial" pitchFamily="34" charset="0"/>
              </a:rPr>
              <a:t>могут публиковать задания и объявления для отдельных учащихся курса.</a:t>
            </a:r>
          </a:p>
          <a:p>
            <a:pPr algn="just">
              <a:spcAft>
                <a:spcPts val="600"/>
              </a:spcAft>
              <a:buFont typeface="Arial" pitchFamily="34" charset="0"/>
              <a:buChar char="•"/>
            </a:pPr>
            <a:r>
              <a:rPr lang="ru-RU" sz="1550" dirty="0" smtClean="0">
                <a:latin typeface="Arial" pitchFamily="34" charset="0"/>
                <a:cs typeface="Arial" pitchFamily="34" charset="0"/>
              </a:rPr>
              <a:t> Создавать </a:t>
            </a:r>
            <a:r>
              <a:rPr lang="ru-RU" sz="1550" dirty="0">
                <a:latin typeface="Arial" pitchFamily="34" charset="0"/>
                <a:cs typeface="Arial" pitchFamily="34" charset="0"/>
              </a:rPr>
              <a:t>черновики объявлений, </a:t>
            </a:r>
            <a:r>
              <a:rPr lang="ru-RU" sz="1550" dirty="0" smtClean="0">
                <a:latin typeface="Arial" pitchFamily="34" charset="0"/>
                <a:cs typeface="Arial" pitchFamily="34" charset="0"/>
              </a:rPr>
              <a:t>заданий,</a:t>
            </a:r>
            <a:r>
              <a:rPr lang="ru-RU" sz="1550" dirty="0">
                <a:latin typeface="Arial" pitchFamily="34" charset="0"/>
                <a:cs typeface="Arial" pitchFamily="34" charset="0"/>
              </a:rPr>
              <a:t> вопросов и </a:t>
            </a:r>
            <a:r>
              <a:rPr lang="ru-RU" sz="1550" dirty="0" smtClean="0">
                <a:latin typeface="Arial" pitchFamily="34" charset="0"/>
                <a:cs typeface="Arial" pitchFamily="34" charset="0"/>
              </a:rPr>
              <a:t>настраивать </a:t>
            </a:r>
            <a:r>
              <a:rPr lang="ru-RU" sz="1550" dirty="0">
                <a:latin typeface="Arial" pitchFamily="34" charset="0"/>
                <a:cs typeface="Arial" pitchFamily="34" charset="0"/>
              </a:rPr>
              <a:t>время их публикации.</a:t>
            </a:r>
          </a:p>
          <a:p>
            <a:pPr algn="just">
              <a:spcAft>
                <a:spcPts val="600"/>
              </a:spcAft>
              <a:buFont typeface="Arial" pitchFamily="34" charset="0"/>
              <a:buChar char="•"/>
            </a:pPr>
            <a:r>
              <a:rPr lang="ru-RU" sz="1550" dirty="0" smtClean="0">
                <a:latin typeface="Arial" pitchFamily="34" charset="0"/>
                <a:cs typeface="Arial" pitchFamily="34" charset="0"/>
              </a:rPr>
              <a:t> Задавать </a:t>
            </a:r>
            <a:r>
              <a:rPr lang="ru-RU" sz="1550" dirty="0">
                <a:latin typeface="Arial" pitchFamily="34" charset="0"/>
                <a:cs typeface="Arial" pitchFamily="34" charset="0"/>
              </a:rPr>
              <a:t>учащимся вопросы, а затем </a:t>
            </a:r>
            <a:r>
              <a:rPr lang="ru-RU" sz="1550" dirty="0" smtClean="0">
                <a:latin typeface="Arial" pitchFamily="34" charset="0"/>
                <a:cs typeface="Arial" pitchFamily="34" charset="0"/>
              </a:rPr>
              <a:t>просматривать </a:t>
            </a:r>
            <a:r>
              <a:rPr lang="ru-RU" sz="1550" dirty="0">
                <a:latin typeface="Arial" pitchFamily="34" charset="0"/>
                <a:cs typeface="Arial" pitchFamily="34" charset="0"/>
              </a:rPr>
              <a:t>ответы в Классе.</a:t>
            </a:r>
          </a:p>
          <a:p>
            <a:pPr algn="just">
              <a:spcAft>
                <a:spcPts val="600"/>
              </a:spcAft>
              <a:buFont typeface="Arial" pitchFamily="34" charset="0"/>
              <a:buChar char="•"/>
            </a:pPr>
            <a:r>
              <a:rPr lang="ru-RU" sz="1550" dirty="0" smtClean="0">
                <a:latin typeface="Arial" pitchFamily="34" charset="0"/>
                <a:cs typeface="Arial" pitchFamily="34" charset="0"/>
              </a:rPr>
              <a:t> Создавать </a:t>
            </a:r>
            <a:r>
              <a:rPr lang="ru-RU" sz="1550" dirty="0">
                <a:latin typeface="Arial" pitchFamily="34" charset="0"/>
                <a:cs typeface="Arial" pitchFamily="34" charset="0"/>
              </a:rPr>
              <a:t>темы для ключевых ресурсов, чтобы у учащихся был постоянный доступ к материалам, таким как подписной лист для графика консультаций, учебный план и </a:t>
            </a:r>
            <a:r>
              <a:rPr lang="ru-RU" sz="1550" dirty="0" err="1">
                <a:latin typeface="Arial" pitchFamily="34" charset="0"/>
                <a:cs typeface="Arial" pitchFamily="34" charset="0"/>
              </a:rPr>
              <a:t>онлайн-документы</a:t>
            </a:r>
            <a:r>
              <a:rPr lang="ru-RU" sz="1550" dirty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spcAft>
                <a:spcPts val="600"/>
              </a:spcAft>
              <a:buFont typeface="Arial" pitchFamily="34" charset="0"/>
              <a:buChar char="•"/>
            </a:pPr>
            <a:r>
              <a:rPr lang="ru-RU" sz="1550" dirty="0" smtClean="0">
                <a:latin typeface="Arial" pitchFamily="34" charset="0"/>
                <a:cs typeface="Arial" pitchFamily="34" charset="0"/>
              </a:rPr>
              <a:t> Класс </a:t>
            </a:r>
            <a:r>
              <a:rPr lang="ru-RU" sz="1550" dirty="0">
                <a:latin typeface="Arial" pitchFamily="34" charset="0"/>
                <a:cs typeface="Arial" pitchFamily="34" charset="0"/>
              </a:rPr>
              <a:t>создает для каждого курса </a:t>
            </a:r>
            <a:r>
              <a:rPr lang="ru-RU" sz="1550" dirty="0" err="1">
                <a:latin typeface="Arial" pitchFamily="34" charset="0"/>
                <a:cs typeface="Arial" pitchFamily="34" charset="0"/>
              </a:rPr>
              <a:t>Google</a:t>
            </a:r>
            <a:r>
              <a:rPr lang="ru-RU" sz="1550" dirty="0">
                <a:latin typeface="Arial" pitchFamily="34" charset="0"/>
                <a:cs typeface="Arial" pitchFamily="34" charset="0"/>
              </a:rPr>
              <a:t> Календарь и обновляет в нем задачи и сроки их выполнения. Учащиеся также могут быстро посмотреть текущие задания.</a:t>
            </a:r>
          </a:p>
          <a:p>
            <a:pPr algn="just">
              <a:spcAft>
                <a:spcPts val="600"/>
              </a:spcAft>
              <a:buFont typeface="Arial" pitchFamily="34" charset="0"/>
              <a:buChar char="•"/>
            </a:pPr>
            <a:r>
              <a:rPr lang="ru-RU" sz="1550" dirty="0" smtClean="0">
                <a:latin typeface="Arial" pitchFamily="34" charset="0"/>
                <a:cs typeface="Arial" pitchFamily="34" charset="0"/>
              </a:rPr>
              <a:t> Просматривать </a:t>
            </a:r>
            <a:r>
              <a:rPr lang="ru-RU" sz="1550" dirty="0">
                <a:latin typeface="Arial" pitchFamily="34" charset="0"/>
                <a:cs typeface="Arial" pitchFamily="34" charset="0"/>
              </a:rPr>
              <a:t>работы учащихся, в том числе задания, вопросы, оценки и предыдущие комментарии, </a:t>
            </a:r>
            <a:r>
              <a:rPr lang="ru-RU" sz="1550" dirty="0" smtClean="0">
                <a:latin typeface="Arial" pitchFamily="34" charset="0"/>
                <a:cs typeface="Arial" pitchFamily="34" charset="0"/>
              </a:rPr>
              <a:t>выбирать </a:t>
            </a:r>
            <a:r>
              <a:rPr lang="ru-RU" sz="1550" dirty="0">
                <a:latin typeface="Arial" pitchFamily="34" charset="0"/>
                <a:cs typeface="Arial" pitchFamily="34" charset="0"/>
              </a:rPr>
              <a:t>работы одного или всех курсов и </a:t>
            </a:r>
            <a:r>
              <a:rPr lang="ru-RU" sz="1550" dirty="0" smtClean="0">
                <a:latin typeface="Arial" pitchFamily="34" charset="0"/>
                <a:cs typeface="Arial" pitchFamily="34" charset="0"/>
              </a:rPr>
              <a:t>сортировать </a:t>
            </a:r>
            <a:r>
              <a:rPr lang="ru-RU" sz="1550" dirty="0">
                <a:latin typeface="Arial" pitchFamily="34" charset="0"/>
                <a:cs typeface="Arial" pitchFamily="34" charset="0"/>
              </a:rPr>
              <a:t>их по различным параметрам.</a:t>
            </a:r>
          </a:p>
          <a:p>
            <a:pPr algn="just">
              <a:spcAft>
                <a:spcPts val="600"/>
              </a:spcAft>
              <a:buFont typeface="Arial" pitchFamily="34" charset="0"/>
              <a:buChar char="•"/>
            </a:pPr>
            <a:r>
              <a:rPr lang="ru-RU" sz="1550" dirty="0" smtClean="0">
                <a:latin typeface="Arial" pitchFamily="34" charset="0"/>
                <a:cs typeface="Arial" pitchFamily="34" charset="0"/>
              </a:rPr>
              <a:t> Преподаватели </a:t>
            </a:r>
            <a:r>
              <a:rPr lang="ru-RU" sz="1550" dirty="0">
                <a:latin typeface="Arial" pitchFamily="34" charset="0"/>
                <a:cs typeface="Arial" pitchFamily="34" charset="0"/>
              </a:rPr>
              <a:t>могут организовать страницу "Задания", создав темы, которые можно легко перегруппировать.</a:t>
            </a:r>
          </a:p>
          <a:p>
            <a:pPr algn="just">
              <a:spcAft>
                <a:spcPts val="600"/>
              </a:spcAft>
              <a:buFont typeface="Arial" pitchFamily="34" charset="0"/>
              <a:buChar char="•"/>
            </a:pPr>
            <a:r>
              <a:rPr lang="ru-RU" sz="1550" dirty="0" smtClean="0">
                <a:latin typeface="Arial" pitchFamily="34" charset="0"/>
                <a:cs typeface="Arial" pitchFamily="34" charset="0"/>
              </a:rPr>
              <a:t> На</a:t>
            </a:r>
            <a:r>
              <a:rPr lang="ru-RU" sz="1550" dirty="0">
                <a:latin typeface="Arial" pitchFamily="34" charset="0"/>
                <a:cs typeface="Arial" pitchFamily="34" charset="0"/>
              </a:rPr>
              <a:t> странице "Оценки" можно выбрать систему выставления оценок, создать категории оценок и посмотреть все выставленные оценки.</a:t>
            </a:r>
          </a:p>
          <a:p>
            <a:pPr algn="just">
              <a:spcAft>
                <a:spcPts val="600"/>
              </a:spcAft>
              <a:buFont typeface="Arial" pitchFamily="34" charset="0"/>
              <a:buChar char="•"/>
            </a:pPr>
            <a:r>
              <a:rPr lang="ru-RU" sz="1550" dirty="0" smtClean="0">
                <a:latin typeface="Arial" pitchFamily="34" charset="0"/>
                <a:cs typeface="Arial" pitchFamily="34" charset="0"/>
              </a:rPr>
              <a:t> Сортировать </a:t>
            </a:r>
            <a:r>
              <a:rPr lang="ru-RU" sz="1550" dirty="0">
                <a:latin typeface="Arial" pitchFamily="34" charset="0"/>
                <a:cs typeface="Arial" pitchFamily="34" charset="0"/>
              </a:rPr>
              <a:t>учащихся, </a:t>
            </a:r>
            <a:r>
              <a:rPr lang="ru-RU" sz="1550" dirty="0" smtClean="0">
                <a:latin typeface="Arial" pitchFamily="34" charset="0"/>
                <a:cs typeface="Arial" pitchFamily="34" charset="0"/>
              </a:rPr>
              <a:t>отслеживать </a:t>
            </a:r>
            <a:r>
              <a:rPr lang="ru-RU" sz="1550" dirty="0">
                <a:latin typeface="Arial" pitchFamily="34" charset="0"/>
                <a:cs typeface="Arial" pitchFamily="34" charset="0"/>
              </a:rPr>
              <a:t>сдачу работ, </a:t>
            </a:r>
            <a:r>
              <a:rPr lang="ru-RU" sz="1550" dirty="0" smtClean="0">
                <a:latin typeface="Arial" pitchFamily="34" charset="0"/>
                <a:cs typeface="Arial" pitchFamily="34" charset="0"/>
              </a:rPr>
              <a:t>добавлять </a:t>
            </a:r>
            <a:r>
              <a:rPr lang="ru-RU" sz="1550" dirty="0">
                <a:latin typeface="Arial" pitchFamily="34" charset="0"/>
                <a:cs typeface="Arial" pitchFamily="34" charset="0"/>
              </a:rPr>
              <a:t>отзывы, </a:t>
            </a:r>
            <a:r>
              <a:rPr lang="ru-RU" sz="1550" dirty="0" smtClean="0">
                <a:latin typeface="Arial" pitchFamily="34" charset="0"/>
                <a:cs typeface="Arial" pitchFamily="34" charset="0"/>
              </a:rPr>
              <a:t>ставить </a:t>
            </a:r>
            <a:r>
              <a:rPr lang="ru-RU" sz="1550" dirty="0">
                <a:latin typeface="Arial" pitchFamily="34" charset="0"/>
                <a:cs typeface="Arial" pitchFamily="34" charset="0"/>
              </a:rPr>
              <a:t>предварительные оценки и </a:t>
            </a:r>
            <a:r>
              <a:rPr lang="ru-RU" sz="1550" dirty="0" smtClean="0">
                <a:latin typeface="Arial" pitchFamily="34" charset="0"/>
                <a:cs typeface="Arial" pitchFamily="34" charset="0"/>
              </a:rPr>
              <a:t>возвращать </a:t>
            </a:r>
            <a:r>
              <a:rPr lang="ru-RU" sz="1550" dirty="0">
                <a:latin typeface="Arial" pitchFamily="34" charset="0"/>
                <a:cs typeface="Arial" pitchFamily="34" charset="0"/>
              </a:rPr>
              <a:t>все задания сразу одним нажатием. </a:t>
            </a:r>
            <a:r>
              <a:rPr lang="ru-RU" sz="1550" dirty="0" smtClean="0">
                <a:latin typeface="Arial" pitchFamily="34" charset="0"/>
                <a:cs typeface="Arial" pitchFamily="34" charset="0"/>
              </a:rPr>
              <a:t>Возможность добавлять аннотации и отзывы в мобильном приложении "</a:t>
            </a:r>
            <a:r>
              <a:rPr lang="ru-RU" sz="1550" dirty="0" err="1" smtClean="0">
                <a:latin typeface="Arial" pitchFamily="34" charset="0"/>
                <a:cs typeface="Arial" pitchFamily="34" charset="0"/>
              </a:rPr>
              <a:t>Google</a:t>
            </a:r>
            <a:r>
              <a:rPr lang="ru-RU" sz="1550" dirty="0" smtClean="0">
                <a:latin typeface="Arial" pitchFamily="34" charset="0"/>
                <a:cs typeface="Arial" pitchFamily="34" charset="0"/>
              </a:rPr>
              <a:t> Класс".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688941" y="6480048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Arial Black" pitchFamily="34" charset="0"/>
              </a:rPr>
              <a:t>5</a:t>
            </a:r>
            <a:endParaRPr lang="ru-RU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93482" y="238580"/>
            <a:ext cx="670888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dirty="0" smtClean="0">
                <a:solidFill>
                  <a:srgbClr val="FF0000"/>
                </a:solidFill>
                <a:latin typeface="Arial Black" pitchFamily="34" charset="0"/>
              </a:rPr>
              <a:t>ВЗАИМОДЕЙСТВИЕ И СОВМЕСТНАЯ РАБОТА</a:t>
            </a:r>
            <a:endParaRPr lang="ru-RU" sz="20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06515" y="728700"/>
            <a:ext cx="8730970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ru-RU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Доступность в любое время.</a:t>
            </a:r>
            <a:r>
              <a:rPr lang="ru-RU" dirty="0">
                <a:latin typeface="Arial" pitchFamily="34" charset="0"/>
                <a:cs typeface="Arial" pitchFamily="34" charset="0"/>
              </a:rPr>
              <a:t> Класс доступен как 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веб-сервис</a:t>
            </a:r>
            <a:r>
              <a:rPr lang="ru-RU" dirty="0">
                <a:latin typeface="Arial" pitchFamily="34" charset="0"/>
                <a:cs typeface="Arial" pitchFamily="34" charset="0"/>
              </a:rPr>
              <a:t> и как мобильное приложение для 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Android</a:t>
            </a:r>
            <a:r>
              <a:rPr lang="ru-RU" dirty="0">
                <a:latin typeface="Arial" pitchFamily="34" charset="0"/>
                <a:cs typeface="Arial" pitchFamily="34" charset="0"/>
              </a:rPr>
              <a:t> и 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iOS</a:t>
            </a:r>
            <a:r>
              <a:rPr lang="ru-RU" dirty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spcAft>
                <a:spcPts val="600"/>
              </a:spcAft>
            </a:pPr>
            <a:r>
              <a:rPr lang="ru-RU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Работа в режиме реального времени.</a:t>
            </a:r>
            <a:r>
              <a:rPr lang="ru-RU" dirty="0">
                <a:latin typeface="Arial" pitchFamily="34" charset="0"/>
                <a:cs typeface="Arial" pitchFamily="34" charset="0"/>
              </a:rPr>
              <a:t> 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ПросматриваТЬ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комментировать </a:t>
            </a:r>
            <a:r>
              <a:rPr lang="ru-RU" dirty="0">
                <a:latin typeface="Arial" pitchFamily="34" charset="0"/>
                <a:cs typeface="Arial" pitchFamily="34" charset="0"/>
              </a:rPr>
              <a:t>и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редактировать </a:t>
            </a:r>
            <a:r>
              <a:rPr lang="ru-RU" dirty="0">
                <a:latin typeface="Arial" pitchFamily="34" charset="0"/>
                <a:cs typeface="Arial" pitchFamily="34" charset="0"/>
              </a:rPr>
              <a:t>работы учащихся в режиме реального времени с помощью инструмента проверки заданий. </a:t>
            </a:r>
          </a:p>
          <a:p>
            <a:pPr algn="just">
              <a:spcAft>
                <a:spcPts val="600"/>
              </a:spcAft>
            </a:pPr>
            <a:r>
              <a:rPr lang="ru-RU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Ведение обсуждений.</a:t>
            </a:r>
            <a:r>
              <a:rPr lang="ru-RU" dirty="0">
                <a:latin typeface="Arial" pitchFamily="34" charset="0"/>
                <a:cs typeface="Arial" pitchFamily="34" charset="0"/>
              </a:rPr>
              <a:t> 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Публиковать </a:t>
            </a:r>
            <a:r>
              <a:rPr lang="ru-RU" dirty="0">
                <a:latin typeface="Arial" pitchFamily="34" charset="0"/>
                <a:cs typeface="Arial" pitchFamily="34" charset="0"/>
              </a:rPr>
              <a:t>объявления, 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задавать </a:t>
            </a:r>
            <a:r>
              <a:rPr lang="ru-RU" dirty="0">
                <a:latin typeface="Arial" pitchFamily="34" charset="0"/>
                <a:cs typeface="Arial" pitchFamily="34" charset="0"/>
              </a:rPr>
              <a:t>учащимся вопросы, 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побуждатьих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>
                <a:latin typeface="Arial" pitchFamily="34" charset="0"/>
                <a:cs typeface="Arial" pitchFamily="34" charset="0"/>
              </a:rPr>
              <a:t>отвечать другим и 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перемещать </a:t>
            </a:r>
            <a:r>
              <a:rPr lang="ru-RU" dirty="0">
                <a:latin typeface="Arial" pitchFamily="34" charset="0"/>
                <a:cs typeface="Arial" pitchFamily="34" charset="0"/>
              </a:rPr>
              <a:t>важные темы в начало ленты.</a:t>
            </a:r>
          </a:p>
          <a:p>
            <a:pPr algn="just">
              <a:spcAft>
                <a:spcPts val="600"/>
              </a:spcAft>
            </a:pPr>
            <a:r>
              <a:rPr lang="ru-RU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Управление обсуждениями.</a:t>
            </a:r>
            <a:r>
              <a:rPr lang="ru-RU" dirty="0">
                <a:latin typeface="Arial" pitchFamily="34" charset="0"/>
                <a:cs typeface="Arial" pitchFamily="34" charset="0"/>
              </a:rPr>
              <a:t> 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Указывать,</a:t>
            </a:r>
            <a:r>
              <a:rPr lang="ru-RU" dirty="0">
                <a:latin typeface="Arial" pitchFamily="34" charset="0"/>
                <a:cs typeface="Arial" pitchFamily="34" charset="0"/>
              </a:rPr>
              <a:t> кто может публиковать записи и комментарии в ленте курса, и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блокировать </a:t>
            </a:r>
            <a:r>
              <a:rPr lang="ru-RU" dirty="0">
                <a:latin typeface="Arial" pitchFamily="34" charset="0"/>
                <a:cs typeface="Arial" pitchFamily="34" charset="0"/>
              </a:rPr>
              <a:t>отдельных учащихся.</a:t>
            </a:r>
          </a:p>
          <a:p>
            <a:pPr algn="just">
              <a:spcAft>
                <a:spcPts val="600"/>
              </a:spcAft>
            </a:pPr>
            <a:r>
              <a:rPr lang="ru-RU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Совместная работа с материалами.</a:t>
            </a:r>
            <a:r>
              <a:rPr lang="ru-RU" dirty="0">
                <a:latin typeface="Arial" pitchFamily="34" charset="0"/>
                <a:cs typeface="Arial" pitchFamily="34" charset="0"/>
              </a:rPr>
              <a:t> Легко делитесь ссылками, видео и изображениями с сайтов с помощью расширения Поделиться в 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Google</a:t>
            </a:r>
            <a:r>
              <a:rPr lang="ru-RU" dirty="0">
                <a:latin typeface="Arial" pitchFamily="34" charset="0"/>
                <a:cs typeface="Arial" pitchFamily="34" charset="0"/>
              </a:rPr>
              <a:t> Классе.</a:t>
            </a:r>
          </a:p>
          <a:p>
            <a:pPr algn="just">
              <a:spcAft>
                <a:spcPts val="600"/>
              </a:spcAft>
            </a:pPr>
            <a:r>
              <a:rPr lang="ru-RU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Выведение </a:t>
            </a:r>
            <a:r>
              <a:rPr lang="ru-RU" b="1" dirty="0" err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контента</a:t>
            </a:r>
            <a:r>
              <a:rPr lang="ru-RU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на экраны учащихся.</a:t>
            </a:r>
            <a:r>
              <a:rPr lang="ru-RU" dirty="0">
                <a:latin typeface="Arial" pitchFamily="34" charset="0"/>
                <a:cs typeface="Arial" pitchFamily="34" charset="0"/>
              </a:rPr>
              <a:t> Мгновенно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отправлять </a:t>
            </a:r>
            <a:r>
              <a:rPr lang="ru-RU" dirty="0">
                <a:latin typeface="Arial" pitchFamily="34" charset="0"/>
                <a:cs typeface="Arial" pitchFamily="34" charset="0"/>
              </a:rPr>
              <a:t>сайты учащимся с помощью расширения Поделиться в 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Google</a:t>
            </a:r>
            <a:r>
              <a:rPr lang="ru-RU" dirty="0">
                <a:latin typeface="Arial" pitchFamily="34" charset="0"/>
                <a:cs typeface="Arial" pitchFamily="34" charset="0"/>
              </a:rPr>
              <a:t> Классе. Учащиеся также могут предоставлять преподавателю доступ к своему экрану.</a:t>
            </a:r>
          </a:p>
          <a:p>
            <a:pPr algn="just">
              <a:spcAft>
                <a:spcPts val="600"/>
              </a:spcAft>
            </a:pPr>
            <a:r>
              <a:rPr lang="ru-RU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Общение с родителями.</a:t>
            </a:r>
            <a:r>
              <a:rPr lang="ru-RU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dirty="0">
                <a:latin typeface="Arial" pitchFamily="34" charset="0"/>
                <a:cs typeface="Arial" pitchFamily="34" charset="0"/>
              </a:rPr>
              <a:t>Преподаватели в любом домене G 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Suite</a:t>
            </a:r>
            <a:r>
              <a:rPr lang="ru-RU" dirty="0">
                <a:latin typeface="Arial" pitchFamily="34" charset="0"/>
                <a:cs typeface="Arial" pitchFamily="34" charset="0"/>
              </a:rPr>
              <a:t> могут предлагать родителям и опекунам подписаться на рассылку с информацией, например, о работах, которые скоро должны быть сданы, и невыполненных заданиях.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712460" y="6435043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Arial Black" pitchFamily="34" charset="0"/>
              </a:rPr>
              <a:t>6</a:t>
            </a:r>
            <a:endParaRPr lang="ru-RU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552783" y="328590"/>
            <a:ext cx="603455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000099"/>
                </a:solidFill>
                <a:latin typeface="Arial Black" pitchFamily="34" charset="0"/>
                <a:cs typeface="Arial" pitchFamily="34" charset="0"/>
              </a:rPr>
              <a:t>РАБОЧИЙ ПРОЦЕСС В </a:t>
            </a:r>
            <a:r>
              <a:rPr lang="en-US" sz="2000" b="1" dirty="0" smtClean="0">
                <a:solidFill>
                  <a:srgbClr val="000099"/>
                </a:solidFill>
                <a:latin typeface="Arial Black" pitchFamily="34" charset="0"/>
                <a:cs typeface="Arial" pitchFamily="34" charset="0"/>
              </a:rPr>
              <a:t>GOOGLE </a:t>
            </a:r>
            <a:r>
              <a:rPr lang="ru-RU" sz="2000" b="1" dirty="0" smtClean="0">
                <a:solidFill>
                  <a:srgbClr val="000099"/>
                </a:solidFill>
                <a:latin typeface="Arial Black" pitchFamily="34" charset="0"/>
                <a:cs typeface="Arial" pitchFamily="34" charset="0"/>
              </a:rPr>
              <a:t>КЛАССЕ</a:t>
            </a:r>
            <a:endParaRPr lang="ru-RU" sz="2000" b="1" dirty="0">
              <a:solidFill>
                <a:srgbClr val="000099"/>
              </a:solidFill>
              <a:latin typeface="Arial Black" pitchFamily="34" charset="0"/>
              <a:cs typeface="Arial" pitchFamily="34" charset="0"/>
            </a:endParaRPr>
          </a:p>
        </p:txBody>
      </p:sp>
      <p:grpSp>
        <p:nvGrpSpPr>
          <p:cNvPr id="30" name="Группа 29"/>
          <p:cNvGrpSpPr/>
          <p:nvPr/>
        </p:nvGrpSpPr>
        <p:grpSpPr>
          <a:xfrm>
            <a:off x="638715" y="908720"/>
            <a:ext cx="7848720" cy="1692000"/>
            <a:chOff x="715411" y="998730"/>
            <a:chExt cx="7848720" cy="1692000"/>
          </a:xfrm>
        </p:grpSpPr>
        <p:pic>
          <p:nvPicPr>
            <p:cNvPr id="1028" name="Picture 4" descr="Шаг 2"/>
            <p:cNvPicPr preferRelativeResize="0">
              <a:picLocks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889492" y="998730"/>
              <a:ext cx="1368000" cy="1692000"/>
            </a:xfrm>
            <a:prstGeom prst="rect">
              <a:avLst/>
            </a:prstGeom>
            <a:noFill/>
          </p:spPr>
        </p:pic>
        <p:pic>
          <p:nvPicPr>
            <p:cNvPr id="1030" name="Picture 6" descr="Шаг 3"/>
            <p:cNvPicPr preferRelativeResize="0">
              <a:picLocks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049732" y="998730"/>
              <a:ext cx="1368000" cy="1692000"/>
            </a:xfrm>
            <a:prstGeom prst="rect">
              <a:avLst/>
            </a:prstGeom>
            <a:noFill/>
          </p:spPr>
        </p:pic>
        <p:pic>
          <p:nvPicPr>
            <p:cNvPr id="1032" name="Picture 8" descr="Шаг 4"/>
            <p:cNvPicPr preferRelativeResize="0">
              <a:picLocks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196131" y="998730"/>
              <a:ext cx="1368000" cy="1692000"/>
            </a:xfrm>
            <a:prstGeom prst="rect">
              <a:avLst/>
            </a:prstGeom>
            <a:noFill/>
          </p:spPr>
        </p:pic>
        <p:pic>
          <p:nvPicPr>
            <p:cNvPr id="1034" name="Picture 10" descr="Шаг 1."/>
            <p:cNvPicPr preferRelativeResize="0">
              <a:picLocks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715411" y="998730"/>
              <a:ext cx="1368000" cy="1692000"/>
            </a:xfrm>
            <a:prstGeom prst="rect">
              <a:avLst/>
            </a:prstGeom>
            <a:noFill/>
          </p:spPr>
        </p:pic>
      </p:grpSp>
      <p:grpSp>
        <p:nvGrpSpPr>
          <p:cNvPr id="31" name="Группа 30"/>
          <p:cNvGrpSpPr/>
          <p:nvPr/>
        </p:nvGrpSpPr>
        <p:grpSpPr>
          <a:xfrm>
            <a:off x="161510" y="2978950"/>
            <a:ext cx="8865985" cy="3540879"/>
            <a:chOff x="161510" y="3068960"/>
            <a:chExt cx="8865985" cy="3540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567495" y="3090446"/>
              <a:ext cx="8460000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ru-RU" dirty="0">
                  <a:latin typeface="Arial" pitchFamily="34" charset="0"/>
                  <a:cs typeface="Arial" pitchFamily="34" charset="0"/>
                </a:rPr>
                <a:t>Преподаватель создает задание и прикрепляет файлы.</a:t>
              </a: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567495" y="3674932"/>
              <a:ext cx="8460000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ru-RU" dirty="0">
                  <a:latin typeface="Arial" pitchFamily="34" charset="0"/>
                  <a:cs typeface="Arial" pitchFamily="34" charset="0"/>
                </a:rPr>
                <a:t>Учащиеся прикрепляют материалы или редактируют файлы и сдают их на </a:t>
              </a:r>
              <a:r>
                <a:rPr lang="ru-RU" dirty="0" smtClean="0">
                  <a:latin typeface="Arial" pitchFamily="34" charset="0"/>
                  <a:cs typeface="Arial" pitchFamily="34" charset="0"/>
                </a:rPr>
                <a:t>проверку.</a:t>
              </a:r>
              <a:endParaRPr lang="ru-RU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567495" y="4576772"/>
              <a:ext cx="8460000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ru-RU" dirty="0">
                  <a:latin typeface="Arial" pitchFamily="34" charset="0"/>
                  <a:cs typeface="Arial" pitchFamily="34" charset="0"/>
                </a:rPr>
                <a:t>Преподаватель оценивает работы учащихся и возвращает проверенные результаты.</a:t>
              </a:r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567495" y="5409510"/>
              <a:ext cx="8460000" cy="12003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ru-RU" dirty="0">
                  <a:latin typeface="Arial" pitchFamily="34" charset="0"/>
                  <a:cs typeface="Arial" pitchFamily="34" charset="0"/>
                </a:rPr>
                <a:t>Учащиеся просматривают свои оценки и комментарии преподавателя к работам.</a:t>
              </a:r>
            </a:p>
            <a:p>
              <a:pPr algn="just"/>
              <a:r>
                <a:rPr lang="ru-RU" b="1" dirty="0">
                  <a:latin typeface="Arial" pitchFamily="34" charset="0"/>
                  <a:cs typeface="Arial" pitchFamily="34" charset="0"/>
                </a:rPr>
                <a:t>Необязательно: </a:t>
              </a:r>
              <a:r>
                <a:rPr lang="ru-RU" dirty="0">
                  <a:latin typeface="Arial" pitchFamily="34" charset="0"/>
                  <a:cs typeface="Arial" pitchFamily="34" charset="0"/>
                </a:rPr>
                <a:t>учащийся может отредактировать работу и отправить ее повторно.</a:t>
              </a:r>
            </a:p>
          </p:txBody>
        </p:sp>
        <p:grpSp>
          <p:nvGrpSpPr>
            <p:cNvPr id="17" name="Группа 16"/>
            <p:cNvGrpSpPr/>
            <p:nvPr/>
          </p:nvGrpSpPr>
          <p:grpSpPr>
            <a:xfrm>
              <a:off x="161510" y="3068960"/>
              <a:ext cx="432000" cy="432000"/>
              <a:chOff x="4356000" y="2483895"/>
              <a:chExt cx="432000" cy="432000"/>
            </a:xfrm>
          </p:grpSpPr>
          <p:sp>
            <p:nvSpPr>
              <p:cNvPr id="15" name="Овал 14"/>
              <p:cNvSpPr>
                <a:spLocks noChangeAspect="1"/>
              </p:cNvSpPr>
              <p:nvPr/>
            </p:nvSpPr>
            <p:spPr>
              <a:xfrm>
                <a:off x="4356000" y="2483895"/>
                <a:ext cx="432000" cy="432000"/>
              </a:xfrm>
              <a:prstGeom prst="ellipse">
                <a:avLst/>
              </a:prstGeom>
              <a:noFill/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4395832" y="2515785"/>
                <a:ext cx="35618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solidFill>
                      <a:srgbClr val="000099"/>
                    </a:solidFill>
                    <a:latin typeface="Arial Black" pitchFamily="34" charset="0"/>
                  </a:rPr>
                  <a:t>1</a:t>
                </a:r>
                <a:endParaRPr lang="ru-RU" sz="2000" dirty="0">
                  <a:solidFill>
                    <a:srgbClr val="000099"/>
                  </a:solidFill>
                  <a:latin typeface="Arial Black" pitchFamily="34" charset="0"/>
                </a:endParaRPr>
              </a:p>
            </p:txBody>
          </p:sp>
        </p:grpSp>
        <p:grpSp>
          <p:nvGrpSpPr>
            <p:cNvPr id="18" name="Группа 17"/>
            <p:cNvGrpSpPr/>
            <p:nvPr/>
          </p:nvGrpSpPr>
          <p:grpSpPr>
            <a:xfrm>
              <a:off x="161510" y="3762085"/>
              <a:ext cx="432000" cy="432000"/>
              <a:chOff x="4356000" y="2483895"/>
              <a:chExt cx="432000" cy="432000"/>
            </a:xfrm>
          </p:grpSpPr>
          <p:sp>
            <p:nvSpPr>
              <p:cNvPr id="19" name="Овал 18"/>
              <p:cNvSpPr>
                <a:spLocks noChangeAspect="1"/>
              </p:cNvSpPr>
              <p:nvPr/>
            </p:nvSpPr>
            <p:spPr>
              <a:xfrm>
                <a:off x="4356000" y="2483895"/>
                <a:ext cx="432000" cy="432000"/>
              </a:xfrm>
              <a:prstGeom prst="ellipse">
                <a:avLst/>
              </a:prstGeom>
              <a:noFill/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4395832" y="2515785"/>
                <a:ext cx="35618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solidFill>
                      <a:srgbClr val="000099"/>
                    </a:solidFill>
                    <a:latin typeface="Arial Black" pitchFamily="34" charset="0"/>
                  </a:rPr>
                  <a:t>2</a:t>
                </a:r>
                <a:endParaRPr lang="ru-RU" sz="2000" dirty="0">
                  <a:solidFill>
                    <a:srgbClr val="000099"/>
                  </a:solidFill>
                  <a:latin typeface="Arial Black" pitchFamily="34" charset="0"/>
                </a:endParaRPr>
              </a:p>
            </p:txBody>
          </p:sp>
        </p:grpSp>
        <p:grpSp>
          <p:nvGrpSpPr>
            <p:cNvPr id="21" name="Группа 20"/>
            <p:cNvGrpSpPr/>
            <p:nvPr/>
          </p:nvGrpSpPr>
          <p:grpSpPr>
            <a:xfrm>
              <a:off x="161510" y="4689140"/>
              <a:ext cx="432000" cy="432000"/>
              <a:chOff x="4356000" y="2483895"/>
              <a:chExt cx="432000" cy="432000"/>
            </a:xfrm>
          </p:grpSpPr>
          <p:sp>
            <p:nvSpPr>
              <p:cNvPr id="22" name="Овал 21"/>
              <p:cNvSpPr>
                <a:spLocks noChangeAspect="1"/>
              </p:cNvSpPr>
              <p:nvPr/>
            </p:nvSpPr>
            <p:spPr>
              <a:xfrm>
                <a:off x="4356000" y="2483895"/>
                <a:ext cx="432000" cy="432000"/>
              </a:xfrm>
              <a:prstGeom prst="ellipse">
                <a:avLst/>
              </a:prstGeom>
              <a:noFill/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4395832" y="2515785"/>
                <a:ext cx="35618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>
                    <a:solidFill>
                      <a:srgbClr val="000099"/>
                    </a:solidFill>
                    <a:latin typeface="Arial Black" pitchFamily="34" charset="0"/>
                  </a:rPr>
                  <a:t>3</a:t>
                </a:r>
                <a:endParaRPr lang="ru-RU" sz="2000" dirty="0">
                  <a:solidFill>
                    <a:srgbClr val="000099"/>
                  </a:solidFill>
                  <a:latin typeface="Arial Black" pitchFamily="34" charset="0"/>
                </a:endParaRPr>
              </a:p>
            </p:txBody>
          </p:sp>
        </p:grpSp>
        <p:grpSp>
          <p:nvGrpSpPr>
            <p:cNvPr id="27" name="Группа 26"/>
            <p:cNvGrpSpPr/>
            <p:nvPr/>
          </p:nvGrpSpPr>
          <p:grpSpPr>
            <a:xfrm>
              <a:off x="161510" y="5562285"/>
              <a:ext cx="432000" cy="432000"/>
              <a:chOff x="4356000" y="2303875"/>
              <a:chExt cx="432000" cy="432000"/>
            </a:xfrm>
          </p:grpSpPr>
          <p:sp>
            <p:nvSpPr>
              <p:cNvPr id="28" name="Овал 27"/>
              <p:cNvSpPr>
                <a:spLocks noChangeAspect="1"/>
              </p:cNvSpPr>
              <p:nvPr/>
            </p:nvSpPr>
            <p:spPr>
              <a:xfrm>
                <a:off x="4356000" y="2303875"/>
                <a:ext cx="432000" cy="432000"/>
              </a:xfrm>
              <a:prstGeom prst="ellipse">
                <a:avLst/>
              </a:prstGeom>
              <a:noFill/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4395832" y="2335765"/>
                <a:ext cx="35618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>
                    <a:solidFill>
                      <a:srgbClr val="000099"/>
                    </a:solidFill>
                    <a:latin typeface="Arial Black" pitchFamily="34" charset="0"/>
                  </a:rPr>
                  <a:t>4</a:t>
                </a:r>
                <a:endParaRPr lang="ru-RU" sz="2000" dirty="0">
                  <a:solidFill>
                    <a:srgbClr val="000099"/>
                  </a:solidFill>
                  <a:latin typeface="Arial Black" pitchFamily="34" charset="0"/>
                </a:endParaRPr>
              </a:p>
            </p:txBody>
          </p:sp>
        </p:grpSp>
      </p:grpSp>
      <p:sp>
        <p:nvSpPr>
          <p:cNvPr id="32" name="TextBox 31"/>
          <p:cNvSpPr txBox="1"/>
          <p:nvPr/>
        </p:nvSpPr>
        <p:spPr>
          <a:xfrm>
            <a:off x="8712460" y="6399330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Arial Black" pitchFamily="34" charset="0"/>
              </a:rPr>
              <a:t>7</a:t>
            </a:r>
            <a:endParaRPr lang="ru-RU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797797"/>
            <a:ext cx="8640960" cy="56015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 fontAlgn="base">
              <a:spcAft>
                <a:spcPts val="1200"/>
              </a:spcAft>
              <a:buFont typeface="+mj-lt"/>
              <a:buAutoNum type="arabicPeriod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Возможность </a:t>
            </a:r>
            <a:r>
              <a:rPr lang="ru-RU" dirty="0">
                <a:latin typeface="Arial" pitchFamily="34" charset="0"/>
                <a:cs typeface="Arial" pitchFamily="34" charset="0"/>
              </a:rPr>
              <a:t>настройки каждого класса, а также приглашения в него пользователей по специальному коду, что избавляет от необходимости ведения отдельного реестра для учеников;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 fontAlgn="base">
              <a:spcAft>
                <a:spcPts val="1200"/>
              </a:spcAft>
              <a:buFont typeface="+mj-lt"/>
              <a:buAutoNum type="arabicPeriod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Настройка создаваемого </a:t>
            </a:r>
            <a:r>
              <a:rPr lang="ru-RU" dirty="0">
                <a:latin typeface="Arial" pitchFamily="34" charset="0"/>
                <a:cs typeface="Arial" pitchFamily="34" charset="0"/>
              </a:rPr>
              <a:t>курса несложная. Есть возможность проверять знания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слушателей; </a:t>
            </a:r>
            <a:endParaRPr lang="ru-RU" dirty="0">
              <a:latin typeface="Arial" pitchFamily="34" charset="0"/>
              <a:cs typeface="Arial" pitchFamily="34" charset="0"/>
            </a:endParaRPr>
          </a:p>
          <a:p>
            <a:pPr marL="342900" indent="-342900" algn="just" fontAlgn="base">
              <a:spcAft>
                <a:spcPts val="1200"/>
              </a:spcAft>
              <a:buFont typeface="+mj-lt"/>
              <a:buAutoNum type="arabicPeriod"/>
            </a:pPr>
            <a:r>
              <a:rPr lang="ru-RU" dirty="0">
                <a:latin typeface="Arial" pitchFamily="34" charset="0"/>
                <a:cs typeface="Arial" pitchFamily="34" charset="0"/>
              </a:rPr>
              <a:t>Бесплатность и доступность. В сервисе нет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рекламы;</a:t>
            </a:r>
            <a:endParaRPr lang="ru-RU" dirty="0">
              <a:latin typeface="Arial" pitchFamily="34" charset="0"/>
              <a:cs typeface="Arial" pitchFamily="34" charset="0"/>
            </a:endParaRPr>
          </a:p>
          <a:p>
            <a:pPr marL="342900" indent="-342900" algn="just" fontAlgn="base">
              <a:spcAft>
                <a:spcPts val="1200"/>
              </a:spcAft>
              <a:buFont typeface="+mj-lt"/>
              <a:buAutoNum type="arabicPeriod"/>
            </a:pPr>
            <a:r>
              <a:rPr lang="ru-RU" dirty="0">
                <a:latin typeface="Arial" pitchFamily="34" charset="0"/>
                <a:cs typeface="Arial" pitchFamily="34" charset="0"/>
              </a:rPr>
              <a:t>Можно пригласить до 20 преподавателей для проведения учебного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курса;</a:t>
            </a:r>
            <a:endParaRPr lang="ru-RU" dirty="0">
              <a:latin typeface="Arial" pitchFamily="34" charset="0"/>
              <a:cs typeface="Arial" pitchFamily="34" charset="0"/>
            </a:endParaRPr>
          </a:p>
          <a:p>
            <a:pPr marL="342900" indent="-342900" algn="just" fontAlgn="base">
              <a:spcAft>
                <a:spcPts val="1200"/>
              </a:spcAft>
              <a:buFont typeface="+mj-lt"/>
              <a:buAutoNum type="arabicPeriod"/>
            </a:pPr>
            <a:r>
              <a:rPr lang="ru-RU" dirty="0">
                <a:latin typeface="Arial" pitchFamily="34" charset="0"/>
                <a:cs typeface="Arial" pitchFamily="34" charset="0"/>
              </a:rPr>
              <a:t>Хранение всех материалов курса на 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Google</a:t>
            </a:r>
            <a:r>
              <a:rPr lang="ru-RU" dirty="0">
                <a:latin typeface="Arial" pitchFamily="34" charset="0"/>
                <a:cs typeface="Arial" pitchFamily="34" charset="0"/>
              </a:rPr>
              <a:t> Диске, в том числе заданий, выполненных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учащимися</a:t>
            </a:r>
            <a:r>
              <a:rPr lang="ru-RU" dirty="0">
                <a:latin typeface="Arial" pitchFamily="34" charset="0"/>
                <a:cs typeface="Arial" pitchFamily="34" charset="0"/>
              </a:rPr>
              <a:t>;</a:t>
            </a:r>
          </a:p>
          <a:p>
            <a:pPr marL="342900" indent="-342900" algn="just" fontAlgn="base">
              <a:spcAft>
                <a:spcPts val="1200"/>
              </a:spcAft>
              <a:buFont typeface="+mj-lt"/>
              <a:buAutoNum type="arabicPeriod"/>
            </a:pPr>
            <a:r>
              <a:rPr lang="ru-RU" dirty="0">
                <a:latin typeface="Arial" pitchFamily="34" charset="0"/>
                <a:cs typeface="Arial" pitchFamily="34" charset="0"/>
              </a:rPr>
              <a:t>Возможность коммуникации: между преподавателем и учениками, между учащимися. Учащиеся могут просматривать задания, оставлять свои комментарии и задавать вопросы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преподавателю</a:t>
            </a:r>
            <a:r>
              <a:rPr lang="ru-RU" dirty="0">
                <a:latin typeface="Arial" pitchFamily="34" charset="0"/>
                <a:cs typeface="Arial" pitchFamily="34" charset="0"/>
              </a:rPr>
              <a:t>;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 fontAlgn="base">
              <a:spcAft>
                <a:spcPts val="1200"/>
              </a:spcAft>
              <a:buFont typeface="+mj-lt"/>
              <a:buAutoNum type="arabicPeriod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Появилась новая возможность создания видеоконференций  (данный </a:t>
            </a:r>
            <a:r>
              <a:rPr lang="ru-RU" dirty="0">
                <a:latin typeface="Arial" pitchFamily="34" charset="0"/>
                <a:cs typeface="Arial" pitchFamily="34" charset="0"/>
              </a:rPr>
              <a:t>функционал остается бесплатным вплоть до 1 июля 2020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года);</a:t>
            </a:r>
            <a:endParaRPr lang="ru-RU" dirty="0">
              <a:latin typeface="Arial" pitchFamily="34" charset="0"/>
              <a:cs typeface="Arial" pitchFamily="34" charset="0"/>
            </a:endParaRPr>
          </a:p>
          <a:p>
            <a:pPr marL="342900" indent="-342900" algn="just" fontAlgn="base">
              <a:buFont typeface="+mj-lt"/>
              <a:buAutoNum type="arabicPeriod"/>
            </a:pPr>
            <a:r>
              <a:rPr lang="ru-RU" dirty="0" err="1">
                <a:latin typeface="Arial" pitchFamily="34" charset="0"/>
                <a:cs typeface="Arial" pitchFamily="34" charset="0"/>
              </a:rPr>
              <a:t>Google</a:t>
            </a:r>
            <a:r>
              <a:rPr lang="ru-RU" dirty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Classroom</a:t>
            </a:r>
            <a:r>
              <a:rPr lang="ru-RU" dirty="0">
                <a:latin typeface="Arial" pitchFamily="34" charset="0"/>
                <a:cs typeface="Arial" pitchFamily="34" charset="0"/>
              </a:rPr>
              <a:t> имеет интеграцию с 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Google</a:t>
            </a:r>
            <a:r>
              <a:rPr lang="ru-RU" dirty="0">
                <a:latin typeface="Arial" pitchFamily="34" charset="0"/>
                <a:cs typeface="Arial" pitchFamily="34" charset="0"/>
              </a:rPr>
              <a:t> Диском, Документами, Календарем, Формами и 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Gmail</a:t>
            </a:r>
            <a:r>
              <a:rPr lang="ru-RU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501770" y="233645"/>
            <a:ext cx="412324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solidFill>
                  <a:srgbClr val="FF0000"/>
                </a:solidFill>
                <a:latin typeface="Arial Black" pitchFamily="34" charset="0"/>
              </a:rPr>
              <a:t>ПРЕИМУЩЕСТВА СЕРВИСА</a:t>
            </a:r>
            <a:endParaRPr lang="ru-RU" sz="20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712460" y="6399330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Arial Black" pitchFamily="34" charset="0"/>
              </a:rPr>
              <a:t>8</a:t>
            </a:r>
            <a:endParaRPr lang="ru-RU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96525" y="4334035"/>
            <a:ext cx="774086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3050" indent="-273050" algn="just" fontAlgn="base">
              <a:buClr>
                <a:srgbClr val="000099"/>
              </a:buClr>
              <a:buFont typeface="Wingdings" pitchFamily="2" charset="2"/>
              <a:buChar char="Ø"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Отсутствие 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автоматических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тестов.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 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726795" y="143635"/>
            <a:ext cx="36471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solidFill>
                  <a:srgbClr val="000099"/>
                </a:solidFill>
                <a:latin typeface="Arial Black" pitchFamily="34" charset="0"/>
              </a:rPr>
              <a:t>НЕДОСТАТКИ СЕРВИСА</a:t>
            </a:r>
            <a:endParaRPr lang="ru-RU" sz="2000" dirty="0">
              <a:solidFill>
                <a:srgbClr val="000099"/>
              </a:solidFill>
              <a:latin typeface="Arial Black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96525" y="548680"/>
            <a:ext cx="855095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buClr>
                <a:srgbClr val="000099"/>
              </a:buClr>
              <a:buFont typeface="Wingdings" pitchFamily="2" charset="2"/>
              <a:buChar char="Ø"/>
            </a:pPr>
            <a:r>
              <a:rPr lang="ru-RU" sz="2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В </a:t>
            </a:r>
            <a:r>
              <a:rPr lang="ru-RU" sz="2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бесплатной версии сервиса нет возможности создать журнал успеваемости учеников. За эту услугу придется доплачивать, подключая корпоративную версию </a:t>
            </a:r>
            <a:r>
              <a:rPr lang="ru-RU" sz="20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Google</a:t>
            </a:r>
            <a:r>
              <a:rPr lang="ru-RU" sz="2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Classroom</a:t>
            </a:r>
            <a:r>
              <a:rPr lang="ru-RU" sz="2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20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96525" y="3248980"/>
            <a:ext cx="855095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buClr>
                <a:srgbClr val="000099"/>
              </a:buClr>
              <a:buFont typeface="Wingdings" pitchFamily="2" charset="2"/>
              <a:buChar char="Ø"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 Для авторов, имеющих личные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аккаунты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, существуют ограничения: количество участников курса не более 250 и присоединиться к курсу в один день могут только 100 человек;</a:t>
            </a:r>
          </a:p>
        </p:txBody>
      </p:sp>
      <p:pic>
        <p:nvPicPr>
          <p:cNvPr id="819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5394675"/>
            <a:ext cx="5310590" cy="140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341530" y="4964105"/>
            <a:ext cx="46355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Оценка приложения в 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Google </a:t>
            </a:r>
            <a:r>
              <a:rPr lang="en-US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Play</a:t>
            </a:r>
            <a:endParaRPr lang="en-US" sz="2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96525" y="1628800"/>
            <a:ext cx="8505945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Clr>
                <a:srgbClr val="000099"/>
              </a:buClr>
              <a:buFont typeface="Wingdings" pitchFamily="2" charset="2"/>
              <a:buChar char="Ø"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 В 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«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Google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Класс»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отсутсвуют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встроенные инструменты для проведения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вебинаров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, однако эта проблема решается достаточно просто. Преподаватель может использовать возможности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YouTube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или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Google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Hangouts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, которые позволяют провести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онлайн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встречу с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обучаемыми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;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712460" y="6399330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Arial Black" pitchFamily="34" charset="0"/>
              </a:rPr>
              <a:t>9</a:t>
            </a:r>
            <a:endParaRPr lang="ru-RU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368</TotalTime>
  <Words>371</Words>
  <Application>Microsoft Office PowerPoint</Application>
  <PresentationFormat>Экран (4:3)</PresentationFormat>
  <Paragraphs>79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10</vt:i4>
      </vt:variant>
    </vt:vector>
  </HeadingPairs>
  <TitlesOfParts>
    <vt:vector size="12" baseType="lpstr">
      <vt:lpstr>Тема Office</vt:lpstr>
      <vt:lpstr>Office Theme</vt:lpstr>
      <vt:lpstr>GOOGLE CLASSROOM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GOOGLE CLASSROOM</dc:title>
  <dc:creator>hp</dc:creator>
  <cp:lastModifiedBy>User</cp:lastModifiedBy>
  <cp:revision>12</cp:revision>
  <dcterms:created xsi:type="dcterms:W3CDTF">2020-04-15T07:50:44Z</dcterms:created>
  <dcterms:modified xsi:type="dcterms:W3CDTF">2020-06-11T11:55:07Z</dcterms:modified>
</cp:coreProperties>
</file>