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9" r:id="rId5"/>
    <p:sldId id="265" r:id="rId6"/>
    <p:sldId id="270" r:id="rId7"/>
    <p:sldId id="271" r:id="rId8"/>
    <p:sldId id="266" r:id="rId9"/>
    <p:sldId id="261" r:id="rId10"/>
    <p:sldId id="25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D59C-1CFE-4137-B88B-503361FD6CC6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B62-5C09-4B42-89F8-715438A490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5" y="2545201"/>
            <a:ext cx="4322618" cy="1756664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r>
              <a:rPr lang="en-US" sz="5400" b="1" dirty="0" smtClean="0">
                <a:solidFill>
                  <a:srgbClr val="0066CC"/>
                </a:solidFill>
                <a:latin typeface="Arial Black" pitchFamily="34" charset="0"/>
                <a:cs typeface="Arial" pitchFamily="34" charset="0"/>
              </a:rPr>
              <a:t>G</a:t>
            </a:r>
            <a:r>
              <a:rPr lang="en-US" sz="5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O</a:t>
            </a:r>
            <a:r>
              <a:rPr lang="en-US" sz="54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O</a:t>
            </a:r>
            <a:r>
              <a:rPr lang="en-US" sz="5400" b="1" dirty="0" smtClean="0">
                <a:solidFill>
                  <a:srgbClr val="0066CC"/>
                </a:solidFill>
                <a:latin typeface="Arial Black" pitchFamily="34" charset="0"/>
                <a:cs typeface="Arial" pitchFamily="34" charset="0"/>
              </a:rPr>
              <a:t>G</a:t>
            </a:r>
            <a:r>
              <a:rPr lang="en-US" sz="5400" b="1" dirty="0" smtClean="0">
                <a:solidFill>
                  <a:srgbClr val="008000"/>
                </a:solidFill>
                <a:latin typeface="Arial Black" pitchFamily="34" charset="0"/>
                <a:cs typeface="Arial" pitchFamily="34" charset="0"/>
              </a:rPr>
              <a:t>L</a:t>
            </a:r>
            <a:r>
              <a:rPr lang="en-US" sz="5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E</a:t>
            </a:r>
            <a:r>
              <a:rPr lang="en-US" sz="5400" b="1" dirty="0" smtClean="0">
                <a:solidFill>
                  <a:srgbClr val="0025D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9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CLASSROOM</a:t>
            </a:r>
            <a:endParaRPr lang="en-US" sz="3900" b="1" dirty="0">
              <a:solidFill>
                <a:srgbClr val="0000FF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505" y="5587207"/>
            <a:ext cx="3692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Аспирант 3-го года обучения</a:t>
            </a:r>
          </a:p>
          <a:p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Кушназарова Рушана</a:t>
            </a:r>
            <a:endParaRPr lang="ru-RU" sz="1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6655" y="3159260"/>
            <a:ext cx="6183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latin typeface="Arial Black" pitchFamily="34" charset="0"/>
              </a:rPr>
              <a:t>СПАСИБО ЗА ВНИМАНИЕ!</a:t>
            </a:r>
            <a:endParaRPr lang="ru-RU" sz="3200" dirty="0">
              <a:solidFill>
                <a:srgbClr val="00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4077072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Класс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– бесплатный сервис для учебных заведений, некоммерческих организаций и пользователей личных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аккаунтов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. В нем можно создавать курсы, а также назначать и проверять задания. Он экономит преподавателям время, упрощает организацию учебного процесса и коммуникацию с учащимися.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https://ds05.infourok.ru/uploads/ex/01b6/000a13d5-aa7e8170/hello_html_m13a6f4f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5688632" cy="3168352"/>
          </a:xfrm>
          <a:prstGeom prst="rect">
            <a:avLst/>
          </a:prstGeom>
          <a:noFill/>
        </p:spPr>
      </p:pic>
      <p:pic>
        <p:nvPicPr>
          <p:cNvPr id="9230" name="Picture 14" descr="Дистанционное обучение СОШ №291 | ГБОУ СОШ №2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2304256" cy="172819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8733946" y="64350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9994" y="98630"/>
            <a:ext cx="3897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000" b="1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ОСОБЕННОСТИ СЕРВИСА</a:t>
            </a:r>
            <a:endParaRPr lang="ru-RU" sz="2000" b="1" dirty="0">
              <a:solidFill>
                <a:srgbClr val="000099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508" y="493504"/>
            <a:ext cx="88209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Настройка класса.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Для каждого класса создаётся свой код, который ученики могут использовать для присоединения к сообществу. Этот процесс устраняет необходимость создания предварительных реестров.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Интеграция с </a:t>
            </a:r>
            <a:r>
              <a:rPr lang="ru-RU" sz="1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Drive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Когда учитель использует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Classroom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папка «Класс» автоматически создается на его диске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 новыми вложениями для каждого создаваемого класса.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Когда ученики используют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Classroom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папка «Класс» создается на странице их Google-диска с вложенными папками для каждого класса, к которому они присоединяются.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Автоматизация.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При создании задания в виде Google-документа, платформа будет создавать и распространять индивидуальные копии документа для каждого ученика в классе.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Сроки.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При создании задания учитель указывает срок выполнения работы. Когда ученик предоставляет задание до начала срока, на его документе появляется статус «Просмотр», что позволяет учителям делать сортировку.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Работа/Исправление.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Когда ученики приступили к своей работе, учитель может обеспечить обратную связь в тот момент, когда ученик находится в статусе «Просмотр» («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Viewing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»). Когда работа возвращается ученику, школьник снова переключается в статус «Редакция» («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Edit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») и продолжает работу над документом.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Удобный обзор.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И учителя,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ученики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могут видеть все задания на главном экране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Classroom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Это позволяет контролировать работу сразу в нескольких классах.</a:t>
            </a:r>
          </a:p>
          <a:p>
            <a:pPr algn="just" fontAlgn="base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Связь.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Благодаря сочетанию классных объявлений, созданных учителем, и интегрированным возможностям комментирования заданий, у преподавателей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 учеников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всегда есть возможность поддерживать связь и быть в курсе статуса каждого задания.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3946" y="64350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3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945" y="1334959"/>
            <a:ext cx="2168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Преподаватели</a:t>
            </a:r>
            <a:endParaRPr lang="ru-RU" sz="20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921782"/>
            <a:ext cx="6767504" cy="1277273"/>
          </a:xfrm>
          <a:prstGeom prst="rect">
            <a:avLst/>
          </a:prstGeom>
          <a:ln w="28575">
            <a:solidFill>
              <a:srgbClr val="0000FF"/>
            </a:solidFill>
            <a:prstDash val="sysDash"/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Создание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курсов, заданий и управление ими, работа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оценками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Оперативное выставление оценок и комментирование работ в режиме реального времени.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0442" y="3203975"/>
            <a:ext cx="1441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Учащиеся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2575935"/>
            <a:ext cx="6768000" cy="1708160"/>
          </a:xfrm>
          <a:prstGeom prst="rect">
            <a:avLst/>
          </a:prstGeom>
          <a:ln w="28575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Отслеживание заданий и материалов курса;</a:t>
            </a:r>
          </a:p>
          <a:p>
            <a:pPr algn="just" fontAlgn="base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Обмен информацией и общение в ленте курса или по электронной почте;</a:t>
            </a:r>
          </a:p>
          <a:p>
            <a:pPr algn="just" fontAlgn="base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Сдача выполненных заданий;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Получение оценок и комментариев преподавателя.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223391"/>
            <a:ext cx="1412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Родители</a:t>
            </a:r>
            <a:endParaRPr lang="ru-RU" sz="2000" b="1" u="sng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68496" y="4647327"/>
            <a:ext cx="6768000" cy="1661993"/>
          </a:xfrm>
          <a:prstGeom prst="rect">
            <a:avLst/>
          </a:prstGeom>
          <a:ln w="28575">
            <a:solidFill>
              <a:srgbClr val="0066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Получение писем с информацией об успеваемости учащегося, в том числе о просроченных работах и заданиях, которые скоро нужно сдать.</a:t>
            </a:r>
          </a:p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Примечание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 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Родители учащихся не имеют непосредственного доступа к Классу. Они могут подписаться на электронную рассылку с помощью личного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аккаунта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06715" y="278650"/>
            <a:ext cx="5101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ВОЗМОЖНОСТИ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GOOGLE </a:t>
            </a:r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КЛАССА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33946" y="64350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4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1610" y="75111"/>
            <a:ext cx="7007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ВОЗМОЖНОСТИ </a:t>
            </a:r>
            <a:r>
              <a:rPr lang="en-US" sz="16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GOOGLE </a:t>
            </a:r>
            <a:r>
              <a:rPr lang="ru-RU" sz="16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КЛАССА ДЛЯ ПРЕПОДАВАТЕЛЕЙ</a:t>
            </a:r>
            <a:endParaRPr lang="ru-RU" sz="1600" dirty="0">
              <a:solidFill>
                <a:srgbClr val="0066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510" y="413665"/>
            <a:ext cx="8775975" cy="6347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Добавлять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 к заданиям видео </a:t>
            </a:r>
            <a:r>
              <a:rPr lang="ru-RU" sz="1550" dirty="0" err="1">
                <a:latin typeface="Arial" pitchFamily="34" charset="0"/>
                <a:cs typeface="Arial" pitchFamily="34" charset="0"/>
              </a:rPr>
              <a:t>YouTube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, формы </a:t>
            </a:r>
            <a:r>
              <a:rPr lang="ru-RU" sz="155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, PDF-файлы и другие объекты с Диска. В мобильном приложении "</a:t>
            </a:r>
            <a:r>
              <a:rPr lang="ru-RU" sz="155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 Класс" преподаватели и учащиеся могут добавлять примечания, выделять текст, а также рисовать прямо в документах и PDF-файлах.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Назначать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для создаваемых заданий категории оценок, сроки сдачи, баллы за ответы и темы.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Преподаватели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могут публиковать задания и объявления для отдельных учащихся курса.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Создавать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черновики объявлений, 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заданий,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 вопросов и 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настраивать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время их публикации.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Задавать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учащимся вопросы, а затем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просматривать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ответы в Классе.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Создавать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темы для ключевых ресурсов, чтобы у учащихся был постоянный доступ к материалам, таким как подписной лист для графика консультаций, учебный план и </a:t>
            </a:r>
            <a:r>
              <a:rPr lang="ru-RU" sz="1550" dirty="0" err="1">
                <a:latin typeface="Arial" pitchFamily="34" charset="0"/>
                <a:cs typeface="Arial" pitchFamily="34" charset="0"/>
              </a:rPr>
              <a:t>онлайн-документы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Класс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создает для каждого курса </a:t>
            </a:r>
            <a:r>
              <a:rPr lang="ru-RU" sz="155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 Календарь и обновляет в нем задачи и сроки их выполнения. Учащиеся также могут быстро посмотреть текущие задания.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Просматривать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работы учащихся, в том числе задания, вопросы, оценки и предыдущие комментарии,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выбирать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работы одного или всех курсов и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сортировать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их по различным параметрам.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Преподаватели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могут организовать страницу "Задания", создав темы, которые можно легко перегруппировать.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На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 странице "Оценки" можно выбрать систему выставления оценок, создать категории оценок и посмотреть все выставленные оценки.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50" dirty="0" smtClean="0">
                <a:latin typeface="Arial" pitchFamily="34" charset="0"/>
                <a:cs typeface="Arial" pitchFamily="34" charset="0"/>
              </a:rPr>
              <a:t> Сортировать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учащихся,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отслеживать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сдачу работ,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добавлять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отзывы,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ставить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предварительные оценки и 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возвращать </a:t>
            </a:r>
            <a:r>
              <a:rPr lang="ru-RU" sz="1550" dirty="0">
                <a:latin typeface="Arial" pitchFamily="34" charset="0"/>
                <a:cs typeface="Arial" pitchFamily="34" charset="0"/>
              </a:rPr>
              <a:t>все задания сразу одним нажатием.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Возможность добавлять аннотации и отзывы в мобильном приложении "</a:t>
            </a:r>
            <a:r>
              <a:rPr lang="ru-RU" sz="155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 Класс".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8941" y="648004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5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3482" y="238580"/>
            <a:ext cx="6708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ВЗАИМОДЕЙСТВИЕ И СОВМЕСТНАЯ РАБОТА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515" y="728700"/>
            <a:ext cx="873097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Доступность в любое время.</a:t>
            </a:r>
            <a:r>
              <a:rPr lang="ru-RU" dirty="0">
                <a:latin typeface="Arial" pitchFamily="34" charset="0"/>
                <a:cs typeface="Arial" pitchFamily="34" charset="0"/>
              </a:rPr>
              <a:t> Класс доступен как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веб-сервис</a:t>
            </a:r>
            <a:r>
              <a:rPr lang="ru-RU" dirty="0">
                <a:latin typeface="Arial" pitchFamily="34" charset="0"/>
                <a:cs typeface="Arial" pitchFamily="34" charset="0"/>
              </a:rPr>
              <a:t> и как мобильное приложение для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Android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iOS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Работа в режиме реального времени.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ПросматриваТЬ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комментировать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редактировать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работы учащихся в режиме реального времени с помощью инструмента проверки заданий. 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Ведение обсуждений.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Публиковать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объявления,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задавать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учащимся вопросы,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побуждатьих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отвечать другим и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перемещать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важные темы в начало ленты.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обсуждениями.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Указывать,</a:t>
            </a:r>
            <a:r>
              <a:rPr lang="ru-RU" dirty="0">
                <a:latin typeface="Arial" pitchFamily="34" charset="0"/>
                <a:cs typeface="Arial" pitchFamily="34" charset="0"/>
              </a:rPr>
              <a:t> кто может публиковать записи и комментарии в ленте курса,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блокировать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отдельных учащихся.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Совместная работа с материалами.</a:t>
            </a:r>
            <a:r>
              <a:rPr lang="ru-RU" dirty="0">
                <a:latin typeface="Arial" pitchFamily="34" charset="0"/>
                <a:cs typeface="Arial" pitchFamily="34" charset="0"/>
              </a:rPr>
              <a:t> Легко делитесь ссылками, видео и изображениями с сайтов с помощью расширения Поделиться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Классе.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Выведение </a:t>
            </a:r>
            <a:r>
              <a:rPr lang="ru-RU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на экраны учащихся.</a:t>
            </a:r>
            <a:r>
              <a:rPr lang="ru-RU" dirty="0">
                <a:latin typeface="Arial" pitchFamily="34" charset="0"/>
                <a:cs typeface="Arial" pitchFamily="34" charset="0"/>
              </a:rPr>
              <a:t> Мгновенно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отправлять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сайты учащимся с помощью расширения Поделиться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Классе. Учащиеся также могут предоставлять преподавателю доступ к своему экрану.</a:t>
            </a:r>
          </a:p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Общение с родителями.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Преподаватели в любом домене G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Suite</a:t>
            </a:r>
            <a:r>
              <a:rPr lang="ru-RU" dirty="0">
                <a:latin typeface="Arial" pitchFamily="34" charset="0"/>
                <a:cs typeface="Arial" pitchFamily="34" charset="0"/>
              </a:rPr>
              <a:t> могут предлагать родителям и опекунам подписаться на рассылку с информацией, например, о работах, которые скоро должны быть сданы, и невыполненных заданиях.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12460" y="64350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6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2783" y="328590"/>
            <a:ext cx="603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РАБОЧИЙ ПРОЦЕСС В </a:t>
            </a:r>
            <a:r>
              <a:rPr lang="en-US" sz="2000" b="1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GOOGLE </a:t>
            </a:r>
            <a:r>
              <a:rPr lang="ru-RU" sz="2000" b="1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КЛАССЕ</a:t>
            </a:r>
            <a:endParaRPr lang="ru-RU" sz="2000" b="1" dirty="0">
              <a:solidFill>
                <a:srgbClr val="000099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38715" y="908720"/>
            <a:ext cx="7848720" cy="1692000"/>
            <a:chOff x="715411" y="998730"/>
            <a:chExt cx="7848720" cy="1692000"/>
          </a:xfrm>
        </p:grpSpPr>
        <p:pic>
          <p:nvPicPr>
            <p:cNvPr id="1028" name="Picture 4" descr="Шаг 2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9492" y="998730"/>
              <a:ext cx="1368000" cy="1692000"/>
            </a:xfrm>
            <a:prstGeom prst="rect">
              <a:avLst/>
            </a:prstGeom>
            <a:noFill/>
          </p:spPr>
        </p:pic>
        <p:pic>
          <p:nvPicPr>
            <p:cNvPr id="1030" name="Picture 6" descr="Шаг 3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9732" y="998730"/>
              <a:ext cx="1368000" cy="1692000"/>
            </a:xfrm>
            <a:prstGeom prst="rect">
              <a:avLst/>
            </a:prstGeom>
            <a:noFill/>
          </p:spPr>
        </p:pic>
        <p:pic>
          <p:nvPicPr>
            <p:cNvPr id="1032" name="Picture 8" descr="Шаг 4"/>
            <p:cNvPicPr preferRelativeResize="0"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96131" y="998730"/>
              <a:ext cx="1368000" cy="1692000"/>
            </a:xfrm>
            <a:prstGeom prst="rect">
              <a:avLst/>
            </a:prstGeom>
            <a:noFill/>
          </p:spPr>
        </p:pic>
        <p:pic>
          <p:nvPicPr>
            <p:cNvPr id="1034" name="Picture 10" descr="Шаг 1."/>
            <p:cNvPicPr preferRelativeResize="0"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5411" y="998730"/>
              <a:ext cx="1368000" cy="1692000"/>
            </a:xfrm>
            <a:prstGeom prst="rect">
              <a:avLst/>
            </a:prstGeom>
            <a:noFill/>
          </p:spPr>
        </p:pic>
      </p:grpSp>
      <p:grpSp>
        <p:nvGrpSpPr>
          <p:cNvPr id="31" name="Группа 30"/>
          <p:cNvGrpSpPr/>
          <p:nvPr/>
        </p:nvGrpSpPr>
        <p:grpSpPr>
          <a:xfrm>
            <a:off x="161510" y="2978950"/>
            <a:ext cx="8865985" cy="3540879"/>
            <a:chOff x="161510" y="3068960"/>
            <a:chExt cx="8865985" cy="3540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67495" y="3090446"/>
              <a:ext cx="8460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latin typeface="Arial" pitchFamily="34" charset="0"/>
                  <a:cs typeface="Arial" pitchFamily="34" charset="0"/>
                </a:rPr>
                <a:t>Преподаватель создает задание и прикрепляет файлы.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67495" y="3674932"/>
              <a:ext cx="8460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latin typeface="Arial" pitchFamily="34" charset="0"/>
                  <a:cs typeface="Arial" pitchFamily="34" charset="0"/>
                </a:rPr>
                <a:t>Учащиеся прикрепляют материалы или редактируют файлы и сдают их на </a:t>
              </a:r>
              <a:r>
                <a:rPr lang="ru-RU" dirty="0" smtClean="0">
                  <a:latin typeface="Arial" pitchFamily="34" charset="0"/>
                  <a:cs typeface="Arial" pitchFamily="34" charset="0"/>
                </a:rPr>
                <a:t>проверку.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7495" y="4576772"/>
              <a:ext cx="8460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latin typeface="Arial" pitchFamily="34" charset="0"/>
                  <a:cs typeface="Arial" pitchFamily="34" charset="0"/>
                </a:rPr>
                <a:t>Преподаватель оценивает работы учащихся и возвращает проверенные результаты.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7495" y="5409510"/>
              <a:ext cx="84600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latin typeface="Arial" pitchFamily="34" charset="0"/>
                  <a:cs typeface="Arial" pitchFamily="34" charset="0"/>
                </a:rPr>
                <a:t>Учащиеся просматривают свои оценки и комментарии преподавателя к работам.</a:t>
              </a:r>
            </a:p>
            <a:p>
              <a:pPr algn="just"/>
              <a:r>
                <a:rPr lang="ru-RU" b="1" dirty="0">
                  <a:latin typeface="Arial" pitchFamily="34" charset="0"/>
                  <a:cs typeface="Arial" pitchFamily="34" charset="0"/>
                </a:rPr>
                <a:t>Необязательно: </a:t>
              </a:r>
              <a:r>
                <a:rPr lang="ru-RU" dirty="0">
                  <a:latin typeface="Arial" pitchFamily="34" charset="0"/>
                  <a:cs typeface="Arial" pitchFamily="34" charset="0"/>
                </a:rPr>
                <a:t>учащийся может отредактировать работу и отправить ее повторно.</a:t>
              </a: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61510" y="3068960"/>
              <a:ext cx="432000" cy="432000"/>
              <a:chOff x="4356000" y="2483895"/>
              <a:chExt cx="432000" cy="432000"/>
            </a:xfrm>
          </p:grpSpPr>
          <p:sp>
            <p:nvSpPr>
              <p:cNvPr id="15" name="Овал 14"/>
              <p:cNvSpPr>
                <a:spLocks noChangeAspect="1"/>
              </p:cNvSpPr>
              <p:nvPr/>
            </p:nvSpPr>
            <p:spPr>
              <a:xfrm>
                <a:off x="4356000" y="2483895"/>
                <a:ext cx="432000" cy="432000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395832" y="2515785"/>
                <a:ext cx="3561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99"/>
                    </a:solidFill>
                    <a:latin typeface="Arial Black" pitchFamily="34" charset="0"/>
                  </a:rPr>
                  <a:t>1</a:t>
                </a:r>
                <a:endParaRPr lang="ru-RU" sz="2000" dirty="0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61510" y="3762085"/>
              <a:ext cx="432000" cy="432000"/>
              <a:chOff x="4356000" y="2483895"/>
              <a:chExt cx="432000" cy="432000"/>
            </a:xfrm>
          </p:grpSpPr>
          <p:sp>
            <p:nvSpPr>
              <p:cNvPr id="19" name="Овал 18"/>
              <p:cNvSpPr>
                <a:spLocks noChangeAspect="1"/>
              </p:cNvSpPr>
              <p:nvPr/>
            </p:nvSpPr>
            <p:spPr>
              <a:xfrm>
                <a:off x="4356000" y="2483895"/>
                <a:ext cx="432000" cy="432000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832" y="2515785"/>
                <a:ext cx="3561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99"/>
                    </a:solidFill>
                    <a:latin typeface="Arial Black" pitchFamily="34" charset="0"/>
                  </a:rPr>
                  <a:t>2</a:t>
                </a:r>
                <a:endParaRPr lang="ru-RU" sz="2000" dirty="0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161510" y="4689140"/>
              <a:ext cx="432000" cy="432000"/>
              <a:chOff x="4356000" y="2483895"/>
              <a:chExt cx="432000" cy="432000"/>
            </a:xfrm>
          </p:grpSpPr>
          <p:sp>
            <p:nvSpPr>
              <p:cNvPr id="22" name="Овал 21"/>
              <p:cNvSpPr>
                <a:spLocks noChangeAspect="1"/>
              </p:cNvSpPr>
              <p:nvPr/>
            </p:nvSpPr>
            <p:spPr>
              <a:xfrm>
                <a:off x="4356000" y="2483895"/>
                <a:ext cx="432000" cy="432000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95832" y="2515785"/>
                <a:ext cx="3561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0099"/>
                    </a:solidFill>
                    <a:latin typeface="Arial Black" pitchFamily="34" charset="0"/>
                  </a:rPr>
                  <a:t>3</a:t>
                </a:r>
                <a:endParaRPr lang="ru-RU" sz="2000" dirty="0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161510" y="5562285"/>
              <a:ext cx="432000" cy="432000"/>
              <a:chOff x="4356000" y="2303875"/>
              <a:chExt cx="432000" cy="432000"/>
            </a:xfrm>
          </p:grpSpPr>
          <p:sp>
            <p:nvSpPr>
              <p:cNvPr id="28" name="Овал 27"/>
              <p:cNvSpPr>
                <a:spLocks noChangeAspect="1"/>
              </p:cNvSpPr>
              <p:nvPr/>
            </p:nvSpPr>
            <p:spPr>
              <a:xfrm>
                <a:off x="4356000" y="2303875"/>
                <a:ext cx="432000" cy="432000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395832" y="2335765"/>
                <a:ext cx="3561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0099"/>
                    </a:solidFill>
                    <a:latin typeface="Arial Black" pitchFamily="34" charset="0"/>
                  </a:rPr>
                  <a:t>4</a:t>
                </a:r>
                <a:endParaRPr lang="ru-RU" sz="2000" dirty="0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8712460" y="63993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7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97797"/>
            <a:ext cx="86409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настройки каждого класса, а также приглашения в него пользователей по специальному коду, что избавляет от необходимости ведения отдельного реестра для учеников;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Настройка создаваемого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курса несложная. Есть возможность проверять знания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слушателей;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Бесплатность и доступность. В сервисе нет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рекламы;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Можно пригласить до 20 преподавателей для проведения учебного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курса;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Хранение всех материалов курса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Диске, в том числе заданий, выполненных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учащимися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Возможность коммуникации: между преподавателем и учениками, между учащимися. Учащиеся могут просматривать задания, оставлять свои комментарии и задавать вопросы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преподавателю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Появилась новая возможность создания видеоконференций  (данный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функционал остается бесплатным вплоть до 1 июля 2020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Classroom</a:t>
            </a:r>
            <a:r>
              <a:rPr lang="ru-RU" dirty="0">
                <a:latin typeface="Arial" pitchFamily="34" charset="0"/>
                <a:cs typeface="Arial" pitchFamily="34" charset="0"/>
              </a:rPr>
              <a:t> имеет интеграцию с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Диском, Документами, Календарем, Формами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Gmail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1770" y="233645"/>
            <a:ext cx="4123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ПРЕИМУЩЕСТВА СЕРВИСА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2460" y="63993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8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525" y="4334035"/>
            <a:ext cx="7740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 fontAlgn="base"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автоматических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тестов.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6795" y="143635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  <a:latin typeface="Arial Black" pitchFamily="34" charset="0"/>
              </a:rPr>
              <a:t>НЕДОСТАТКИ СЕРВИСА</a:t>
            </a:r>
            <a:endParaRPr lang="ru-RU" sz="2000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525" y="548680"/>
            <a:ext cx="8550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бесплатной версии сервиса нет возможности создать журнал успеваемости учеников. За эту услугу придется доплачивать, подключая корпоративную версию </a:t>
            </a:r>
            <a:r>
              <a:rPr lang="ru-RU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Classroom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525" y="3248980"/>
            <a:ext cx="8550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Для авторов, имеющих личные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аккаунты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существуют ограничения: количество участников курса не более 250 и присоединиться к курсу в один день могут только 100 человек;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394675"/>
            <a:ext cx="531059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1530" y="4964105"/>
            <a:ext cx="4635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Оценка приложения в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Google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Play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6525" y="1628800"/>
            <a:ext cx="85059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Класс»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отсутсвуют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встроенные инструменты для проведения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вебинаров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однако эта проблема решается достаточно просто. Преподаватель может использовать возможности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YouTube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Hangouts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которые позволяют провести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встречу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обучаемыми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12460" y="63993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9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371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Office Theme</vt:lpstr>
      <vt:lpstr>GOOGLE CLASSROOM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CLASSROOM</dc:title>
  <dc:creator>hp</dc:creator>
  <cp:lastModifiedBy>User</cp:lastModifiedBy>
  <cp:revision>12</cp:revision>
  <dcterms:created xsi:type="dcterms:W3CDTF">2020-04-15T07:50:44Z</dcterms:created>
  <dcterms:modified xsi:type="dcterms:W3CDTF">2020-06-11T11:55:07Z</dcterms:modified>
</cp:coreProperties>
</file>