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7" r:id="rId3"/>
    <p:sldId id="257" r:id="rId4"/>
    <p:sldId id="260" r:id="rId5"/>
    <p:sldId id="258" r:id="rId6"/>
    <p:sldId id="268" r:id="rId7"/>
    <p:sldId id="265" r:id="rId8"/>
    <p:sldId id="266" r:id="rId9"/>
    <p:sldId id="263" r:id="rId10"/>
    <p:sldId id="261" r:id="rId11"/>
    <p:sldId id="262" r:id="rId12"/>
    <p:sldId id="259" r:id="rId13"/>
    <p:sldId id="26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5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AE13F1-71FC-4676-82FB-A0AF729E995A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574F5-7A2C-4A84-94C7-A7F1E61CD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459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B574F5-7A2C-4A84-94C7-A7F1E61CD67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607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dirty="0">
                <a:solidFill>
                  <a:srgbClr val="222222"/>
                </a:solidFill>
                <a:effectLst/>
                <a:latin typeface="Roboto"/>
              </a:rPr>
              <a:t>Изначально сервис создавался для геймеров и разговоров по голосовой связи во время игры (альтернатива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Roboto"/>
              </a:rPr>
              <a:t>TeamSpeak</a:t>
            </a:r>
            <a:r>
              <a:rPr lang="ru-RU" b="0" i="0" dirty="0">
                <a:solidFill>
                  <a:srgbClr val="222222"/>
                </a:solidFill>
                <a:effectLst/>
                <a:latin typeface="Roboto"/>
              </a:rPr>
              <a:t>).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B574F5-7A2C-4A84-94C7-A7F1E61CD67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102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383838"/>
                </a:solidFill>
                <a:effectLst/>
                <a:latin typeface="Open Sans"/>
              </a:rPr>
              <a:t>При проведении занятий можно использовать видеоконференцию. Когда идет видеоконференция микрофон должен быть включен только у преподавателя. Обучающиеся свои микрофоны отключают, иначе будет создаваться фон. Обучающиеся могут задавать свои вопросы в чате.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B574F5-7A2C-4A84-94C7-A7F1E61CD67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94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59DB5-A20B-4B6A-BC52-C4BDB27541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2BB57D1-1D97-4AEE-B195-03484368D6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3E0544-415C-4700-A306-6F8DAD467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69209-E60E-4B4E-A7BC-0F48DEBD6979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D472E0-E14A-4BE3-8AB1-BA2DAE7C0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1C4F0C-7728-4D3E-A780-4852A8ADF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820-DDBF-4027-BAE2-5B97B06E3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351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7BB05F-28FD-4C8D-B2FB-283CB6101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31F5362-1094-4BEB-849E-E49878119C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6E9773-9C11-4AA7-AB8D-F61D617E4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69209-E60E-4B4E-A7BC-0F48DEBD6979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50BCB6-07A9-4FCD-B978-A353F01BC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D5D494-46DB-42D4-8B65-02D65AE78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820-DDBF-4027-BAE2-5B97B06E3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501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542EAD8-70D1-4183-B041-C1139C0E5A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202EEE7-5643-414A-9ECE-9BF006BD5B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79CC22-F419-43AF-B223-50DDB9024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69209-E60E-4B4E-A7BC-0F48DEBD6979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064C0B-C6AB-45B7-A7BF-7950AB7A6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AC7125-B86E-4746-836D-4C9308706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820-DDBF-4027-BAE2-5B97B06E3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397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9B0613-0909-4953-ABCB-4F3E74373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F4D2D9-E4D4-4992-82D9-9BEAADDCF7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ED9371-ECF9-4C89-863D-EB146B96A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69209-E60E-4B4E-A7BC-0F48DEBD6979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191A79-B1FD-42FF-8894-CAE5CD0A1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860B2F-2F69-487B-84A4-A3A107ADE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820-DDBF-4027-BAE2-5B97B06E3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14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4340EA-58EB-4BB8-885A-E0A3F1287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8F949C4-D52D-4E7E-A19C-B2A2CA60D8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9C941C-98B3-4693-BA35-FE2CD5662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69209-E60E-4B4E-A7BC-0F48DEBD6979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ECDA46-7F1F-4049-906A-4B2BCF2D8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916DF8-B3D8-48FC-80C4-10A534769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820-DDBF-4027-BAE2-5B97B06E3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728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BB5F0C-3F20-4572-BC7D-4324C1B72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B3D560-4FD6-4540-BBAD-2CD1030AD4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7639C9-77FA-45DC-A26C-BFBB46A06F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CCB5A1-0994-492C-802C-1A996869B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69209-E60E-4B4E-A7BC-0F48DEBD6979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7B1E604-6E20-4B33-8937-61FD33FE6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448D97F-F789-4451-9444-F3869A735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820-DDBF-4027-BAE2-5B97B06E3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449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548E9E-1EC7-4E75-9B05-225CBCABA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FC6CFE-CB8B-4E59-A7EB-58AF71497B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B6F7B9F-093A-4089-8C95-8A52587806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97AA9D8-3251-4595-A618-FA385186FB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0981BED-7D87-455B-8EFF-6E36AFC664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418B616-28A5-4C70-8EB1-9E9AC7852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69209-E60E-4B4E-A7BC-0F48DEBD6979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A3B683B-5B7B-4987-AF94-893A7E4AD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8C68E7D-0101-4C13-AFC9-5F142DCA9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820-DDBF-4027-BAE2-5B97B06E3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84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591641-DB0B-42BB-8B9E-D5898D993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982BDC1-922C-4ACF-8E70-EA86D50B2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69209-E60E-4B4E-A7BC-0F48DEBD6979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16A1D07-2863-41BC-82CB-10A6E8AA3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57CCD05-3149-4220-931C-645AD41F1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820-DDBF-4027-BAE2-5B97B06E3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370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706D61C-6F3C-4F97-8DB1-974EA5434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69209-E60E-4B4E-A7BC-0F48DEBD6979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8899D72-DD09-44BD-8CB7-08A3AEB57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6139489-EF02-4536-A7DF-CA70FF572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820-DDBF-4027-BAE2-5B97B06E3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4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205B3A-1BB7-4F3A-8F26-D96D643D0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3F258F-94AA-4C22-AD2B-FA8C08E19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F225A8D-B8B6-4AB4-A38E-EF86211BA3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3B4908-50E1-444F-A2AC-397DAF969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69209-E60E-4B4E-A7BC-0F48DEBD6979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EDA8C26-2D34-45FE-A4B5-D1278B246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8232A8-EBC7-4022-B9DB-67EA92BAC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820-DDBF-4027-BAE2-5B97B06E3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63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4D4CB6-BCDA-408C-A883-DA7C8BD08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F34FF27-58E0-4726-B86B-54B148D9F9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617DC46-69FD-4F6A-A7B7-055621AED6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0008CE4-73A4-4CD7-9AA5-A3A7832DA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69209-E60E-4B4E-A7BC-0F48DEBD6979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04E59CA-60DE-472E-8776-4964CEDAD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4627CBF-B96D-4B8A-AF40-F086887EB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61820-DDBF-4027-BAE2-5B97B06E3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0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CFA1F5-8D1B-489F-9454-DE7A5B3E2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10ECDC-FDC8-404D-89CC-AFFBFBCC4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05D10F-AF96-4B54-A1A4-2C78CE42A7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69209-E60E-4B4E-A7BC-0F48DEBD6979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A31D44-766F-45AB-9B10-7F77A3BFE7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61EA52-F138-4831-A565-F7FA27D816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61820-DDBF-4027-BAE2-5B97B06E3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283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9">
            <a:extLst>
              <a:ext uri="{FF2B5EF4-FFF2-40B4-BE49-F238E27FC236}">
                <a16:creationId xmlns:a16="http://schemas.microsoft.com/office/drawing/2014/main" id="{C93D702E-F4E0-47FC-A74C-ECD9647A8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E8DA8E-A9EE-480D-8610-9FAFB5397E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851974"/>
            <a:ext cx="9144000" cy="1152663"/>
          </a:xfrm>
        </p:spPr>
        <p:txBody>
          <a:bodyPr>
            <a:normAutofit/>
          </a:bodyPr>
          <a:lstStyle/>
          <a:p>
            <a:r>
              <a:rPr lang="ru-RU" sz="3700" b="0" i="0">
                <a:effectLst/>
                <a:latin typeface="Open Sans"/>
              </a:rPr>
              <a:t>Возможности платформы Discord</a:t>
            </a:r>
            <a:r>
              <a:rPr lang="ru-RU" sz="3700">
                <a:latin typeface="Open Sans"/>
              </a:rPr>
              <a:t>.</a:t>
            </a:r>
            <a:br>
              <a:rPr lang="ru-RU" sz="3700">
                <a:latin typeface="Open Sans"/>
              </a:rPr>
            </a:br>
            <a:r>
              <a:rPr lang="ru-RU" sz="3700">
                <a:latin typeface="Open Sans"/>
              </a:rPr>
              <a:t>П</a:t>
            </a:r>
            <a:r>
              <a:rPr lang="ru-RU" sz="3700" b="0" i="0">
                <a:effectLst/>
                <a:latin typeface="Open Sans"/>
              </a:rPr>
              <a:t>роведение дистанционных занятий</a:t>
            </a:r>
            <a:endParaRPr lang="ru-RU" sz="370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1F1BA8-5DAC-4E8F-98D3-A4E95D727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89314" y="5407620"/>
            <a:ext cx="9144000" cy="646785"/>
          </a:xfrm>
        </p:spPr>
        <p:txBody>
          <a:bodyPr>
            <a:noAutofit/>
          </a:bodyPr>
          <a:lstStyle/>
          <a:p>
            <a:r>
              <a:rPr lang="ru-RU" sz="1600" dirty="0"/>
              <a:t>Подготовил:</a:t>
            </a:r>
          </a:p>
          <a:p>
            <a:r>
              <a:rPr lang="ru-RU" sz="1600" dirty="0"/>
              <a:t>аспирант </a:t>
            </a:r>
            <a:r>
              <a:rPr lang="ru-RU" sz="1600" dirty="0" err="1"/>
              <a:t>Рассабина</a:t>
            </a:r>
            <a:r>
              <a:rPr lang="ru-RU" sz="1600" dirty="0"/>
              <a:t> А.Е.</a:t>
            </a:r>
          </a:p>
          <a:p>
            <a:r>
              <a:rPr lang="ru-RU" sz="1600" dirty="0"/>
              <a:t>3 курс КИББ ФИЦ </a:t>
            </a:r>
            <a:r>
              <a:rPr lang="ru-RU" sz="1600" dirty="0" err="1"/>
              <a:t>КазНЦ</a:t>
            </a:r>
            <a:r>
              <a:rPr lang="ru-RU" sz="1600" dirty="0"/>
              <a:t> РАН</a:t>
            </a:r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85330DE-6A58-4DB8-95C5-672022CB52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1" b="15872"/>
          <a:stretch/>
        </p:blipFill>
        <p:spPr>
          <a:xfrm>
            <a:off x="838201" y="10"/>
            <a:ext cx="10484412" cy="3811394"/>
          </a:xfrm>
          <a:custGeom>
            <a:avLst/>
            <a:gdLst/>
            <a:ahLst/>
            <a:cxnLst/>
            <a:rect l="l" t="t" r="r" b="b"/>
            <a:pathLst>
              <a:path w="10484412" h="3811404">
                <a:moveTo>
                  <a:pt x="0" y="3811403"/>
                </a:moveTo>
                <a:lnTo>
                  <a:pt x="10484412" y="3811403"/>
                </a:lnTo>
                <a:lnTo>
                  <a:pt x="10484412" y="3811404"/>
                </a:lnTo>
                <a:lnTo>
                  <a:pt x="0" y="3811404"/>
                </a:lnTo>
                <a:close/>
                <a:moveTo>
                  <a:pt x="181717" y="0"/>
                </a:moveTo>
                <a:lnTo>
                  <a:pt x="10224015" y="0"/>
                </a:lnTo>
                <a:cubicBezTo>
                  <a:pt x="10261561" y="45054"/>
                  <a:pt x="10301611" y="85103"/>
                  <a:pt x="10369193" y="110134"/>
                </a:cubicBezTo>
                <a:cubicBezTo>
                  <a:pt x="10321635" y="167704"/>
                  <a:pt x="10236530" y="182722"/>
                  <a:pt x="10173954" y="222771"/>
                </a:cubicBezTo>
                <a:cubicBezTo>
                  <a:pt x="10168948" y="255310"/>
                  <a:pt x="10269071" y="245298"/>
                  <a:pt x="10241537" y="317887"/>
                </a:cubicBezTo>
                <a:cubicBezTo>
                  <a:pt x="10206494" y="418008"/>
                  <a:pt x="10241537" y="528142"/>
                  <a:pt x="10071328" y="573196"/>
                </a:cubicBezTo>
                <a:cubicBezTo>
                  <a:pt x="10023770" y="668312"/>
                  <a:pt x="10008751" y="820997"/>
                  <a:pt x="10113880" y="913610"/>
                </a:cubicBezTo>
                <a:cubicBezTo>
                  <a:pt x="10271573" y="1048774"/>
                  <a:pt x="10244040" y="1138885"/>
                  <a:pt x="10036285" y="1216478"/>
                </a:cubicBezTo>
                <a:cubicBezTo>
                  <a:pt x="10011255" y="1226491"/>
                  <a:pt x="9978715" y="1231497"/>
                  <a:pt x="9966200" y="1256528"/>
                </a:cubicBezTo>
                <a:cubicBezTo>
                  <a:pt x="9986224" y="1289067"/>
                  <a:pt x="10031280" y="1281557"/>
                  <a:pt x="10063819" y="1289067"/>
                </a:cubicBezTo>
                <a:cubicBezTo>
                  <a:pt x="10211500" y="1324110"/>
                  <a:pt x="10214003" y="1324110"/>
                  <a:pt x="10176457" y="1441752"/>
                </a:cubicBezTo>
                <a:cubicBezTo>
                  <a:pt x="10163942" y="1476795"/>
                  <a:pt x="10188972" y="1491813"/>
                  <a:pt x="10211500" y="1511838"/>
                </a:cubicBezTo>
                <a:cubicBezTo>
                  <a:pt x="10296604" y="1591936"/>
                  <a:pt x="10296604" y="1594439"/>
                  <a:pt x="10206494" y="1664523"/>
                </a:cubicBezTo>
                <a:cubicBezTo>
                  <a:pt x="10181463" y="1684547"/>
                  <a:pt x="10163942" y="1704572"/>
                  <a:pt x="10151426" y="1732106"/>
                </a:cubicBezTo>
                <a:cubicBezTo>
                  <a:pt x="10128899" y="1782166"/>
                  <a:pt x="10128899" y="1822216"/>
                  <a:pt x="10208996" y="1847246"/>
                </a:cubicBezTo>
                <a:cubicBezTo>
                  <a:pt x="10266568" y="1864767"/>
                  <a:pt x="10296604" y="1884791"/>
                  <a:pt x="10299107" y="1939858"/>
                </a:cubicBezTo>
                <a:cubicBezTo>
                  <a:pt x="10299107" y="1987416"/>
                  <a:pt x="10306617" y="2017452"/>
                  <a:pt x="10244040" y="2037477"/>
                </a:cubicBezTo>
                <a:cubicBezTo>
                  <a:pt x="10193979" y="2054998"/>
                  <a:pt x="10178960" y="2090041"/>
                  <a:pt x="10183966" y="2130089"/>
                </a:cubicBezTo>
                <a:cubicBezTo>
                  <a:pt x="10193979" y="2230211"/>
                  <a:pt x="10126396" y="2287781"/>
                  <a:pt x="10013758" y="2335339"/>
                </a:cubicBezTo>
                <a:cubicBezTo>
                  <a:pt x="9908629" y="2377890"/>
                  <a:pt x="9813513" y="2437963"/>
                  <a:pt x="9715893" y="2493030"/>
                </a:cubicBezTo>
                <a:cubicBezTo>
                  <a:pt x="9605758" y="2553103"/>
                  <a:pt x="9480605" y="2590649"/>
                  <a:pt x="9347942" y="2623189"/>
                </a:cubicBezTo>
                <a:cubicBezTo>
                  <a:pt x="9370469" y="2665740"/>
                  <a:pt x="9453071" y="2640710"/>
                  <a:pt x="9460580" y="2700783"/>
                </a:cubicBezTo>
                <a:cubicBezTo>
                  <a:pt x="9255329" y="2753346"/>
                  <a:pt x="9060089" y="2833444"/>
                  <a:pt x="8827305" y="2855971"/>
                </a:cubicBezTo>
                <a:cubicBezTo>
                  <a:pt x="9015035" y="2843456"/>
                  <a:pt x="9182740" y="2908535"/>
                  <a:pt x="9360458" y="2926056"/>
                </a:cubicBezTo>
                <a:cubicBezTo>
                  <a:pt x="9377980" y="2961099"/>
                  <a:pt x="9337930" y="2951087"/>
                  <a:pt x="9322912" y="2958595"/>
                </a:cubicBezTo>
                <a:cubicBezTo>
                  <a:pt x="9307893" y="2963602"/>
                  <a:pt x="9287869" y="2966105"/>
                  <a:pt x="9285366" y="2991135"/>
                </a:cubicBezTo>
                <a:cubicBezTo>
                  <a:pt x="9370469" y="3023675"/>
                  <a:pt x="9478102" y="2998644"/>
                  <a:pt x="9565709" y="3033687"/>
                </a:cubicBezTo>
                <a:cubicBezTo>
                  <a:pt x="9543182" y="3083748"/>
                  <a:pt x="9468090" y="3056214"/>
                  <a:pt x="9435550" y="3096263"/>
                </a:cubicBezTo>
                <a:cubicBezTo>
                  <a:pt x="9518151" y="3101269"/>
                  <a:pt x="9593243" y="3103772"/>
                  <a:pt x="9668335" y="3113784"/>
                </a:cubicBezTo>
                <a:cubicBezTo>
                  <a:pt x="9725905" y="3121294"/>
                  <a:pt x="9740924" y="3163845"/>
                  <a:pt x="9700875" y="3193882"/>
                </a:cubicBezTo>
                <a:cubicBezTo>
                  <a:pt x="9665832" y="3221415"/>
                  <a:pt x="9613268" y="3223918"/>
                  <a:pt x="9565709" y="3236434"/>
                </a:cubicBezTo>
                <a:cubicBezTo>
                  <a:pt x="9232801" y="3319034"/>
                  <a:pt x="8882372" y="3351573"/>
                  <a:pt x="8529440" y="3364088"/>
                </a:cubicBezTo>
                <a:cubicBezTo>
                  <a:pt x="7961245" y="3386616"/>
                  <a:pt x="7393049" y="3394125"/>
                  <a:pt x="6827357" y="3419155"/>
                </a:cubicBezTo>
                <a:cubicBezTo>
                  <a:pt x="6481933" y="3434173"/>
                  <a:pt x="6136510" y="3456701"/>
                  <a:pt x="5788584" y="3456701"/>
                </a:cubicBezTo>
                <a:cubicBezTo>
                  <a:pt x="5415628" y="3456701"/>
                  <a:pt x="5042671" y="3464210"/>
                  <a:pt x="4669714" y="3411646"/>
                </a:cubicBezTo>
                <a:cubicBezTo>
                  <a:pt x="4479481" y="3384113"/>
                  <a:pt x="4279236" y="3396628"/>
                  <a:pt x="4086500" y="3376603"/>
                </a:cubicBezTo>
                <a:cubicBezTo>
                  <a:pt x="3793641" y="3346568"/>
                  <a:pt x="3500782" y="3306518"/>
                  <a:pt x="3210426" y="3256458"/>
                </a:cubicBezTo>
                <a:cubicBezTo>
                  <a:pt x="3117813" y="3241439"/>
                  <a:pt x="3007678" y="3231428"/>
                  <a:pt x="2937592" y="3166348"/>
                </a:cubicBezTo>
                <a:cubicBezTo>
                  <a:pt x="2824954" y="3211403"/>
                  <a:pt x="2757372" y="3131305"/>
                  <a:pt x="2669765" y="3106275"/>
                </a:cubicBezTo>
                <a:cubicBezTo>
                  <a:pt x="2634722" y="3096263"/>
                  <a:pt x="2592169" y="3081245"/>
                  <a:pt x="2597176" y="3048705"/>
                </a:cubicBezTo>
                <a:cubicBezTo>
                  <a:pt x="2604685" y="3006154"/>
                  <a:pt x="2654746" y="2978620"/>
                  <a:pt x="2702304" y="2986130"/>
                </a:cubicBezTo>
                <a:cubicBezTo>
                  <a:pt x="2849986" y="3011160"/>
                  <a:pt x="2985150" y="2948584"/>
                  <a:pt x="3137838" y="2956093"/>
                </a:cubicBezTo>
                <a:cubicBezTo>
                  <a:pt x="3005175" y="2933565"/>
                  <a:pt x="2872513" y="2908535"/>
                  <a:pt x="2739850" y="2886007"/>
                </a:cubicBezTo>
                <a:cubicBezTo>
                  <a:pt x="2940095" y="2863480"/>
                  <a:pt x="3132831" y="2896020"/>
                  <a:pt x="3328071" y="2913541"/>
                </a:cubicBezTo>
                <a:cubicBezTo>
                  <a:pt x="3390647" y="2921050"/>
                  <a:pt x="3485763" y="2968608"/>
                  <a:pt x="3503285" y="2898523"/>
                </a:cubicBezTo>
                <a:cubicBezTo>
                  <a:pt x="3513297" y="2850965"/>
                  <a:pt x="3410671" y="2850965"/>
                  <a:pt x="3350598" y="2838450"/>
                </a:cubicBezTo>
                <a:cubicBezTo>
                  <a:pt x="3090279" y="2785886"/>
                  <a:pt x="2824954" y="2758353"/>
                  <a:pt x="2562133" y="2725813"/>
                </a:cubicBezTo>
                <a:cubicBezTo>
                  <a:pt x="2537102" y="2723310"/>
                  <a:pt x="2504562" y="2725813"/>
                  <a:pt x="2487041" y="2715801"/>
                </a:cubicBezTo>
                <a:cubicBezTo>
                  <a:pt x="2354378" y="2633200"/>
                  <a:pt x="2184170" y="2608170"/>
                  <a:pt x="1998943" y="2548097"/>
                </a:cubicBezTo>
                <a:cubicBezTo>
                  <a:pt x="2116587" y="2515558"/>
                  <a:pt x="2196685" y="2575630"/>
                  <a:pt x="2294304" y="2560612"/>
                </a:cubicBezTo>
                <a:cubicBezTo>
                  <a:pt x="2196685" y="2498036"/>
                  <a:pt x="2079041" y="2488024"/>
                  <a:pt x="1978918" y="2455485"/>
                </a:cubicBezTo>
                <a:cubicBezTo>
                  <a:pt x="1906330" y="2430454"/>
                  <a:pt x="1635999" y="2357866"/>
                  <a:pt x="1595950" y="2335339"/>
                </a:cubicBezTo>
                <a:cubicBezTo>
                  <a:pt x="1473299" y="2267756"/>
                  <a:pt x="1315606" y="2237720"/>
                  <a:pt x="1215483" y="2145108"/>
                </a:cubicBezTo>
                <a:cubicBezTo>
                  <a:pt x="1145398" y="2080028"/>
                  <a:pt x="1025251" y="2095047"/>
                  <a:pt x="942649" y="2049992"/>
                </a:cubicBezTo>
                <a:cubicBezTo>
                  <a:pt x="912613" y="2004937"/>
                  <a:pt x="972686" y="1994925"/>
                  <a:pt x="992711" y="1969894"/>
                </a:cubicBezTo>
                <a:cubicBezTo>
                  <a:pt x="1020244" y="1939858"/>
                  <a:pt x="972686" y="1922337"/>
                  <a:pt x="960170" y="1884791"/>
                </a:cubicBezTo>
                <a:cubicBezTo>
                  <a:pt x="1117863" y="1922337"/>
                  <a:pt x="1268048" y="1944864"/>
                  <a:pt x="1448268" y="1957380"/>
                </a:cubicBezTo>
                <a:cubicBezTo>
                  <a:pt x="1390698" y="1897306"/>
                  <a:pt x="1318109" y="1927343"/>
                  <a:pt x="1270551" y="1904815"/>
                </a:cubicBezTo>
                <a:cubicBezTo>
                  <a:pt x="1238011" y="1889797"/>
                  <a:pt x="1190453" y="1884791"/>
                  <a:pt x="1200466" y="1849749"/>
                </a:cubicBezTo>
                <a:cubicBezTo>
                  <a:pt x="1207974" y="1822216"/>
                  <a:pt x="1248023" y="1824718"/>
                  <a:pt x="1278060" y="1827221"/>
                </a:cubicBezTo>
                <a:cubicBezTo>
                  <a:pt x="1393201" y="1834730"/>
                  <a:pt x="1503336" y="1834730"/>
                  <a:pt x="1615974" y="1764645"/>
                </a:cubicBezTo>
                <a:cubicBezTo>
                  <a:pt x="1338134" y="1669530"/>
                  <a:pt x="1015238" y="1717087"/>
                  <a:pt x="767434" y="1576917"/>
                </a:cubicBezTo>
                <a:cubicBezTo>
                  <a:pt x="802477" y="1531862"/>
                  <a:pt x="852539" y="1554390"/>
                  <a:pt x="890085" y="1559396"/>
                </a:cubicBezTo>
                <a:cubicBezTo>
                  <a:pt x="1132882" y="1591936"/>
                  <a:pt x="2003949" y="1514341"/>
                  <a:pt x="2129102" y="1556893"/>
                </a:cubicBezTo>
                <a:cubicBezTo>
                  <a:pt x="2204195" y="1584426"/>
                  <a:pt x="2286796" y="1594439"/>
                  <a:pt x="2369396" y="1576917"/>
                </a:cubicBezTo>
                <a:cubicBezTo>
                  <a:pt x="2469519" y="1554390"/>
                  <a:pt x="1881298" y="1519347"/>
                  <a:pt x="1746133" y="1421728"/>
                </a:cubicBezTo>
                <a:cubicBezTo>
                  <a:pt x="1678551" y="1374170"/>
                  <a:pt x="1082821" y="1146394"/>
                  <a:pt x="819999" y="1083817"/>
                </a:cubicBezTo>
                <a:cubicBezTo>
                  <a:pt x="857545" y="1041266"/>
                  <a:pt x="952662" y="1066296"/>
                  <a:pt x="940146" y="993707"/>
                </a:cubicBezTo>
                <a:cubicBezTo>
                  <a:pt x="794969" y="956162"/>
                  <a:pt x="627263" y="961168"/>
                  <a:pt x="459558" y="903598"/>
                </a:cubicBezTo>
                <a:cubicBezTo>
                  <a:pt x="537153" y="858543"/>
                  <a:pt x="622257" y="883573"/>
                  <a:pt x="699852" y="868556"/>
                </a:cubicBezTo>
                <a:cubicBezTo>
                  <a:pt x="657300" y="813489"/>
                  <a:pt x="582208" y="823500"/>
                  <a:pt x="522134" y="813489"/>
                </a:cubicBezTo>
                <a:cubicBezTo>
                  <a:pt x="464564" y="803476"/>
                  <a:pt x="349423" y="708360"/>
                  <a:pt x="374453" y="713367"/>
                </a:cubicBezTo>
                <a:cubicBezTo>
                  <a:pt x="607238" y="750912"/>
                  <a:pt x="842526" y="735895"/>
                  <a:pt x="1075312" y="773440"/>
                </a:cubicBezTo>
                <a:cubicBezTo>
                  <a:pt x="1152907" y="785955"/>
                  <a:pt x="1238011" y="810986"/>
                  <a:pt x="1275557" y="728385"/>
                </a:cubicBezTo>
                <a:cubicBezTo>
                  <a:pt x="1285569" y="703355"/>
                  <a:pt x="1278060" y="695846"/>
                  <a:pt x="1385692" y="725882"/>
                </a:cubicBezTo>
                <a:cubicBezTo>
                  <a:pt x="1425741" y="738397"/>
                  <a:pt x="1483311" y="750912"/>
                  <a:pt x="1525863" y="718373"/>
                </a:cubicBezTo>
                <a:cubicBezTo>
                  <a:pt x="1498330" y="678325"/>
                  <a:pt x="1445765" y="690839"/>
                  <a:pt x="1408219" y="680828"/>
                </a:cubicBezTo>
                <a:cubicBezTo>
                  <a:pt x="1305594" y="653294"/>
                  <a:pt x="922624" y="548166"/>
                  <a:pt x="825005" y="518129"/>
                </a:cubicBezTo>
                <a:cubicBezTo>
                  <a:pt x="619754" y="453051"/>
                  <a:pt x="492098" y="475578"/>
                  <a:pt x="286846" y="405492"/>
                </a:cubicBezTo>
                <a:cubicBezTo>
                  <a:pt x="356932" y="407995"/>
                  <a:pt x="336907" y="380462"/>
                  <a:pt x="406993" y="380462"/>
                </a:cubicBezTo>
                <a:cubicBezTo>
                  <a:pt x="437030" y="380462"/>
                  <a:pt x="472073" y="372954"/>
                  <a:pt x="472073" y="342917"/>
                </a:cubicBezTo>
                <a:cubicBezTo>
                  <a:pt x="472073" y="315384"/>
                  <a:pt x="104123" y="170207"/>
                  <a:pt x="156686" y="155188"/>
                </a:cubicBezTo>
                <a:cubicBezTo>
                  <a:pt x="301865" y="115140"/>
                  <a:pt x="667312" y="227777"/>
                  <a:pt x="579705" y="175213"/>
                </a:cubicBezTo>
                <a:cubicBezTo>
                  <a:pt x="447042" y="92613"/>
                  <a:pt x="427018" y="77594"/>
                  <a:pt x="326895" y="67583"/>
                </a:cubicBezTo>
                <a:cubicBezTo>
                  <a:pt x="296858" y="62576"/>
                  <a:pt x="244294" y="35043"/>
                  <a:pt x="181717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21737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66B988-30D0-4757-99B8-F915B3862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Видеозвонки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44B02E-78CC-46FF-A353-C8E017441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58297"/>
            <a:ext cx="11039669" cy="121866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0" i="0" dirty="0" err="1">
                <a:solidFill>
                  <a:srgbClr val="383838"/>
                </a:solidFill>
                <a:effectLst/>
                <a:latin typeface="Open Sans"/>
              </a:rPr>
              <a:t>Discord</a:t>
            </a:r>
            <a:r>
              <a:rPr lang="ru-RU" b="0" i="0" dirty="0">
                <a:solidFill>
                  <a:srgbClr val="383838"/>
                </a:solidFill>
                <a:effectLst/>
                <a:latin typeface="Open Sans"/>
              </a:rPr>
              <a:t> позволяет демонстрировать свой экран остальным участникам видеоконференции.</a:t>
            </a:r>
          </a:p>
          <a:p>
            <a:pPr marL="0" indent="0">
              <a:buNone/>
            </a:pPr>
            <a:r>
              <a:rPr lang="ru-RU" b="0" i="0" dirty="0">
                <a:solidFill>
                  <a:srgbClr val="383838"/>
                </a:solidFill>
                <a:effectLst/>
                <a:latin typeface="Open Sans"/>
              </a:rPr>
              <a:t>Для каждой группы можно создать свой голосовой и текстовый канал.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E39E7F4-1834-415B-8FDA-E3043C8F87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50" t="24653" r="18724" b="17688"/>
          <a:stretch/>
        </p:blipFill>
        <p:spPr>
          <a:xfrm>
            <a:off x="3359021" y="1433173"/>
            <a:ext cx="5773628" cy="30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55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3EE7B-8CD9-437D-9522-792C87F0F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C6E1F7-E49C-47B8-B66E-94A2EB69B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0AD7A9-B3F1-4FF2-A04B-26FC8579BE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26" t="13469" r="16199" b="20408"/>
          <a:stretch/>
        </p:blipFill>
        <p:spPr>
          <a:xfrm>
            <a:off x="0" y="-7054"/>
            <a:ext cx="12192000" cy="684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37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1BC587-B7C6-4D37-BFF3-A47311D86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Недостатки </a:t>
            </a:r>
            <a:r>
              <a:rPr lang="ru-RU" b="0" i="0" dirty="0" err="1">
                <a:solidFill>
                  <a:srgbClr val="383838"/>
                </a:solidFill>
                <a:effectLst/>
                <a:latin typeface="Open Sans"/>
              </a:rPr>
              <a:t>Discord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11B9E2-B47D-4773-98EE-23D428B41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06157" cy="435133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2000" b="1" i="0" dirty="0">
                <a:solidFill>
                  <a:srgbClr val="7030A0"/>
                </a:solidFill>
                <a:effectLst/>
                <a:latin typeface="-apple-system"/>
              </a:rPr>
              <a:t>Технические ограничения</a:t>
            </a:r>
            <a:br>
              <a:rPr lang="ru-RU" sz="2000" dirty="0"/>
            </a:br>
            <a:br>
              <a:rPr lang="ru-RU" sz="2000" dirty="0"/>
            </a:br>
            <a:r>
              <a:rPr lang="ru-RU" sz="2000" dirty="0"/>
              <a:t>1) </a:t>
            </a:r>
            <a:r>
              <a:rPr lang="ru-RU" sz="2000" dirty="0">
                <a:solidFill>
                  <a:srgbClr val="222222"/>
                </a:solidFill>
                <a:latin typeface="-apple-system"/>
              </a:rPr>
              <a:t>В</a:t>
            </a:r>
            <a:r>
              <a:rPr lang="ru-RU" sz="2000" b="0" i="0" dirty="0">
                <a:solidFill>
                  <a:srgbClr val="222222"/>
                </a:solidFill>
                <a:effectLst/>
                <a:latin typeface="-apple-system"/>
              </a:rPr>
              <a:t>идео и показ экрана только 720p (больше – с платной подпиской </a:t>
            </a:r>
            <a:r>
              <a:rPr lang="ru-RU" sz="2000" b="0" i="0" dirty="0" err="1">
                <a:solidFill>
                  <a:srgbClr val="222222"/>
                </a:solidFill>
                <a:effectLst/>
                <a:latin typeface="-apple-system"/>
              </a:rPr>
              <a:t>Nitro</a:t>
            </a:r>
            <a:r>
              <a:rPr lang="ru-RU" sz="2000" b="0" i="0" dirty="0">
                <a:solidFill>
                  <a:srgbClr val="222222"/>
                </a:solidFill>
                <a:effectLst/>
                <a:latin typeface="-apple-system"/>
              </a:rPr>
              <a:t>). </a:t>
            </a:r>
          </a:p>
          <a:p>
            <a:pPr marL="0" indent="0" algn="l">
              <a:buNone/>
            </a:pPr>
            <a:r>
              <a:rPr lang="ru-RU" sz="2000" b="0" i="0" dirty="0">
                <a:solidFill>
                  <a:srgbClr val="222222"/>
                </a:solidFill>
                <a:effectLst/>
                <a:latin typeface="-apple-system"/>
              </a:rPr>
              <a:t>2)Отправка файла в канал – не более 8 МБ</a:t>
            </a:r>
          </a:p>
          <a:p>
            <a:pPr marL="0" indent="0" algn="l">
              <a:buNone/>
            </a:pPr>
            <a:r>
              <a:rPr lang="ru-RU" sz="2000" b="0" i="0" dirty="0">
                <a:solidFill>
                  <a:srgbClr val="222222"/>
                </a:solidFill>
                <a:effectLst/>
                <a:latin typeface="-apple-system"/>
              </a:rPr>
              <a:t>3) В не-серверном режиме в групповом чате не более 10 участников. Решение: использовать сервер.</a:t>
            </a:r>
          </a:p>
          <a:p>
            <a:pPr marL="0" indent="0" algn="l">
              <a:buNone/>
            </a:pPr>
            <a:r>
              <a:rPr lang="ru-RU" sz="2000" b="0" i="0" dirty="0">
                <a:solidFill>
                  <a:srgbClr val="222222"/>
                </a:solidFill>
                <a:effectLst/>
                <a:latin typeface="-apple-system"/>
              </a:rPr>
              <a:t>4) В одном сообщении не более 2000 символов; если больше, то предлагает отправить сообщение как файл.</a:t>
            </a:r>
          </a:p>
          <a:p>
            <a:pPr marL="0" indent="0" algn="l">
              <a:buNone/>
            </a:pPr>
            <a:r>
              <a:rPr lang="ru-RU" sz="2000" b="0" i="0" dirty="0">
                <a:solidFill>
                  <a:srgbClr val="222222"/>
                </a:solidFill>
                <a:effectLst/>
                <a:latin typeface="-apple-system"/>
              </a:rPr>
              <a:t>5) Поиск среди сообщений имеет много возможностей, но вот найти по заданной подстроке не может. 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7CE6DC57-2AD9-40E7-8945-5BCC70164062}"/>
              </a:ext>
            </a:extLst>
          </p:cNvPr>
          <p:cNvSpPr txBox="1">
            <a:spLocks/>
          </p:cNvSpPr>
          <p:nvPr/>
        </p:nvSpPr>
        <p:spPr>
          <a:xfrm>
            <a:off x="7107315" y="1825625"/>
            <a:ext cx="450615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>
                <a:solidFill>
                  <a:srgbClr val="7030A0"/>
                </a:solidFill>
                <a:latin typeface="-apple-system"/>
              </a:rPr>
              <a:t>Организационные</a:t>
            </a:r>
            <a:br>
              <a:rPr lang="ru-RU" sz="2000" dirty="0"/>
            </a:br>
            <a:br>
              <a:rPr lang="ru-RU" sz="2000" dirty="0"/>
            </a:br>
            <a:r>
              <a:rPr lang="ru-RU" sz="2000" dirty="0"/>
              <a:t>1) Сложная </a:t>
            </a:r>
            <a:r>
              <a:rPr lang="ru-RU" sz="2000" dirty="0">
                <a:solidFill>
                  <a:srgbClr val="222222"/>
                </a:solidFill>
                <a:latin typeface="-apple-system"/>
              </a:rPr>
              <a:t>регистрация пользователя 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222222"/>
                </a:solidFill>
                <a:latin typeface="-apple-system"/>
              </a:rPr>
              <a:t>2)Нужны админы 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222222"/>
                </a:solidFill>
                <a:latin typeface="-apple-system"/>
              </a:rPr>
              <a:t>3)Нужно некоторое обучение пользователей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7812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C527A2-4D9B-4944-A79C-1F9D3CCD1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>
            <a:normAutofit/>
          </a:bodyPr>
          <a:lstStyle/>
          <a:p>
            <a:r>
              <a:rPr lang="ru-RU"/>
              <a:t>Итоги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05FB96-20A8-4309-8DB8-01BCEE3CC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505494" cy="378541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900" b="0" i="0" dirty="0" err="1">
                <a:effectLst/>
                <a:latin typeface="Arial" panose="020B0604020202020204" pitchFamily="34" charset="0"/>
              </a:rPr>
              <a:t>Дискорд</a:t>
            </a:r>
            <a:r>
              <a:rPr lang="ru-RU" sz="1900" b="0" i="0" dirty="0">
                <a:effectLst/>
                <a:latin typeface="Arial" panose="020B0604020202020204" pitchFamily="34" charset="0"/>
              </a:rPr>
              <a:t> —надежный и доступный мессенджер для голосового и тестового общения. Первоначально он создавался для применения в играх, но в дальнейшем получил более широкое распространение и популярность в широких кругах. Сегодня его часто применяют в качестве обычной замены для Скайпа.</a:t>
            </a:r>
          </a:p>
          <a:p>
            <a:pPr marL="0" indent="0">
              <a:buNone/>
            </a:pPr>
            <a:endParaRPr lang="ru-RU" sz="1900" dirty="0"/>
          </a:p>
          <a:p>
            <a:pPr marL="0" indent="0">
              <a:buNone/>
            </a:pPr>
            <a:r>
              <a:rPr lang="ru-RU" sz="1900" dirty="0"/>
              <a:t>*Иллюстрации с сайта</a:t>
            </a:r>
          </a:p>
          <a:p>
            <a:pPr marL="0" indent="0">
              <a:buNone/>
            </a:pPr>
            <a:r>
              <a:rPr lang="en-US" sz="1900" dirty="0"/>
              <a:t>https://discord.com/</a:t>
            </a:r>
            <a:endParaRPr lang="ru-RU" sz="19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ABF01B-0ED0-4434-BFDD-9A44991C4D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28" t="26621" r="17882" b="25714"/>
          <a:stretch/>
        </p:blipFill>
        <p:spPr>
          <a:xfrm>
            <a:off x="5405862" y="1734440"/>
            <a:ext cx="6019331" cy="3385873"/>
          </a:xfrm>
          <a:prstGeom prst="rect">
            <a:avLst/>
          </a:prstGeom>
          <a:effectLst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BC794C-BF06-4A01-BB97-68FEAEA1BDE2}"/>
              </a:ext>
            </a:extLst>
          </p:cNvPr>
          <p:cNvSpPr txBox="1"/>
          <p:nvPr/>
        </p:nvSpPr>
        <p:spPr>
          <a:xfrm>
            <a:off x="11354540" y="1455938"/>
            <a:ext cx="417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4054847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6EAE70-AF1F-404D-B8B1-88F096818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CA25843C-26FA-4057-A7EA-0F6C590F22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" t="22364"/>
          <a:stretch/>
        </p:blipFill>
        <p:spPr>
          <a:xfrm>
            <a:off x="234519" y="134306"/>
            <a:ext cx="10515599" cy="6158685"/>
          </a:xfr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C61047D-1D05-4BF8-8073-FF87777023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2718" y="6285359"/>
            <a:ext cx="415031" cy="4150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139D8F-8AA7-425E-BCEA-10B062AACC4E}"/>
              </a:ext>
            </a:extLst>
          </p:cNvPr>
          <p:cNvSpPr txBox="1"/>
          <p:nvPr/>
        </p:nvSpPr>
        <p:spPr>
          <a:xfrm>
            <a:off x="3649092" y="6488300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Иллюстрация https://kriro.ru</a:t>
            </a:r>
          </a:p>
        </p:txBody>
      </p:sp>
    </p:spTree>
    <p:extLst>
      <p:ext uri="{BB962C8B-B14F-4D97-AF65-F5344CB8AC3E}">
        <p14:creationId xmlns:p14="http://schemas.microsoft.com/office/powerpoint/2010/main" val="1403837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FC52E0-67B5-453D-9E54-285715E84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383838"/>
                </a:solidFill>
                <a:effectLst/>
                <a:latin typeface="Open Sans"/>
              </a:rPr>
              <a:t>Платформа </a:t>
            </a:r>
            <a:r>
              <a:rPr lang="ru-RU" b="0" i="0" dirty="0" err="1">
                <a:solidFill>
                  <a:srgbClr val="383838"/>
                </a:solidFill>
                <a:effectLst/>
                <a:latin typeface="Open Sans"/>
              </a:rPr>
              <a:t>Discord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9759BB-0524-44CD-88ED-4138DE5F0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462" y="1825625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b="0" i="0" dirty="0" err="1">
                <a:solidFill>
                  <a:srgbClr val="383838"/>
                </a:solidFill>
                <a:effectLst/>
                <a:latin typeface="Open Sans"/>
              </a:rPr>
              <a:t>Discord</a:t>
            </a:r>
            <a:r>
              <a:rPr lang="ru-RU" b="0" i="0" dirty="0">
                <a:solidFill>
                  <a:srgbClr val="383838"/>
                </a:solidFill>
                <a:effectLst/>
                <a:latin typeface="Open Sans"/>
              </a:rPr>
              <a:t>- это социальная сеть, позволяющая бесплатно общаться в чатах(беседах) и видеоконференциях.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641FAB-9052-4E78-BBA7-021246D56B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262" y="3041517"/>
            <a:ext cx="5632538" cy="31354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84D767-9EB1-47A5-8C0C-C2AE558D9136}"/>
              </a:ext>
            </a:extLst>
          </p:cNvPr>
          <p:cNvSpPr txBox="1"/>
          <p:nvPr/>
        </p:nvSpPr>
        <p:spPr>
          <a:xfrm>
            <a:off x="816066" y="3558105"/>
            <a:ext cx="45525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b="1" i="0" dirty="0">
                <a:solidFill>
                  <a:srgbClr val="7030A0"/>
                </a:solidFill>
                <a:effectLst/>
                <a:latin typeface="Roboto"/>
              </a:rPr>
              <a:t>Первая аудитория сервиса именно геймеры.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B40F49-858D-4526-9CB4-023EA2333874}"/>
              </a:ext>
            </a:extLst>
          </p:cNvPr>
          <p:cNvSpPr txBox="1"/>
          <p:nvPr/>
        </p:nvSpPr>
        <p:spPr>
          <a:xfrm>
            <a:off x="257112" y="5850235"/>
            <a:ext cx="4747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0" dirty="0">
                <a:solidFill>
                  <a:srgbClr val="383838"/>
                </a:solidFill>
                <a:effectLst/>
                <a:latin typeface="Lato"/>
              </a:rPr>
              <a:t>*источник заимствования </a:t>
            </a:r>
            <a:r>
              <a:rPr lang="ru-RU" b="0" i="0" dirty="0">
                <a:solidFill>
                  <a:srgbClr val="383838"/>
                </a:solidFill>
                <a:effectLst/>
                <a:latin typeface="Lato"/>
              </a:rPr>
              <a:t>ресурсы мировой Сети.</a:t>
            </a:r>
          </a:p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0EBA3B-C81A-411F-9FA3-0E9C924DDBC0}"/>
              </a:ext>
            </a:extLst>
          </p:cNvPr>
          <p:cNvSpPr txBox="1"/>
          <p:nvPr/>
        </p:nvSpPr>
        <p:spPr>
          <a:xfrm>
            <a:off x="11331665" y="3011294"/>
            <a:ext cx="577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3497069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7A50DA0-0476-4CF3-8DEA-A419AC7A0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172" y="671528"/>
            <a:ext cx="10515600" cy="4351338"/>
          </a:xfrm>
        </p:spPr>
        <p:txBody>
          <a:bodyPr/>
          <a:lstStyle/>
          <a:p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Приложение создано </a:t>
            </a:r>
            <a:r>
              <a:rPr lang="ru-RU" b="1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в 2015 году</a:t>
            </a:r>
          </a:p>
          <a:p>
            <a:r>
              <a:rPr lang="ru-RU" dirty="0">
                <a:solidFill>
                  <a:srgbClr val="3A3A3A"/>
                </a:solidFill>
                <a:latin typeface="Arial" panose="020B0604020202020204" pitchFamily="34" charset="0"/>
              </a:rPr>
              <a:t>С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оздание программы с минимальной задержкой, обеспечивающей высокое качество звука.</a:t>
            </a:r>
          </a:p>
          <a:p>
            <a:r>
              <a:rPr lang="ru-RU" b="1" i="0" dirty="0">
                <a:solidFill>
                  <a:srgbClr val="7030A0"/>
                </a:solidFill>
                <a:effectLst/>
                <a:latin typeface="Roboto"/>
              </a:rPr>
              <a:t>Видеосвязь появилась в нём в 2017 году.</a:t>
            </a:r>
            <a:endParaRPr lang="ru-RU" b="1" i="0" dirty="0">
              <a:solidFill>
                <a:srgbClr val="7030A0"/>
              </a:solidFill>
              <a:effectLst/>
              <a:latin typeface="Open Sans"/>
            </a:endParaRPr>
          </a:p>
          <a:p>
            <a:endParaRPr lang="ru-RU" b="0" i="0" dirty="0">
              <a:solidFill>
                <a:srgbClr val="3A3A3A"/>
              </a:solidFill>
              <a:effectLst/>
              <a:latin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Рисунок 4" descr="Изображение выглядит как текст, человек, внутренний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id="{D8233F03-5703-4D9B-A477-8FB228A16B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586" y="3429000"/>
            <a:ext cx="3067594" cy="2047622"/>
          </a:xfrm>
          <a:prstGeom prst="rect">
            <a:avLst/>
          </a:prstGeom>
        </p:spPr>
      </p:pic>
      <p:pic>
        <p:nvPicPr>
          <p:cNvPr id="7" name="Рисунок 6" descr="Изображение выглядит как человек, носит, микрофон&#10;&#10;Автоматически созданное описание">
            <a:extLst>
              <a:ext uri="{FF2B5EF4-FFF2-40B4-BE49-F238E27FC236}">
                <a16:creationId xmlns:a16="http://schemas.microsoft.com/office/drawing/2014/main" id="{4C3D9155-C500-40FA-BC26-BBBAB01252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918" y="3429000"/>
            <a:ext cx="2743694" cy="182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888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5DFE0A-F63C-4244-9FFF-AAA871865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Преимущества </a:t>
            </a:r>
            <a:r>
              <a:rPr lang="ru-RU" b="0" i="0" dirty="0" err="1">
                <a:solidFill>
                  <a:srgbClr val="383838"/>
                </a:solidFill>
                <a:effectLst/>
                <a:latin typeface="Open Sans"/>
              </a:rPr>
              <a:t>Discord</a:t>
            </a:r>
            <a:r>
              <a:rPr lang="ru-RU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358E83-94E0-40E1-A3EC-DB5E7B580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051041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1. Бесплатный </a:t>
            </a:r>
          </a:p>
          <a:p>
            <a:pPr marL="0" indent="0">
              <a:buNone/>
            </a:pPr>
            <a:r>
              <a:rPr lang="ru-RU" dirty="0"/>
              <a:t>2.Работает в браузере</a:t>
            </a:r>
          </a:p>
          <a:p>
            <a:pPr marL="0" indent="0">
              <a:buNone/>
            </a:pPr>
            <a:r>
              <a:rPr lang="ru-RU" dirty="0"/>
              <a:t>3. Удобный и гибкий интерфейс</a:t>
            </a:r>
          </a:p>
          <a:p>
            <a:pPr marL="0" indent="0">
              <a:buNone/>
            </a:pPr>
            <a:r>
              <a:rPr lang="ru-RU" dirty="0"/>
              <a:t>4. Возможность эхоподавления, подавления посторонних шумов и автоматической регулировкой усиления. </a:t>
            </a:r>
          </a:p>
          <a:p>
            <a:pPr marL="0" indent="0">
              <a:buNone/>
            </a:pPr>
            <a:r>
              <a:rPr lang="ru-RU" dirty="0"/>
              <a:t>4.Сохранение всего материала на одном сервере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EA0F4F-97C1-4C30-8211-EEF68C094C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32" t="45714" r="31964" b="18639"/>
          <a:stretch/>
        </p:blipFill>
        <p:spPr>
          <a:xfrm>
            <a:off x="4983952" y="1825625"/>
            <a:ext cx="7077419" cy="342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069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9BA0BC-B03D-49C8-8215-962832900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Изображение выглядит как стол&#10;&#10;Автоматически созданное описание">
            <a:extLst>
              <a:ext uri="{FF2B5EF4-FFF2-40B4-BE49-F238E27FC236}">
                <a16:creationId xmlns:a16="http://schemas.microsoft.com/office/drawing/2014/main" id="{E6C43919-1604-47B4-A209-4960FC22474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950" y="105044"/>
            <a:ext cx="8174099" cy="6522136"/>
          </a:xfrm>
          <a:prstGeom prst="rect">
            <a:avLst/>
          </a:prstGeom>
        </p:spPr>
      </p:pic>
      <p:sp>
        <p:nvSpPr>
          <p:cNvPr id="9" name="Объект 8">
            <a:extLst>
              <a:ext uri="{FF2B5EF4-FFF2-40B4-BE49-F238E27FC236}">
                <a16:creationId xmlns:a16="http://schemas.microsoft.com/office/drawing/2014/main" id="{899F9DDB-A022-40E7-92D0-C9168A1F2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6822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ECB7BC-8BF2-4B98-B5A4-D632449C2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Как создать сервер в </a:t>
            </a:r>
            <a:r>
              <a:rPr lang="ru-RU" b="0" i="0" dirty="0" err="1">
                <a:solidFill>
                  <a:srgbClr val="383838"/>
                </a:solidFill>
                <a:effectLst/>
                <a:latin typeface="Open Sans"/>
              </a:rPr>
              <a:t>Discord</a:t>
            </a:r>
            <a:r>
              <a:rPr lang="ru-RU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75CB46-AFA7-4125-A5B2-8F09B6710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6826" y="1825625"/>
            <a:ext cx="4446973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На собственный канал возможно приглашать других пользователей, создавать сообщества.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7723DC-2E11-4778-BE8D-85DED8B88C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12" t="29660" r="38316" b="17279"/>
          <a:stretch/>
        </p:blipFill>
        <p:spPr>
          <a:xfrm>
            <a:off x="195942" y="1424351"/>
            <a:ext cx="6550091" cy="50685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F60DD0-A521-402A-919A-D20D8184D2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219" t="45307" r="45679" b="19094"/>
          <a:stretch/>
        </p:blipFill>
        <p:spPr>
          <a:xfrm>
            <a:off x="7723573" y="3870540"/>
            <a:ext cx="2938509" cy="244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725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F0AF69-A493-4315-B1CC-9FDCDBB0F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Роли в </a:t>
            </a:r>
            <a:r>
              <a:rPr lang="ru-RU" b="0" i="0">
                <a:solidFill>
                  <a:srgbClr val="383838"/>
                </a:solidFill>
                <a:effectLst/>
                <a:latin typeface="Open Sans"/>
              </a:rPr>
              <a:t>Discord</a:t>
            </a:r>
            <a:r>
              <a:rPr lang="ru-RU"/>
              <a:t>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A47961-BDD7-4DB7-A363-D3A9F2408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76" y="163655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Пользователь-создатель сервера обладает правом раздачи ролей. Роли в </a:t>
            </a:r>
            <a:r>
              <a:rPr lang="en-US" dirty="0"/>
              <a:t>Discord</a:t>
            </a:r>
            <a:r>
              <a:rPr lang="ru-RU" dirty="0"/>
              <a:t>- это права определенных пользователей, предоставляемые его администратором. </a:t>
            </a:r>
          </a:p>
          <a:p>
            <a:pPr marL="0" indent="0">
              <a:buNone/>
            </a:pP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9235B6-E165-40CA-9ADD-016F0764BD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260" t="24652" r="22705" b="21905"/>
          <a:stretch/>
        </p:blipFill>
        <p:spPr>
          <a:xfrm>
            <a:off x="724796" y="2873339"/>
            <a:ext cx="6803468" cy="38563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A6C58BE-D776-4948-B567-BFE3479B6043}"/>
              </a:ext>
            </a:extLst>
          </p:cNvPr>
          <p:cNvSpPr txBox="1"/>
          <p:nvPr/>
        </p:nvSpPr>
        <p:spPr>
          <a:xfrm>
            <a:off x="7933316" y="3105834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7030A0"/>
                </a:solidFill>
              </a:rPr>
              <a:t>Возможность блокировки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7030A0"/>
                </a:solidFill>
              </a:rPr>
              <a:t>Изменения различных параметров</a:t>
            </a:r>
          </a:p>
        </p:txBody>
      </p:sp>
    </p:spTree>
    <p:extLst>
      <p:ext uri="{BB962C8B-B14F-4D97-AF65-F5344CB8AC3E}">
        <p14:creationId xmlns:p14="http://schemas.microsoft.com/office/powerpoint/2010/main" val="863888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BB1FA0C-5419-42E6-81DA-3032D5C4F6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734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Программа позволяет добавлять собеседников в друзья и совершать прямые телефонные звонки, а также групповые звонки с поддержкой текстового чата.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BD0A8F-A6B4-4219-BC99-BF24B92CB0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25" t="33333" r="27908" b="20952"/>
          <a:stretch/>
        </p:blipFill>
        <p:spPr>
          <a:xfrm>
            <a:off x="1637522" y="1742893"/>
            <a:ext cx="8916955" cy="487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9096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427</Words>
  <Application>Microsoft Office PowerPoint</Application>
  <PresentationFormat>Широкоэкранный</PresentationFormat>
  <Paragraphs>49</Paragraphs>
  <Slides>13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-apple-system</vt:lpstr>
      <vt:lpstr>Arial</vt:lpstr>
      <vt:lpstr>Calibri</vt:lpstr>
      <vt:lpstr>Calibri Light</vt:lpstr>
      <vt:lpstr>Lato</vt:lpstr>
      <vt:lpstr>Open Sans</vt:lpstr>
      <vt:lpstr>Roboto</vt:lpstr>
      <vt:lpstr>Тема Office</vt:lpstr>
      <vt:lpstr>Возможности платформы Discord. Проведение дистанционных занятий</vt:lpstr>
      <vt:lpstr>Презентация PowerPoint</vt:lpstr>
      <vt:lpstr>Платформа Discord</vt:lpstr>
      <vt:lpstr>Презентация PowerPoint</vt:lpstr>
      <vt:lpstr>Преимущества Discord </vt:lpstr>
      <vt:lpstr>Презентация PowerPoint</vt:lpstr>
      <vt:lpstr>Как создать сервер в Discord </vt:lpstr>
      <vt:lpstr>Роли в Discord </vt:lpstr>
      <vt:lpstr>Презентация PowerPoint</vt:lpstr>
      <vt:lpstr>Видеозвонки</vt:lpstr>
      <vt:lpstr>Презентация PowerPoint</vt:lpstr>
      <vt:lpstr>Недостатки Discord</vt:lpstr>
      <vt:lpstr>Итоги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Возможности платформы Discord. Проведение дистанционных занятий</dc:title>
  <dc:creator>B118kibbran@outlook.com</dc:creator>
  <cp:lastModifiedBy>B118kibbran@outlook.com</cp:lastModifiedBy>
  <cp:revision>13</cp:revision>
  <dcterms:created xsi:type="dcterms:W3CDTF">2021-03-25T08:23:38Z</dcterms:created>
  <dcterms:modified xsi:type="dcterms:W3CDTF">2021-05-24T10:55:22Z</dcterms:modified>
</cp:coreProperties>
</file>