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57" r:id="rId4"/>
    <p:sldId id="267" r:id="rId5"/>
    <p:sldId id="264" r:id="rId6"/>
    <p:sldId id="268" r:id="rId7"/>
    <p:sldId id="270" r:id="rId8"/>
    <p:sldId id="271" r:id="rId9"/>
    <p:sldId id="258" r:id="rId10"/>
    <p:sldId id="259" r:id="rId11"/>
    <p:sldId id="272" r:id="rId12"/>
    <p:sldId id="26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outlineViewPr>
    <p:cViewPr>
      <p:scale>
        <a:sx n="33" d="100"/>
        <a:sy n="33" d="100"/>
      </p:scale>
      <p:origin x="0" y="-12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BB725-D143-4116-AF28-041A00FC4F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161C1-1D00-4BDE-93D2-7D79A593A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18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E4622-BD87-45D3-8895-E3351201F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54362E-5510-4476-8799-02FD1409B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25C6E7-FC5B-4A8B-9242-510454C9E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7AAA-2067-41B7-A73F-4DB3A154C155}" type="datetime1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05B331-BE1E-4C77-9520-661D94579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D16A46-E2DB-408D-8503-8D97D4C37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4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A36771-FE04-4CBE-98B3-82CD87DD3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2A55A9-CD96-4AE8-B457-0CC593F55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D0B638-986A-4304-93EF-3AB8ABCA5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D4BEE-E517-4FE8-AB8C-D7AC59E69E4D}" type="datetime1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E1341A-9564-4F10-9C97-C4C5E0D9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A70D0-7321-4144-A5B8-9C008469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76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52F238-E8C9-45C4-AEAA-65C0B643A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EAC26F-36DB-42C6-AB25-A4C0A6228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2A657B-F894-4B64-A1CE-AE9489DAD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173A-1A4F-4E87-9913-FC3F8011F82A}" type="datetime1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2E7417-913C-43AF-967E-71123627F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3662CB-40E9-4006-8F26-291D5BF1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12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54792-49C5-4588-8551-EEB09B429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F17F43-4DFC-44A6-8AA9-67E8797A2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EAC721-07D1-4DE1-B358-6D55E9B4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2A27B-DD26-4DED-8799-0DF50D0CE991}" type="datetime1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1FF609-C55C-4D4C-935F-686D6CFDA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9FC525-EC53-43E3-BEF6-CB1395A9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93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80E958-05A2-4BE0-8C3E-964804CD1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C51708-161C-42F1-8893-F159DB5CF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63610A-618A-4E20-9C4F-EA2CF8C1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34B0-1B51-4F59-966A-0C532D4036F3}" type="datetime1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8CFAEC-F1D4-4975-AB7F-D51BF989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F6AC0C-A098-4A22-BB5D-64AEF5678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9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37080-87CF-4416-A5C1-179E36151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2EA86A-C183-411C-9792-77FCC88A4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0B6B4AA-3D87-4A37-9626-6F4936771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EBCB95-A4A9-4CAC-BE7B-2F521902B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9B1D-D564-44AA-8CCD-6E515B3A3480}" type="datetime1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50FF9B-6CB0-4A93-B248-33585431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824D9D-8F78-4A78-8794-66B59DED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4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DEB58-4208-401F-9EF9-E22600F8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FDC124-C180-4F47-AB57-0803EEE0C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6E95C9-9BB2-48C1-B47E-51516BC5C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550276-D92C-4366-B2D4-5D46F6585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10B3E7-4F40-45C5-B013-0D4F2E527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E108AC-54AD-4F30-8E44-2A8C666AD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05EF-7FBC-4398-8FED-67EC18012684}" type="datetime1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65A3D36-FA83-4334-9376-E2EF351B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E913CC-81B3-47F5-BBC9-02CCBC2D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84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6BD3D-FF37-4715-955E-D08BC97EF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BD9E52-14F7-4E84-951E-3CB4B9166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8D56-BA55-428E-B420-E42A377A1D85}" type="datetime1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80621A-F71F-4A61-822F-7F804DA8F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D6735B-0AE0-497B-9C59-33016F813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59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85EE6A6-589C-4F1C-9373-21D6CA3D1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A867-9FED-4135-9AB1-DBF7449CF265}" type="datetime1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434843-4FCC-4E14-A2AE-C7C726D1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37B6BC-8B04-4B6F-9257-BEB8DACC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9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A217B-5270-46BA-97EA-D0AE22180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CA588E-54DE-43E9-883F-85F24B3E1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465DF9-E34E-49E3-815C-A5340345C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27768E-621C-4827-B54C-DFD5C138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B303-21DC-47BD-BA16-50D77BCC6547}" type="datetime1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5881A7-E772-4275-9550-AC1378570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36E21B-0837-465D-B4E2-B698BDE16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7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256B3-887E-4305-9EA7-786742819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1FCDC30-0504-48B5-BF9A-56BDBC48B8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FEDEBE-39B6-4FCC-803E-CD0E6CA57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6B499-685D-4880-BCA7-3AF4F56C1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19A3-0B2A-43D3-A942-F50DA73DFD16}" type="datetime1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ECFF62-5A91-439D-806A-336E6BB8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E6AB0C-DD22-41D6-9FB7-C404ED16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65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1B906-83E2-49C7-850C-10A212B6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E02EFB-F759-4D9E-942C-206E65290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0D2B6C-B5B7-47C5-82DF-5CC9D8167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9D531-FFEA-494D-81D7-B79E179B8580}" type="datetime1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ED8F01-345F-43F7-B74A-D070AC8B5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CEE90-0276-4983-BB09-9057C85ED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388F8-562D-459C-A5E9-9EF59D04C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66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человек, мужчина, одежда, галстук&#10;&#10;Автоматически созданное описание">
            <a:extLst>
              <a:ext uri="{FF2B5EF4-FFF2-40B4-BE49-F238E27FC236}">
                <a16:creationId xmlns:a16="http://schemas.microsoft.com/office/drawing/2014/main" id="{C514CA3B-5101-4B8A-9A13-2E1EE6BCC4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145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54" name="Freeform: Shape 53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6" name="Freeform: Shape 55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20DAC-E5AC-4362-A967-9A91FCBD0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834394"/>
            <a:ext cx="5104213" cy="3204134"/>
          </a:xfrm>
        </p:spPr>
        <p:txBody>
          <a:bodyPr anchor="b">
            <a:normAutofit/>
          </a:bodyPr>
          <a:lstStyle/>
          <a:p>
            <a:pPr algn="l"/>
            <a:r>
              <a:rPr lang="ru-RU" sz="4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Шацкий</a:t>
            </a: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С.Т</a:t>
            </a:r>
            <a:r>
              <a:rPr lang="ru-RU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br>
              <a:rPr lang="ru-RU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Макаренко А.С. </a:t>
            </a:r>
            <a:r>
              <a:rPr lang="ru-RU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4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Корчак Я. 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D11B2B-1D1C-4AA3-B22B-72890C1BC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Подготовил:</a:t>
            </a:r>
          </a:p>
          <a:p>
            <a:pPr algn="l"/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Рассабина А.Е.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аспирант, 3 курс</a:t>
            </a:r>
          </a:p>
          <a:p>
            <a:pPr algn="l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КИББ ФИЦ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КазНЦ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РАН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BB670B-5461-4581-8647-BB9AB1951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3600" y="6356350"/>
            <a:ext cx="1600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50388F8-562D-459C-A5E9-9EF59D04CED9}" type="slidenum">
              <a:rPr lang="ru-RU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1</a:t>
            </a:fld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09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7C0BA-FABE-4815-B065-33B4194FE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71" y="417376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«Поселения и колонии»</a:t>
            </a:r>
            <a:endParaRPr lang="ru-RU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9D1087-C88A-4F83-A3D6-8AEE038B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10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9377" y="2189929"/>
            <a:ext cx="520119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900" dirty="0">
                <a:latin typeface="Cambria Math" panose="02040503050406030204" pitchFamily="18" charset="0"/>
                <a:ea typeface="Cambria Math" panose="02040503050406030204" pitchFamily="18" charset="0"/>
              </a:rPr>
              <a:t>Дело и метод Антона Семёновича Макаренко жило и после его смерти. Главным продолжателем стал его любимый ученик Семён </a:t>
            </a:r>
            <a:r>
              <a:rPr lang="ru-RU" sz="19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Калабалин</a:t>
            </a:r>
            <a:r>
              <a:rPr lang="ru-RU" sz="1900" dirty="0">
                <a:latin typeface="Cambria Math" panose="02040503050406030204" pitchFamily="18" charset="0"/>
                <a:ea typeface="Cambria Math" panose="02040503050406030204" pitchFamily="18" charset="0"/>
              </a:rPr>
              <a:t>. Но, увы, после 60-х годов работа по методу Макаренко практически прекратилась. Образ его в какой-то степени канонизировали, забросив результаты его работы в долгий ящик.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97091" y="5063231"/>
            <a:ext cx="537318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900" dirty="0">
                <a:latin typeface="Cambria Math" panose="02040503050406030204" pitchFamily="18" charset="0"/>
                <a:ea typeface="Cambria Math" panose="02040503050406030204" pitchFamily="18" charset="0"/>
              </a:rPr>
              <a:t>Сегодня частично его наработки по воспитанию детей используются в некоторых европейских странах и </a:t>
            </a:r>
            <a:r>
              <a:rPr lang="ru-RU" sz="19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Японии…</a:t>
            </a:r>
            <a:endParaRPr lang="ru-RU" sz="19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72" y="1567980"/>
            <a:ext cx="4540228" cy="24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3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Cambria" panose="02040503050406030204" pitchFamily="18" charset="0"/>
                <a:ea typeface="Cambria" panose="02040503050406030204" pitchFamily="18" charset="0"/>
              </a:rPr>
              <a:t>Януш Корчак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11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74766" y="1895292"/>
            <a:ext cx="4998720" cy="2702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000" algn="just">
              <a:buFont typeface="Arial" panose="020B0604020202020204" pitchFamily="34" charset="0"/>
              <a:buNone/>
            </a:pPr>
            <a:r>
              <a:rPr lang="ru-RU" sz="1900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Януш был уверен, что ребенок должен воспитываться в семье, а в случае отсутствия таковой, в обществе своих ровесников. Он стремился сделать так, чтобы дети потом свободно влились в социум, он учил их реалиям жизни, говорил, что не всем удастся всю жизнь прожить в тихом семейном уголке или в полной идиллии.</a:t>
            </a:r>
            <a:endParaRPr lang="ru-RU" sz="19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671" y="917165"/>
            <a:ext cx="3374763" cy="46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8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Объект 8" descr="Изображение выглядит как внутренний, сидит, стол, открыть&#10;&#10;Автоматически созданное описание">
            <a:extLst>
              <a:ext uri="{FF2B5EF4-FFF2-40B4-BE49-F238E27FC236}">
                <a16:creationId xmlns:a16="http://schemas.microsoft.com/office/drawing/2014/main" id="{87A3FEFC-29CA-4AAF-9191-B47D0DD1A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 r="15487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A89DC-C988-45D0-849E-8212FDF48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Спасибо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за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внимание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19F8DE-5A34-488C-BF91-EF7E9EF7A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11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324A9-4FFC-4D80-8DBB-9EDD9B14C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4" y="272015"/>
            <a:ext cx="10515600" cy="113804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Cambria" panose="02040503050406030204" pitchFamily="18" charset="0"/>
                <a:ea typeface="Cambria" panose="02040503050406030204" pitchFamily="18" charset="0"/>
                <a:cs typeface="Angsana New" panose="020B0502040204020203" pitchFamily="18" charset="-34"/>
              </a:rPr>
              <a:t>Педагоги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                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«Метод проектов»</a:t>
            </a:r>
          </a:p>
        </p:txBody>
      </p:sp>
      <p:pic>
        <p:nvPicPr>
          <p:cNvPr id="11" name="Объект 10" descr="Изображение выглядит как мужчина, человек, шляпа, носит&#10;&#10;Автоматически созданное описание">
            <a:extLst>
              <a:ext uri="{FF2B5EF4-FFF2-40B4-BE49-F238E27FC236}">
                <a16:creationId xmlns:a16="http://schemas.microsoft.com/office/drawing/2014/main" id="{18815375-BB5F-46B0-9BE3-DF30B9940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82" y="1768979"/>
            <a:ext cx="1816576" cy="2422101"/>
          </a:xfrm>
        </p:spPr>
      </p:pic>
      <p:pic>
        <p:nvPicPr>
          <p:cNvPr id="13" name="Рисунок 12" descr="Изображение выглядит как человек, мужчина, одежда, галстук&#10;&#10;Автоматически созданное описание">
            <a:extLst>
              <a:ext uri="{FF2B5EF4-FFF2-40B4-BE49-F238E27FC236}">
                <a16:creationId xmlns:a16="http://schemas.microsoft.com/office/drawing/2014/main" id="{857A2F55-2A8F-4F94-8E17-CDBD98FA9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18" y="1702716"/>
            <a:ext cx="2582945" cy="258294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мужчина, галстук, носи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E6B7932B-8D5D-4740-8CA9-9FCDFC62FE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168" y="1947501"/>
            <a:ext cx="1593074" cy="224357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2E53AEF-5821-4B02-A121-12CE0787B5F7}"/>
              </a:ext>
            </a:extLst>
          </p:cNvPr>
          <p:cNvSpPr txBox="1"/>
          <p:nvPr/>
        </p:nvSpPr>
        <p:spPr>
          <a:xfrm>
            <a:off x="4453349" y="4567215"/>
            <a:ext cx="31182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Антон Семенович Макаренко</a:t>
            </a:r>
          </a:p>
          <a:p>
            <a:pPr algn="ct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(1888-1939 гг.)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DE4C07-FE9C-45DF-968A-DCED66E5ABBD}"/>
              </a:ext>
            </a:extLst>
          </p:cNvPr>
          <p:cNvSpPr txBox="1"/>
          <p:nvPr/>
        </p:nvSpPr>
        <p:spPr>
          <a:xfrm>
            <a:off x="207471" y="4581578"/>
            <a:ext cx="32519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Станислав Теофилович Шацкий</a:t>
            </a:r>
          </a:p>
          <a:p>
            <a:pPr algn="ct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(1878-1934 гг.)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F34A83-A186-4481-B92A-B7118D55EAC1}"/>
              </a:ext>
            </a:extLst>
          </p:cNvPr>
          <p:cNvSpPr txBox="1"/>
          <p:nvPr/>
        </p:nvSpPr>
        <p:spPr>
          <a:xfrm>
            <a:off x="8738728" y="4581578"/>
            <a:ext cx="19099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Януш Корчак</a:t>
            </a:r>
          </a:p>
          <a:p>
            <a:pPr algn="ctr"/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(1878-1942 гг.)</a:t>
            </a:r>
          </a:p>
        </p:txBody>
      </p:sp>
      <p:sp>
        <p:nvSpPr>
          <p:cNvPr id="25" name="Номер слайда 24">
            <a:extLst>
              <a:ext uri="{FF2B5EF4-FFF2-40B4-BE49-F238E27FC236}">
                <a16:creationId xmlns:a16="http://schemas.microsoft.com/office/drawing/2014/main" id="{8C9762CD-A2A7-42C1-A68A-CE6B6F80E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z="1800" smtClean="0"/>
              <a:t>2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2216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1DC2D-D377-4589-89C5-6423C2A1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6085" y="1544453"/>
            <a:ext cx="3348129" cy="19601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Шацкий</a:t>
            </a:r>
            <a:r>
              <a:rPr lang="en-US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br>
              <a:rPr lang="en-US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kern="12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Станислав</a:t>
            </a:r>
            <a:r>
              <a:rPr lang="en-US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Теофилович</a:t>
            </a:r>
            <a:r>
              <a:rPr lang="en-US" b="0" i="0" kern="1200" dirty="0"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400" b="0" i="0" kern="1200" dirty="0"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en-US" sz="3400" b="0" i="0" kern="1200" dirty="0"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</a:br>
            <a:endParaRPr lang="en-US" sz="34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4" name="Рисунок 13" descr="Изображение выглядит как мужчина, одежда, рубашка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112240A8-9410-48AD-B644-E4D1EA37B3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3" r="3" b="37570"/>
          <a:stretch/>
        </p:blipFill>
        <p:spPr>
          <a:xfrm>
            <a:off x="5346730" y="1381095"/>
            <a:ext cx="2659355" cy="2329260"/>
          </a:xfrm>
          <a:custGeom>
            <a:avLst/>
            <a:gdLst/>
            <a:ahLst/>
            <a:cxnLst/>
            <a:rect l="l" t="t" r="r" b="b"/>
            <a:pathLst>
              <a:path w="2298408" h="2013116">
                <a:moveTo>
                  <a:pt x="655742" y="0"/>
                </a:moveTo>
                <a:cubicBezTo>
                  <a:pt x="1644875" y="0"/>
                  <a:pt x="1644875" y="0"/>
                  <a:pt x="1644875" y="0"/>
                </a:cubicBezTo>
                <a:cubicBezTo>
                  <a:pt x="1694920" y="0"/>
                  <a:pt x="1759685" y="34910"/>
                  <a:pt x="1786179" y="78547"/>
                </a:cubicBezTo>
                <a:cubicBezTo>
                  <a:pt x="2280745" y="925103"/>
                  <a:pt x="2280745" y="925103"/>
                  <a:pt x="2280745" y="925103"/>
                </a:cubicBezTo>
                <a:cubicBezTo>
                  <a:pt x="2304296" y="971649"/>
                  <a:pt x="2304296" y="1041468"/>
                  <a:pt x="2280745" y="1088014"/>
                </a:cubicBezTo>
                <a:cubicBezTo>
                  <a:pt x="1786179" y="1934570"/>
                  <a:pt x="1786179" y="1934570"/>
                  <a:pt x="1786179" y="1934570"/>
                </a:cubicBezTo>
                <a:cubicBezTo>
                  <a:pt x="1759685" y="1978207"/>
                  <a:pt x="1694920" y="2013116"/>
                  <a:pt x="1644875" y="2013116"/>
                </a:cubicBezTo>
                <a:lnTo>
                  <a:pt x="655742" y="2013116"/>
                </a:lnTo>
                <a:cubicBezTo>
                  <a:pt x="602753" y="2013116"/>
                  <a:pt x="537989" y="1978207"/>
                  <a:pt x="514438" y="1934570"/>
                </a:cubicBezTo>
                <a:cubicBezTo>
                  <a:pt x="19872" y="1088014"/>
                  <a:pt x="19872" y="1088014"/>
                  <a:pt x="19872" y="1088014"/>
                </a:cubicBezTo>
                <a:cubicBezTo>
                  <a:pt x="-6623" y="1041468"/>
                  <a:pt x="-6623" y="971649"/>
                  <a:pt x="19872" y="925103"/>
                </a:cubicBezTo>
                <a:cubicBezTo>
                  <a:pt x="514438" y="78547"/>
                  <a:pt x="514438" y="78547"/>
                  <a:pt x="514438" y="78547"/>
                </a:cubicBezTo>
                <a:cubicBezTo>
                  <a:pt x="537989" y="34910"/>
                  <a:pt x="602753" y="0"/>
                  <a:pt x="655742" y="0"/>
                </a:cubicBezTo>
                <a:close/>
              </a:path>
            </a:pathLst>
          </a:custGeom>
        </p:spPr>
      </p:pic>
      <p:pic>
        <p:nvPicPr>
          <p:cNvPr id="24" name="Рисунок 23" descr="Изображение выглядит как здание, внешний, старый, церковь&#10;&#10;Автоматически созданное описание">
            <a:extLst>
              <a:ext uri="{FF2B5EF4-FFF2-40B4-BE49-F238E27FC236}">
                <a16:creationId xmlns:a16="http://schemas.microsoft.com/office/drawing/2014/main" id="{2A8ABD10-8B80-499A-880A-CCCBFC2B7E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09" r="-1" b="20944"/>
          <a:stretch/>
        </p:blipFill>
        <p:spPr>
          <a:xfrm>
            <a:off x="20" y="1"/>
            <a:ext cx="6770047" cy="2456679"/>
          </a:xfrm>
          <a:custGeom>
            <a:avLst/>
            <a:gdLst/>
            <a:ahLst/>
            <a:cxnLst/>
            <a:rect l="l" t="t" r="r" b="b"/>
            <a:pathLst>
              <a:path w="6770067" h="2456679">
                <a:moveTo>
                  <a:pt x="6770067" y="603033"/>
                </a:moveTo>
                <a:lnTo>
                  <a:pt x="6770067" y="617220"/>
                </a:lnTo>
                <a:lnTo>
                  <a:pt x="6768113" y="610127"/>
                </a:lnTo>
                <a:close/>
                <a:moveTo>
                  <a:pt x="0" y="0"/>
                </a:moveTo>
                <a:lnTo>
                  <a:pt x="6588505" y="0"/>
                </a:lnTo>
                <a:lnTo>
                  <a:pt x="6460879" y="219780"/>
                </a:lnTo>
                <a:cubicBezTo>
                  <a:pt x="5374128" y="2091240"/>
                  <a:pt x="5374128" y="2091240"/>
                  <a:pt x="5374128" y="2091240"/>
                </a:cubicBezTo>
                <a:cubicBezTo>
                  <a:pt x="5251862" y="2317464"/>
                  <a:pt x="5007334" y="2456679"/>
                  <a:pt x="4754071" y="2456679"/>
                </a:cubicBezTo>
                <a:cubicBezTo>
                  <a:pt x="710608" y="2456679"/>
                  <a:pt x="710608" y="2456679"/>
                  <a:pt x="710608" y="2456679"/>
                </a:cubicBezTo>
                <a:cubicBezTo>
                  <a:pt x="448613" y="2456679"/>
                  <a:pt x="212817" y="2317464"/>
                  <a:pt x="81819" y="2091240"/>
                </a:cubicBezTo>
                <a:lnTo>
                  <a:pt x="0" y="1949732"/>
                </a:lnTo>
                <a:close/>
              </a:path>
            </a:pathLst>
          </a:custGeom>
        </p:spPr>
      </p:pic>
      <p:pic>
        <p:nvPicPr>
          <p:cNvPr id="5" name="Рисунок 4" descr="Изображение выглядит как фотография, группа, внутренний, здание&#10;&#10;Автоматически созданное описание">
            <a:extLst>
              <a:ext uri="{FF2B5EF4-FFF2-40B4-BE49-F238E27FC236}">
                <a16:creationId xmlns:a16="http://schemas.microsoft.com/office/drawing/2014/main" id="{EF852F82-6A6F-445B-8A06-2522A8787C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5" r="-1" b="19840"/>
          <a:stretch/>
        </p:blipFill>
        <p:spPr>
          <a:xfrm>
            <a:off x="10808" y="2619610"/>
            <a:ext cx="7498453" cy="4238389"/>
          </a:xfrm>
          <a:custGeom>
            <a:avLst/>
            <a:gdLst/>
            <a:ahLst/>
            <a:cxnLst/>
            <a:rect l="l" t="t" r="r" b="b"/>
            <a:pathLst>
              <a:path w="7498473" h="4238389">
                <a:moveTo>
                  <a:pt x="6770067" y="1839459"/>
                </a:moveTo>
                <a:lnTo>
                  <a:pt x="6770067" y="1853646"/>
                </a:lnTo>
                <a:lnTo>
                  <a:pt x="6768113" y="1846552"/>
                </a:lnTo>
                <a:close/>
                <a:moveTo>
                  <a:pt x="710608" y="0"/>
                </a:moveTo>
                <a:cubicBezTo>
                  <a:pt x="710608" y="0"/>
                  <a:pt x="710608" y="0"/>
                  <a:pt x="4754071" y="0"/>
                </a:cubicBezTo>
                <a:cubicBezTo>
                  <a:pt x="5007334" y="0"/>
                  <a:pt x="5251862" y="139215"/>
                  <a:pt x="5374128" y="365439"/>
                </a:cubicBezTo>
                <a:cubicBezTo>
                  <a:pt x="5374128" y="365439"/>
                  <a:pt x="5374128" y="365439"/>
                  <a:pt x="7400224" y="3854515"/>
                </a:cubicBezTo>
                <a:cubicBezTo>
                  <a:pt x="7465723" y="3963277"/>
                  <a:pt x="7498473" y="4087266"/>
                  <a:pt x="7498473" y="4211255"/>
                </a:cubicBezTo>
                <a:lnTo>
                  <a:pt x="7494852" y="4238389"/>
                </a:lnTo>
                <a:lnTo>
                  <a:pt x="0" y="4238389"/>
                </a:lnTo>
                <a:lnTo>
                  <a:pt x="0" y="506947"/>
                </a:lnTo>
                <a:lnTo>
                  <a:pt x="81819" y="365439"/>
                </a:lnTo>
                <a:cubicBezTo>
                  <a:pt x="212817" y="139215"/>
                  <a:pt x="448613" y="0"/>
                  <a:pt x="710608" y="0"/>
                </a:cubicBezTo>
                <a:close/>
              </a:path>
            </a:pathLst>
          </a:cu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2478071F-99F2-43DA-AFD6-CEC4D9049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6085" y="3593655"/>
            <a:ext cx="3689091" cy="219551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360000" algn="just">
              <a:buNone/>
            </a:pP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Стремление к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педагогической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деятельности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начало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ее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вызваны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размышлениями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молодого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Шацкого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об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отрицательных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сторонах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учения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старой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дореволюционной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школе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которые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он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испытал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на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себе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1CC718-7DDC-41DD-85C0-1E72E3841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536" y="6035040"/>
            <a:ext cx="548640" cy="54864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750388F8-562D-459C-A5E9-9EF59D04CED9}" type="slidenum">
              <a:rPr lang="en-US">
                <a:solidFill>
                  <a:schemeClr val="bg1"/>
                </a:solidFill>
              </a:rPr>
              <a:pPr algn="ctr">
                <a:spcAft>
                  <a:spcPts val="600"/>
                </a:spcAft>
              </a:pPr>
              <a:t>3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A1EAE0-B4E9-443B-B1E7-DDA629A9091E}"/>
              </a:ext>
            </a:extLst>
          </p:cNvPr>
          <p:cNvSpPr txBox="1"/>
          <p:nvPr/>
        </p:nvSpPr>
        <p:spPr>
          <a:xfrm>
            <a:off x="8982838" y="2990282"/>
            <a:ext cx="1594964" cy="8262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ru-RU" sz="1300" b="1" dirty="0">
                <a:latin typeface="Cambria" panose="02040503050406030204" pitchFamily="18" charset="0"/>
                <a:ea typeface="Cambria" panose="02040503050406030204" pitchFamily="18" charset="0"/>
              </a:rPr>
              <a:t>(1878-1934 гг.)</a:t>
            </a:r>
          </a:p>
        </p:txBody>
      </p:sp>
    </p:spTree>
    <p:extLst>
      <p:ext uri="{BB962C8B-B14F-4D97-AF65-F5344CB8AC3E}">
        <p14:creationId xmlns:p14="http://schemas.microsoft.com/office/powerpoint/2010/main" val="389089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AFF67-513E-402D-9AD8-19DB13257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772" y="1285382"/>
            <a:ext cx="3932237" cy="424313"/>
          </a:xfrm>
        </p:spPr>
        <p:txBody>
          <a:bodyPr>
            <a:noAutofit/>
          </a:bodyPr>
          <a:lstStyle/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едагогическая деятельность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5B1A2-16BE-4C7D-B853-5B2E911A2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0524" y="2072794"/>
            <a:ext cx="3932237" cy="1944113"/>
          </a:xfrm>
        </p:spPr>
        <p:txBody>
          <a:bodyPr/>
          <a:lstStyle/>
          <a:p>
            <a:pPr marL="0" indent="360000" algn="just" fontAlgn="base">
              <a:buNone/>
            </a:pPr>
            <a:r>
              <a:rPr lang="ru-RU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Станислав Теофилович всегда ценил живую, постоянно идущую вперед</a:t>
            </a:r>
            <a:r>
              <a:rPr lang="ru-RU" sz="16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 </a:t>
            </a:r>
            <a:r>
              <a:rPr lang="ru-RU" sz="160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педагогическую деятельность</a:t>
            </a:r>
            <a:r>
              <a:rPr lang="ru-RU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</a:p>
          <a:p>
            <a:pPr marL="0" indent="360000" algn="just" fontAlgn="base">
              <a:buNone/>
            </a:pP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Для Станислава </a:t>
            </a:r>
            <a:r>
              <a:rPr lang="ru-RU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Теофиловича теория и практика были едины. Он подтвердил это всей своей жизнью. То, что он проповедовал, — делал сам. </a:t>
            </a:r>
            <a:endParaRPr lang="ru-RU" dirty="0"/>
          </a:p>
          <a:p>
            <a:pPr>
              <a:lnSpc>
                <a:spcPct val="100000"/>
              </a:lnSpc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D1AD36-0A63-485C-B9A1-7684DD91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4</a:t>
            </a:fld>
            <a:endParaRPr lang="ru-RU"/>
          </a:p>
        </p:txBody>
      </p:sp>
      <p:pic>
        <p:nvPicPr>
          <p:cNvPr id="7" name="Рисунок 6" descr="Изображение выглядит как мужчина, одежда, рубашка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34D73213-CD4A-4CA4-9A69-C6F5908AAF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3" r="3" b="37570"/>
          <a:stretch/>
        </p:blipFill>
        <p:spPr>
          <a:xfrm>
            <a:off x="9693805" y="136525"/>
            <a:ext cx="2294762" cy="2009922"/>
          </a:xfrm>
          <a:custGeom>
            <a:avLst/>
            <a:gdLst/>
            <a:ahLst/>
            <a:cxnLst/>
            <a:rect l="l" t="t" r="r" b="b"/>
            <a:pathLst>
              <a:path w="2298408" h="2013116">
                <a:moveTo>
                  <a:pt x="655742" y="0"/>
                </a:moveTo>
                <a:cubicBezTo>
                  <a:pt x="1644875" y="0"/>
                  <a:pt x="1644875" y="0"/>
                  <a:pt x="1644875" y="0"/>
                </a:cubicBezTo>
                <a:cubicBezTo>
                  <a:pt x="1694920" y="0"/>
                  <a:pt x="1759685" y="34910"/>
                  <a:pt x="1786179" y="78547"/>
                </a:cubicBezTo>
                <a:cubicBezTo>
                  <a:pt x="2280745" y="925103"/>
                  <a:pt x="2280745" y="925103"/>
                  <a:pt x="2280745" y="925103"/>
                </a:cubicBezTo>
                <a:cubicBezTo>
                  <a:pt x="2304296" y="971649"/>
                  <a:pt x="2304296" y="1041468"/>
                  <a:pt x="2280745" y="1088014"/>
                </a:cubicBezTo>
                <a:cubicBezTo>
                  <a:pt x="1786179" y="1934570"/>
                  <a:pt x="1786179" y="1934570"/>
                  <a:pt x="1786179" y="1934570"/>
                </a:cubicBezTo>
                <a:cubicBezTo>
                  <a:pt x="1759685" y="1978207"/>
                  <a:pt x="1694920" y="2013116"/>
                  <a:pt x="1644875" y="2013116"/>
                </a:cubicBezTo>
                <a:lnTo>
                  <a:pt x="655742" y="2013116"/>
                </a:lnTo>
                <a:cubicBezTo>
                  <a:pt x="602753" y="2013116"/>
                  <a:pt x="537989" y="1978207"/>
                  <a:pt x="514438" y="1934570"/>
                </a:cubicBezTo>
                <a:cubicBezTo>
                  <a:pt x="19872" y="1088014"/>
                  <a:pt x="19872" y="1088014"/>
                  <a:pt x="19872" y="1088014"/>
                </a:cubicBezTo>
                <a:cubicBezTo>
                  <a:pt x="-6623" y="1041468"/>
                  <a:pt x="-6623" y="971649"/>
                  <a:pt x="19872" y="925103"/>
                </a:cubicBezTo>
                <a:cubicBezTo>
                  <a:pt x="514438" y="78547"/>
                  <a:pt x="514438" y="78547"/>
                  <a:pt x="514438" y="78547"/>
                </a:cubicBezTo>
                <a:cubicBezTo>
                  <a:pt x="537989" y="34910"/>
                  <a:pt x="602753" y="0"/>
                  <a:pt x="655742" y="0"/>
                </a:cubicBezTo>
                <a:close/>
              </a:path>
            </a:pathLst>
          </a:cu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122D3AD-FFF4-47D3-BE77-B18F2D68AE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49" y="4574587"/>
            <a:ext cx="896309" cy="1267636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F6E2066-071C-4149-BA32-D5CDC4E587F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128">
            <a:off x="1312779" y="5057300"/>
            <a:ext cx="999443" cy="14840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9475F5-A3D9-40C2-9CE2-6B736B263442}"/>
              </a:ext>
            </a:extLst>
          </p:cNvPr>
          <p:cNvSpPr txBox="1"/>
          <p:nvPr/>
        </p:nvSpPr>
        <p:spPr>
          <a:xfrm>
            <a:off x="5141083" y="2497072"/>
            <a:ext cx="609460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Новаторский опыт С.Т. Шацкого – идеи о том, что главным содержанием детской жизни является учение, физический труд, игры, искусства, умственная и социальная деятельность. Детская жизнь во внешкольных учреждениях должна основываться на интересах детей.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9F3E96E-E93A-4974-B18C-D1AC6CB8837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133" y="5115865"/>
            <a:ext cx="975741" cy="145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9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0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9D4D44A-7084-423C-A8B0-8DE3777CDE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Метод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CBD3BD-CABB-4237-9AE9-F69087884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2470248"/>
            <a:ext cx="4048344" cy="3536236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Основным же началом организации деятельности детей Шацкий считал физический труд.</a:t>
            </a:r>
          </a:p>
          <a:p>
            <a:pPr marL="0" indent="0" algn="just" fontAlgn="base">
              <a:buNone/>
            </a:pPr>
            <a:r>
              <a:rPr lang="ru-RU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«Отнимая физический труд от ребенка, мы лишаем его могучего жизненного приспособления». Иначе говоря — нарушаем процесс его нормального развития».</a:t>
            </a:r>
            <a:endParaRPr lang="ru-RU" sz="1500" dirty="0"/>
          </a:p>
        </p:txBody>
      </p:sp>
      <p:pic>
        <p:nvPicPr>
          <p:cNvPr id="5" name="Рисунок 4" descr="Изображение выглядит как человек, фотография, группа, люди&#10;&#10;Автоматически созданное описание">
            <a:extLst>
              <a:ext uri="{FF2B5EF4-FFF2-40B4-BE49-F238E27FC236}">
                <a16:creationId xmlns:a16="http://schemas.microsoft.com/office/drawing/2014/main" id="{53B6C2FB-060D-48DD-85ED-4DE8FF6077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4" r="1602" b="-1"/>
          <a:stretch/>
        </p:blipFill>
        <p:spPr>
          <a:xfrm>
            <a:off x="5510369" y="851517"/>
            <a:ext cx="6184807" cy="5154967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02362A-7E2D-4AA3-A2F6-B8345E1C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536" y="6035040"/>
            <a:ext cx="548640" cy="54864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750388F8-562D-459C-A5E9-9EF59D04CED9}" type="slidenum">
              <a:rPr lang="ru-RU">
                <a:solidFill>
                  <a:schemeClr val="bg1"/>
                </a:solidFill>
              </a:rPr>
              <a:pPr algn="ctr">
                <a:spcAft>
                  <a:spcPts val="600"/>
                </a:spcAft>
              </a:pPr>
              <a:t>5</a:t>
            </a:fld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06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880D24-691D-4958-A9A4-26DD6A7D6FEE}"/>
              </a:ext>
            </a:extLst>
          </p:cNvPr>
          <p:cNvSpPr txBox="1"/>
          <p:nvPr/>
        </p:nvSpPr>
        <p:spPr>
          <a:xfrm>
            <a:off x="841247" y="2359152"/>
            <a:ext cx="3410712" cy="3425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0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Реальный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опыт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ребенка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который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должен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быть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выявлен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педагогом</a:t>
            </a: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Организационный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опыт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полученный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результате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деятельности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ученика</a:t>
            </a:r>
            <a:endParaRPr lang="en-US" sz="1600" b="0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Соприкосновение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с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накопленным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челов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еческим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опытом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готовые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знания</a:t>
            </a:r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Упражнения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дающие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нужные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ребенку</a:t>
            </a:r>
            <a:r>
              <a:rPr lang="en-US" sz="16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6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навыки</a:t>
            </a:r>
            <a:endParaRPr lang="en-US" sz="1600" b="0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40DD97-7EE2-4CC3-BE0D-50CAE378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" r="4569" b="-1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EC1839-2546-4988-B722-2465AD95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3648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50388F8-562D-459C-A5E9-9EF59D04CED9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608080-B550-4082-A27C-47F1D99D3957}"/>
              </a:ext>
            </a:extLst>
          </p:cNvPr>
          <p:cNvSpPr txBox="1"/>
          <p:nvPr/>
        </p:nvSpPr>
        <p:spPr>
          <a:xfrm>
            <a:off x="681606" y="1434427"/>
            <a:ext cx="3663891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i="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Основные</a:t>
            </a:r>
            <a:r>
              <a:rPr lang="en-US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элементы</a:t>
            </a:r>
            <a:r>
              <a:rPr lang="en-US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метода</a:t>
            </a:r>
            <a:r>
              <a:rPr lang="en-US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проектов</a:t>
            </a:r>
            <a:r>
              <a:rPr lang="en-US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827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4F2FC05-7D27-410F-BDA9-ADF4831368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080D120-BD54-46E1-BA37-82F5E8089E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3" y="633619"/>
            <a:ext cx="5457817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A10E3-4230-4B2D-A3D3-AC65ED7F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955" y="872897"/>
            <a:ext cx="4607052" cy="110642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i="0" kern="12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en-US" sz="4000" i="0" kern="12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Жизнь</a:t>
            </a:r>
            <a:r>
              <a:rPr lang="en-US" sz="4000" i="0" kern="12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0" kern="12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должна</a:t>
            </a:r>
            <a:r>
              <a:rPr lang="en-US" sz="4000" i="0" kern="12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0" kern="12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быть</a:t>
            </a:r>
            <a:r>
              <a:rPr lang="en-US" sz="4000" i="0" kern="12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0" kern="12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деятельной</a:t>
            </a:r>
            <a:r>
              <a:rPr lang="en-US" sz="4000" i="0" kern="12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en-US" sz="4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D83946-74FA-498A-AC80-9926F041B5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60D983-8B52-443A-8183-2A1DE0561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6" y="2185416"/>
            <a:ext cx="4446484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72C8FF-A79B-4A51-A618-48EBEACD1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6" y="2368296"/>
            <a:ext cx="4208926" cy="3393431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18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Первая</a:t>
            </a:r>
            <a:r>
              <a:rPr lang="en-US" sz="18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8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опытная</a:t>
            </a:r>
            <a:r>
              <a:rPr lang="en-US" sz="18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8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станция</a:t>
            </a:r>
            <a:r>
              <a:rPr lang="en-US" sz="18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8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по</a:t>
            </a:r>
            <a:r>
              <a:rPr lang="en-US" sz="18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8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народному</a:t>
            </a:r>
            <a:r>
              <a:rPr lang="en-US" sz="18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18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образованию</a:t>
            </a:r>
            <a:endParaRPr lang="en-US" sz="1800" b="1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indent="360000" algn="just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Группа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опытно-показательных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учреждений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Наркомпроса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РСФСР,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организованная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мае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1919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на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базе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учреждений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общества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"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Детский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труд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отдых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».</a:t>
            </a:r>
            <a:endParaRPr lang="en-US" b="0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indent="360000" algn="just"/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Воспитанники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«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Станции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участвовали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в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электрификации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радиофикации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сел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домов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ставили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агрономические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опыты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участвовали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en-US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субботниках</a:t>
            </a:r>
            <a:r>
              <a:rPr lang="en-US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" name="Рисунок 8" descr="Изображение выглядит как корова, внешний, здание,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77A549DD-1370-4E86-92AC-6E4B1EFA4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6" r="3" b="4416"/>
          <a:stretch/>
        </p:blipFill>
        <p:spPr>
          <a:xfrm>
            <a:off x="6324599" y="10"/>
            <a:ext cx="5457817" cy="3337549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24431BDA-9AA9-40C6-BA87-FA9B5E178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" r="1022" b="4"/>
          <a:stretch/>
        </p:blipFill>
        <p:spPr>
          <a:xfrm>
            <a:off x="6324590" y="3520439"/>
            <a:ext cx="5457817" cy="3337561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692D081-3F44-466B-8B97-0F49E7976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5045" y="6356349"/>
            <a:ext cx="159875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50388F8-562D-459C-A5E9-9EF59D04CED9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563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90C0F-0421-4E3B-B3F2-0A89B2E7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71" y="373913"/>
            <a:ext cx="4166743" cy="1230198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Cambria" panose="02040503050406030204" pitchFamily="18" charset="0"/>
                <a:ea typeface="Cambria" panose="02040503050406030204" pitchFamily="18" charset="0"/>
              </a:rPr>
              <a:t>Педагогический «Руссоизм»</a:t>
            </a:r>
          </a:p>
        </p:txBody>
      </p:sp>
      <p:pic>
        <p:nvPicPr>
          <p:cNvPr id="7" name="Объект 6" descr="Изображение выглядит как человек, внутренний, женщин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C6B16BC6-E18E-4316-A626-1BB85B52D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27" y="4400299"/>
            <a:ext cx="1393547" cy="2083788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020DC1D-B558-4E49-8165-A69CB1473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970" y="1523206"/>
            <a:ext cx="3932237" cy="3811588"/>
          </a:xfrm>
        </p:spPr>
        <p:txBody>
          <a:bodyPr/>
          <a:lstStyle/>
          <a:p>
            <a:endParaRPr lang="ru-RU" dirty="0"/>
          </a:p>
          <a:p>
            <a:pPr indent="360000" algn="just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Педагогическая деятельность Шацкого активно поддерживаемая Н.К. Крупской, в «смутное время» конца 20-х  -начала 30-х годов подверглась серьезным испытаниям. Он был обвинен в чуждых политических взглядах, защите «кулацких настроений деревни». </a:t>
            </a:r>
          </a:p>
          <a:p>
            <a:pPr indent="360000" algn="just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В 1932 году «Станция» была расформирована.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A82823-7A55-4334-8A08-B8EF955F1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786" y="6301392"/>
            <a:ext cx="2743200" cy="365125"/>
          </a:xfrm>
        </p:spPr>
        <p:txBody>
          <a:bodyPr/>
          <a:lstStyle/>
          <a:p>
            <a:fld id="{750388F8-562D-459C-A5E9-9EF59D04CED9}" type="slidenum">
              <a:rPr lang="ru-RU" smtClean="0"/>
              <a:t>8</a:t>
            </a:fld>
            <a:endParaRPr lang="ru-RU"/>
          </a:p>
        </p:txBody>
      </p:sp>
      <p:pic>
        <p:nvPicPr>
          <p:cNvPr id="9" name="Рисунок 8" descr="Изображение выглядит как текст, фотография, передний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FE0A02DF-B921-44A7-8E31-B557FBB4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366" y="373913"/>
            <a:ext cx="3173690" cy="23802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20D40BE-AF4C-4EC7-BB71-4C73C1ABD8FE}"/>
              </a:ext>
            </a:extLst>
          </p:cNvPr>
          <p:cNvSpPr txBox="1"/>
          <p:nvPr/>
        </p:nvSpPr>
        <p:spPr>
          <a:xfrm>
            <a:off x="5588524" y="5175480"/>
            <a:ext cx="6094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/>
            <a:r>
              <a:rPr lang="ru-RU" sz="16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Однако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 идеи, внесенные в преподавательскую деятельность педагогом-новатором, </a:t>
            </a:r>
            <a:r>
              <a:rPr lang="ru-RU" sz="16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активно используются во многих школах до сих пор.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3" name="Рисунок 12" descr="Изображение выглядит как здание, внешний, мужчина, передний&#10;&#10;Автоматически созданное описание">
            <a:extLst>
              <a:ext uri="{FF2B5EF4-FFF2-40B4-BE49-F238E27FC236}">
                <a16:creationId xmlns:a16="http://schemas.microsoft.com/office/drawing/2014/main" id="{7B706605-2EA8-4209-9DCA-D629752D7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867" y="2511119"/>
            <a:ext cx="3025346" cy="20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A457A0-CE9A-4A46-A5AA-7FF77344B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Антон Семенович Макаренко</a:t>
            </a:r>
            <a:endParaRPr lang="ru-RU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D54331-F81B-4F73-8340-384477B13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97" y="1986145"/>
            <a:ext cx="4569823" cy="2711541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ru-RU" sz="2000" dirty="0" smtClean="0"/>
              <a:t> </a:t>
            </a:r>
            <a:r>
              <a:rPr lang="ru-RU" sz="19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А.С. Макаренко-педагог </a:t>
            </a:r>
            <a:r>
              <a:rPr lang="ru-RU" sz="1900" dirty="0">
                <a:latin typeface="Cambria Math" panose="02040503050406030204" pitchFamily="18" charset="0"/>
                <a:ea typeface="Cambria Math" panose="02040503050406030204" pitchFamily="18" charset="0"/>
              </a:rPr>
              <a:t>стал развивать собственную методику перевоспитания, выбрав для этих целей трудовую колонию для несовершеннолетних. В работе с беспризорниками и трудными подростками он использовал способ, основанный на разделении детей на отдельные группы и самостоятельном обустройстве их быта. </a:t>
            </a:r>
            <a:endParaRPr lang="ru-RU" sz="19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2D1BD7-B9F0-4AB8-AFA7-47B697F3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388F8-562D-459C-A5E9-9EF59D04CED9}" type="slidenum">
              <a:rPr lang="ru-RU" smtClean="0"/>
              <a:t>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440" y="69668"/>
            <a:ext cx="1737360" cy="2316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807" y="4028174"/>
            <a:ext cx="1311977" cy="21357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2773">
            <a:off x="6902533" y="3843656"/>
            <a:ext cx="1254237" cy="19489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979" y="3588189"/>
            <a:ext cx="2920821" cy="20727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00978" y="6171684"/>
            <a:ext cx="4070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Труды по педагогике А. С. Макаренко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1417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503</Words>
  <Application>Microsoft Office PowerPoint</Application>
  <PresentationFormat>Широкоэкранный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Angsana New</vt:lpstr>
      <vt:lpstr>Arial</vt:lpstr>
      <vt:lpstr>Calibri</vt:lpstr>
      <vt:lpstr>Calibri Light</vt:lpstr>
      <vt:lpstr>Cambria</vt:lpstr>
      <vt:lpstr>Cambria Math</vt:lpstr>
      <vt:lpstr>Тема Office</vt:lpstr>
      <vt:lpstr>Шацкий С.Т.  Макаренко А.С.  Корчак Я. </vt:lpstr>
      <vt:lpstr>Педагоги                           «Метод проектов»</vt:lpstr>
      <vt:lpstr>Шацкий  Станислав Теофилович  </vt:lpstr>
      <vt:lpstr>Педагогическая деятельность</vt:lpstr>
      <vt:lpstr>Метод проекта</vt:lpstr>
      <vt:lpstr>Презентация PowerPoint</vt:lpstr>
      <vt:lpstr>«Жизнь должна быть деятельной»</vt:lpstr>
      <vt:lpstr>Педагогический «Руссоизм»</vt:lpstr>
      <vt:lpstr>Антон Семенович Макаренко</vt:lpstr>
      <vt:lpstr>«Поселения и колонии»</vt:lpstr>
      <vt:lpstr>Януш Корчак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Станислав Теофилович Шацкий  </dc:title>
  <dc:creator>B118kibbran@outlook.com</dc:creator>
  <cp:lastModifiedBy>Anna</cp:lastModifiedBy>
  <cp:revision>7</cp:revision>
  <dcterms:created xsi:type="dcterms:W3CDTF">2020-11-05T12:49:34Z</dcterms:created>
  <dcterms:modified xsi:type="dcterms:W3CDTF">2020-11-19T08:33:48Z</dcterms:modified>
</cp:coreProperties>
</file>