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0" r:id="rId3"/>
    <p:sldId id="257" r:id="rId4"/>
    <p:sldId id="260" r:id="rId5"/>
    <p:sldId id="271" r:id="rId6"/>
    <p:sldId id="274" r:id="rId7"/>
    <p:sldId id="263" r:id="rId8"/>
    <p:sldId id="266" r:id="rId9"/>
    <p:sldId id="268" r:id="rId10"/>
    <p:sldId id="269" r:id="rId11"/>
    <p:sldId id="27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371" autoAdjust="0"/>
  </p:normalViewPr>
  <p:slideViewPr>
    <p:cSldViewPr snapToGrid="0">
      <p:cViewPr varScale="1">
        <p:scale>
          <a:sx n="48" d="100"/>
          <a:sy n="48" d="100"/>
        </p:scale>
        <p:origin x="13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B5BB0-3701-4AC1-AED6-29AC1988D3F5}" type="doc">
      <dgm:prSet loTypeId="urn:microsoft.com/office/officeart/2005/8/layout/defaul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6BCA4BC3-372A-4187-ACE5-EBA5CCB73358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1600" b="1" i="0" kern="1200" dirty="0">
              <a:latin typeface="Arial Narrow" panose="020B0606020202030204" pitchFamily="34" charset="0"/>
            </a:rPr>
            <a:t>Объявление </a:t>
          </a:r>
          <a:r>
            <a:rPr lang="ru-RU" sz="1600" b="0" i="0" kern="1200" dirty="0">
              <a:latin typeface="Arial Narrow" panose="020B0606020202030204" pitchFamily="34" charset="0"/>
            </a:rPr>
            <a:t>— это оптимальный вариант, если требуется оперативно предоставить информацию, критически важную для участников курса. Можно добавлять объявления, связанные со следующими типами активности в рамках курса:</a:t>
          </a:r>
        </a:p>
        <a:p>
          <a:pPr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даты выполнения заданий и проектов;</a:t>
          </a:r>
        </a:p>
        <a:p>
          <a:pPr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изменения в учебном плане;</a:t>
          </a:r>
        </a:p>
        <a:p>
          <a:pPr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исправления и пояснения к материалам;</a:t>
          </a:r>
        </a:p>
        <a:p>
          <a:pPr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расписание экзаменов.</a:t>
          </a:r>
          <a:endParaRPr lang="ru-RU" sz="16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gm:t>
    </dgm:pt>
    <dgm:pt modelId="{A24A8C80-2F61-4E10-AED3-8945C36633A6}" type="parTrans" cxnId="{282C8ECA-A20D-4DBF-89C7-D74042D15FA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1C1058-5DBC-43A4-80A6-F9FA6CFE949C}" type="sibTrans" cxnId="{282C8ECA-A20D-4DBF-89C7-D74042D15FA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5B2CB4-FE24-449F-BEE3-04DDB8D1FE0E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1800" kern="1200" dirty="0">
              <a:latin typeface="Bahnschrift Condensed" panose="020B0502040204020203" pitchFamily="34" charset="0"/>
            </a:rPr>
            <a:t>Сеансы </a:t>
          </a:r>
          <a:r>
            <a:rPr lang="en-US" sz="1800" kern="1200" dirty="0">
              <a:latin typeface="Bahnschrift Condensed" panose="020B0502040204020203" pitchFamily="34" charset="0"/>
            </a:rPr>
            <a:t>Blackboard Collaborate Ultra</a:t>
          </a:r>
          <a:endParaRPr lang="ru-RU" sz="1800" kern="1200" dirty="0">
            <a:latin typeface="Bahnschrift Condensed" panose="020B0502040204020203" pitchFamily="34" charset="0"/>
          </a:endParaRPr>
        </a:p>
        <a:p>
          <a:r>
            <a:rPr lang="ru-RU" sz="1800" b="0" i="0" kern="1200" dirty="0" err="1">
              <a:solidFill>
                <a:srgbClr val="000000"/>
              </a:solidFill>
              <a:effectLst/>
              <a:latin typeface="Arial Narrow" panose="020B0606020202030204" pitchFamily="34" charset="0"/>
            </a:rPr>
            <a:t>Blackboard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 </a:t>
          </a:r>
          <a:r>
            <a:rPr lang="ru-RU" sz="1800" b="0" i="0" kern="1200" dirty="0" err="1">
              <a:solidFill>
                <a:srgbClr val="000000"/>
              </a:solidFill>
              <a:effectLst/>
              <a:latin typeface="Arial Narrow" panose="020B0606020202030204" pitchFamily="34" charset="0"/>
            </a:rPr>
            <a:t>Collaborate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 — это средство проведения видеоконференций в режиме реального времени. </a:t>
          </a:r>
        </a:p>
        <a:p>
          <a:r>
            <a:rPr lang="ru-RU" sz="1800" kern="1200" dirty="0">
              <a:solidFill>
                <a:srgbClr val="000000"/>
              </a:solidFill>
              <a:latin typeface="Arial Narrow" panose="020B0606020202030204" pitchFamily="34" charset="0"/>
            </a:rPr>
            <a:t>Н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екоторые из его возможностей: добавление файлов; предоставление общего доступа к приложениям; виртуальная доска; </a:t>
          </a:r>
          <a:r>
            <a:rPr lang="ru-RU" sz="1800" kern="1200" dirty="0">
              <a:solidFill>
                <a:srgbClr val="000000"/>
              </a:solidFill>
              <a:latin typeface="Arial Narrow" panose="020B0606020202030204" pitchFamily="34" charset="0"/>
            </a:rPr>
            <a:t>ч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ат; </a:t>
          </a:r>
          <a:r>
            <a:rPr lang="ru-RU" sz="1800" kern="1200" dirty="0">
              <a:solidFill>
                <a:srgbClr val="000000"/>
              </a:solidFill>
              <a:latin typeface="Arial Narrow" panose="020B0606020202030204" pitchFamily="34" charset="0"/>
            </a:rPr>
            <a:t>о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просы; секционные группы; </a:t>
          </a:r>
          <a:r>
            <a:rPr lang="ru-RU" sz="1800" b="0" i="0" kern="1200" dirty="0">
              <a:latin typeface="Arial Narrow" panose="020B0606020202030204" pitchFamily="34" charset="0"/>
            </a:rPr>
            <a:t>баллы за посещение. </a:t>
          </a:r>
          <a:endParaRPr lang="ru-RU" sz="36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gm:t>
    </dgm:pt>
    <dgm:pt modelId="{A6437349-4045-4859-B5CE-339F5E9A880F}" type="sibTrans" cxnId="{7C643197-F480-4844-B04F-4AEAA89EFE8C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72C6CE-83F8-4EA0-9D03-313389622039}" type="parTrans" cxnId="{7C643197-F480-4844-B04F-4AEAA89EFE8C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B7E54A-C976-4A33-9968-7F72A94F4641}">
      <dgm:prSet/>
      <dgm:spPr/>
      <dgm:t>
        <a:bodyPr/>
        <a:lstStyle/>
        <a:p>
          <a:endParaRPr lang="ru-RU"/>
        </a:p>
      </dgm:t>
    </dgm:pt>
    <dgm:pt modelId="{6E1F3316-F01C-4360-A641-F361A91D413B}" type="parTrans" cxnId="{0E9C6539-87FB-4642-93C3-6BC623833A76}">
      <dgm:prSet/>
      <dgm:spPr/>
      <dgm:t>
        <a:bodyPr/>
        <a:lstStyle/>
        <a:p>
          <a:endParaRPr lang="ru-RU"/>
        </a:p>
      </dgm:t>
    </dgm:pt>
    <dgm:pt modelId="{2ECD8C4F-1A1F-4A58-8C54-F9EB8D842DE7}" type="sibTrans" cxnId="{0E9C6539-87FB-4642-93C3-6BC623833A76}">
      <dgm:prSet/>
      <dgm:spPr/>
      <dgm:t>
        <a:bodyPr/>
        <a:lstStyle/>
        <a:p>
          <a:endParaRPr lang="ru-RU"/>
        </a:p>
      </dgm:t>
    </dgm:pt>
    <dgm:pt modelId="{3E3D3AE3-437B-4A6A-90FF-01F99647D338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2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Участие в обсуждениях</a:t>
          </a:r>
          <a:b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</a:b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Можно читать обсуждения курсов, создавать темы и отвечать на записи пользователей. Преподаватели могут оценивать весь форум или отдельные темы обсуждения.</a:t>
          </a:r>
          <a:endParaRPr lang="ru-RU" sz="20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gm:t>
    </dgm:pt>
    <dgm:pt modelId="{01D734D4-98F6-4E57-946B-57DAF9ECF76B}" type="parTrans" cxnId="{74DB3CCB-BA99-413A-BB9C-E1C7E4086352}">
      <dgm:prSet/>
      <dgm:spPr/>
      <dgm:t>
        <a:bodyPr/>
        <a:lstStyle/>
        <a:p>
          <a:endParaRPr lang="ru-RU"/>
        </a:p>
      </dgm:t>
    </dgm:pt>
    <dgm:pt modelId="{6379432B-5003-444E-B2F4-16F5204C5EA3}" type="sibTrans" cxnId="{74DB3CCB-BA99-413A-BB9C-E1C7E4086352}">
      <dgm:prSet/>
      <dgm:spPr/>
      <dgm:t>
        <a:bodyPr/>
        <a:lstStyle/>
        <a:p>
          <a:endParaRPr lang="ru-RU"/>
        </a:p>
      </dgm:t>
    </dgm:pt>
    <dgm:pt modelId="{0B5C456F-5D4A-44EE-AC49-50E9CAD33A74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20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Электронная почта</a:t>
          </a:r>
        </a:p>
        <a:p>
          <a:r>
            <a:rPr lang="ru-RU" sz="2000" b="0" i="0" kern="1200" dirty="0">
              <a:latin typeface="Arial Narrow" panose="020B0606020202030204" pitchFamily="34" charset="0"/>
            </a:rPr>
            <a:t>Средство электронной почты позволяет отправлять сообщения другим пользователям в вашем курсе без запуска внешней программы электронной почты: </a:t>
          </a:r>
          <a:r>
            <a:rPr lang="ru-RU" sz="2000" b="0" i="0" kern="1200" dirty="0" err="1">
              <a:latin typeface="Arial Narrow" panose="020B0606020202030204" pitchFamily="34" charset="0"/>
            </a:rPr>
            <a:t>Gmail</a:t>
          </a:r>
          <a:r>
            <a:rPr lang="ru-RU" sz="2000" b="0" i="0" kern="1200" dirty="0">
              <a:latin typeface="Arial Narrow" panose="020B0606020202030204" pitchFamily="34" charset="0"/>
            </a:rPr>
            <a:t>, </a:t>
          </a:r>
          <a:r>
            <a:rPr lang="ru-RU" sz="2000" b="0" i="0" kern="1200" dirty="0" err="1">
              <a:latin typeface="Arial Narrow" panose="020B0606020202030204" pitchFamily="34" charset="0"/>
            </a:rPr>
            <a:t>Hotmail</a:t>
          </a:r>
          <a:r>
            <a:rPr lang="ru-RU" sz="2000" b="0" i="0" kern="1200" dirty="0">
              <a:latin typeface="Arial Narrow" panose="020B0606020202030204" pitchFamily="34" charset="0"/>
            </a:rPr>
            <a:t>, </a:t>
          </a:r>
          <a:r>
            <a:rPr lang="ru-RU" sz="2000" b="0" i="0" kern="1200" dirty="0" err="1">
              <a:latin typeface="Arial Narrow" panose="020B0606020202030204" pitchFamily="34" charset="0"/>
            </a:rPr>
            <a:t>Yahoo</a:t>
          </a:r>
          <a:r>
            <a:rPr lang="ru-RU" sz="2000" b="0" i="0" kern="1200" dirty="0">
              <a:latin typeface="Arial Narrow" panose="020B0606020202030204" pitchFamily="34" charset="0"/>
            </a:rPr>
            <a:t> или других. Можно отправлять электронную почту как отдельным пользователям, так и группам.</a:t>
          </a:r>
          <a:endParaRPr lang="ru-RU" sz="18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gm:t>
    </dgm:pt>
    <dgm:pt modelId="{D077C94C-D932-4FA2-A546-28511DD42A30}" type="sibTrans" cxnId="{FC8AE74C-C664-48A7-B927-6B2CD33D4577}">
      <dgm:prSet/>
      <dgm:spPr/>
      <dgm:t>
        <a:bodyPr/>
        <a:lstStyle/>
        <a:p>
          <a:endParaRPr lang="ru-RU"/>
        </a:p>
      </dgm:t>
    </dgm:pt>
    <dgm:pt modelId="{5FC81D08-9152-43D3-80C9-0FA7EE6D1393}" type="parTrans" cxnId="{FC8AE74C-C664-48A7-B927-6B2CD33D4577}">
      <dgm:prSet/>
      <dgm:spPr/>
      <dgm:t>
        <a:bodyPr/>
        <a:lstStyle/>
        <a:p>
          <a:endParaRPr lang="ru-RU"/>
        </a:p>
      </dgm:t>
    </dgm:pt>
    <dgm:pt modelId="{967DF1C3-5244-4400-9E76-364D134E7E17}" type="pres">
      <dgm:prSet presAssocID="{B8FB5BB0-3701-4AC1-AED6-29AC1988D3F5}" presName="diagram" presStyleCnt="0">
        <dgm:presLayoutVars>
          <dgm:dir/>
          <dgm:resizeHandles val="exact"/>
        </dgm:presLayoutVars>
      </dgm:prSet>
      <dgm:spPr/>
    </dgm:pt>
    <dgm:pt modelId="{36E787B7-95E5-4CB3-A6FA-610AFA8C9FA2}" type="pres">
      <dgm:prSet presAssocID="{6BCA4BC3-372A-4187-ACE5-EBA5CCB73358}" presName="node" presStyleLbl="node1" presStyleIdx="0" presStyleCnt="5" custScaleX="2000000" custScaleY="2000000" custLinFactNeighborY="8334">
        <dgm:presLayoutVars>
          <dgm:bulletEnabled val="1"/>
        </dgm:presLayoutVars>
      </dgm:prSet>
      <dgm:spPr/>
    </dgm:pt>
    <dgm:pt modelId="{5F3A1D24-2B4E-4914-8F14-2F57B2F212DB}" type="pres">
      <dgm:prSet presAssocID="{661C1058-5DBC-43A4-80A6-F9FA6CFE949C}" presName="sibTrans" presStyleCnt="0"/>
      <dgm:spPr/>
    </dgm:pt>
    <dgm:pt modelId="{72BB2BCC-7E19-4DBD-95A3-9858AED4DBF1}" type="pres">
      <dgm:prSet presAssocID="{3E5B2CB4-FE24-449F-BEE3-04DDB8D1FE0E}" presName="node" presStyleLbl="node1" presStyleIdx="1" presStyleCnt="5" custScaleX="2000000" custScaleY="2000000" custLinFactNeighborY="7771">
        <dgm:presLayoutVars>
          <dgm:bulletEnabled val="1"/>
        </dgm:presLayoutVars>
      </dgm:prSet>
      <dgm:spPr/>
    </dgm:pt>
    <dgm:pt modelId="{977885D4-E777-4F14-8156-3360D9A9C25C}" type="pres">
      <dgm:prSet presAssocID="{A6437349-4045-4859-B5CE-339F5E9A880F}" presName="sibTrans" presStyleCnt="0"/>
      <dgm:spPr/>
    </dgm:pt>
    <dgm:pt modelId="{3C632A7A-E121-4173-BDAB-FAA3C37D424B}" type="pres">
      <dgm:prSet presAssocID="{CFB7E54A-C976-4A33-9968-7F72A94F4641}" presName="node" presStyleLbl="node1" presStyleIdx="2" presStyleCnt="5">
        <dgm:presLayoutVars>
          <dgm:bulletEnabled val="1"/>
        </dgm:presLayoutVars>
      </dgm:prSet>
      <dgm:spPr/>
    </dgm:pt>
    <dgm:pt modelId="{FD08D979-288E-4A77-B143-1FAF9CA68A51}" type="pres">
      <dgm:prSet presAssocID="{2ECD8C4F-1A1F-4A58-8C54-F9EB8D842DE7}" presName="sibTrans" presStyleCnt="0"/>
      <dgm:spPr/>
    </dgm:pt>
    <dgm:pt modelId="{38390B40-BA6F-4EDE-9342-FA70EF52EEA3}" type="pres">
      <dgm:prSet presAssocID="{3E3D3AE3-437B-4A6A-90FF-01F99647D338}" presName="node" presStyleLbl="node1" presStyleIdx="3" presStyleCnt="5" custScaleX="2000000" custScaleY="2000000" custLinFactNeighborX="-57042" custLinFactNeighborY="2116">
        <dgm:presLayoutVars>
          <dgm:bulletEnabled val="1"/>
        </dgm:presLayoutVars>
      </dgm:prSet>
      <dgm:spPr/>
    </dgm:pt>
    <dgm:pt modelId="{FA674C72-B9AD-41AE-9611-4FA5AC5AAB1F}" type="pres">
      <dgm:prSet presAssocID="{6379432B-5003-444E-B2F4-16F5204C5EA3}" presName="sibTrans" presStyleCnt="0"/>
      <dgm:spPr/>
    </dgm:pt>
    <dgm:pt modelId="{48E0BEBB-D814-4480-A967-F4319B1570E6}" type="pres">
      <dgm:prSet presAssocID="{0B5C456F-5D4A-44EE-AC49-50E9CAD33A74}" presName="node" presStyleLbl="node1" presStyleIdx="4" presStyleCnt="5" custScaleX="2000000" custScaleY="2000000" custLinFactNeighborX="-57042" custLinFactNeighborY="2116">
        <dgm:presLayoutVars>
          <dgm:bulletEnabled val="1"/>
        </dgm:presLayoutVars>
      </dgm:prSet>
      <dgm:spPr/>
    </dgm:pt>
  </dgm:ptLst>
  <dgm:cxnLst>
    <dgm:cxn modelId="{A54DD801-C3E3-4C8A-B867-26395A4A4B30}" type="presOf" srcId="{0B5C456F-5D4A-44EE-AC49-50E9CAD33A74}" destId="{48E0BEBB-D814-4480-A967-F4319B1570E6}" srcOrd="0" destOrd="0" presId="urn:microsoft.com/office/officeart/2005/8/layout/default"/>
    <dgm:cxn modelId="{3E241B19-E3D2-4A13-BABF-65573BC7F5A0}" type="presOf" srcId="{3E3D3AE3-437B-4A6A-90FF-01F99647D338}" destId="{38390B40-BA6F-4EDE-9342-FA70EF52EEA3}" srcOrd="0" destOrd="0" presId="urn:microsoft.com/office/officeart/2005/8/layout/default"/>
    <dgm:cxn modelId="{0E9C6539-87FB-4642-93C3-6BC623833A76}" srcId="{B8FB5BB0-3701-4AC1-AED6-29AC1988D3F5}" destId="{CFB7E54A-C976-4A33-9968-7F72A94F4641}" srcOrd="2" destOrd="0" parTransId="{6E1F3316-F01C-4360-A641-F361A91D413B}" sibTransId="{2ECD8C4F-1A1F-4A58-8C54-F9EB8D842DE7}"/>
    <dgm:cxn modelId="{FC8AE74C-C664-48A7-B927-6B2CD33D4577}" srcId="{B8FB5BB0-3701-4AC1-AED6-29AC1988D3F5}" destId="{0B5C456F-5D4A-44EE-AC49-50E9CAD33A74}" srcOrd="4" destOrd="0" parTransId="{5FC81D08-9152-43D3-80C9-0FA7EE6D1393}" sibTransId="{D077C94C-D932-4FA2-A546-28511DD42A30}"/>
    <dgm:cxn modelId="{C8A6A472-E98A-417B-9DD5-9132DBDE8953}" type="presOf" srcId="{CFB7E54A-C976-4A33-9968-7F72A94F4641}" destId="{3C632A7A-E121-4173-BDAB-FAA3C37D424B}" srcOrd="0" destOrd="0" presId="urn:microsoft.com/office/officeart/2005/8/layout/default"/>
    <dgm:cxn modelId="{BF035E59-AE75-41C1-8009-ADCC7E56454F}" type="presOf" srcId="{3E5B2CB4-FE24-449F-BEE3-04DDB8D1FE0E}" destId="{72BB2BCC-7E19-4DBD-95A3-9858AED4DBF1}" srcOrd="0" destOrd="0" presId="urn:microsoft.com/office/officeart/2005/8/layout/default"/>
    <dgm:cxn modelId="{7C643197-F480-4844-B04F-4AEAA89EFE8C}" srcId="{B8FB5BB0-3701-4AC1-AED6-29AC1988D3F5}" destId="{3E5B2CB4-FE24-449F-BEE3-04DDB8D1FE0E}" srcOrd="1" destOrd="0" parTransId="{D372C6CE-83F8-4EA0-9D03-313389622039}" sibTransId="{A6437349-4045-4859-B5CE-339F5E9A880F}"/>
    <dgm:cxn modelId="{E751F7C1-A412-4200-8C3D-F4962FD2F86C}" type="presOf" srcId="{6BCA4BC3-372A-4187-ACE5-EBA5CCB73358}" destId="{36E787B7-95E5-4CB3-A6FA-610AFA8C9FA2}" srcOrd="0" destOrd="0" presId="urn:microsoft.com/office/officeart/2005/8/layout/default"/>
    <dgm:cxn modelId="{EC71D8C9-0031-4A20-81D3-7D93DB945B0F}" type="presOf" srcId="{B8FB5BB0-3701-4AC1-AED6-29AC1988D3F5}" destId="{967DF1C3-5244-4400-9E76-364D134E7E17}" srcOrd="0" destOrd="0" presId="urn:microsoft.com/office/officeart/2005/8/layout/default"/>
    <dgm:cxn modelId="{282C8ECA-A20D-4DBF-89C7-D74042D15FA1}" srcId="{B8FB5BB0-3701-4AC1-AED6-29AC1988D3F5}" destId="{6BCA4BC3-372A-4187-ACE5-EBA5CCB73358}" srcOrd="0" destOrd="0" parTransId="{A24A8C80-2F61-4E10-AED3-8945C36633A6}" sibTransId="{661C1058-5DBC-43A4-80A6-F9FA6CFE949C}"/>
    <dgm:cxn modelId="{74DB3CCB-BA99-413A-BB9C-E1C7E4086352}" srcId="{B8FB5BB0-3701-4AC1-AED6-29AC1988D3F5}" destId="{3E3D3AE3-437B-4A6A-90FF-01F99647D338}" srcOrd="3" destOrd="0" parTransId="{01D734D4-98F6-4E57-946B-57DAF9ECF76B}" sibTransId="{6379432B-5003-444E-B2F4-16F5204C5EA3}"/>
    <dgm:cxn modelId="{B192B608-94E0-4805-827C-F9273628DDEE}" type="presParOf" srcId="{967DF1C3-5244-4400-9E76-364D134E7E17}" destId="{36E787B7-95E5-4CB3-A6FA-610AFA8C9FA2}" srcOrd="0" destOrd="0" presId="urn:microsoft.com/office/officeart/2005/8/layout/default"/>
    <dgm:cxn modelId="{861B4FE5-192E-4A48-932F-D942643FFC0A}" type="presParOf" srcId="{967DF1C3-5244-4400-9E76-364D134E7E17}" destId="{5F3A1D24-2B4E-4914-8F14-2F57B2F212DB}" srcOrd="1" destOrd="0" presId="urn:microsoft.com/office/officeart/2005/8/layout/default"/>
    <dgm:cxn modelId="{E5E871A8-D277-4506-9B98-CD6F55222637}" type="presParOf" srcId="{967DF1C3-5244-4400-9E76-364D134E7E17}" destId="{72BB2BCC-7E19-4DBD-95A3-9858AED4DBF1}" srcOrd="2" destOrd="0" presId="urn:microsoft.com/office/officeart/2005/8/layout/default"/>
    <dgm:cxn modelId="{F3E149F8-4079-4E45-B703-4260052495DC}" type="presParOf" srcId="{967DF1C3-5244-4400-9E76-364D134E7E17}" destId="{977885D4-E777-4F14-8156-3360D9A9C25C}" srcOrd="3" destOrd="0" presId="urn:microsoft.com/office/officeart/2005/8/layout/default"/>
    <dgm:cxn modelId="{3B8654CF-E906-49EE-B6EF-15697130977A}" type="presParOf" srcId="{967DF1C3-5244-4400-9E76-364D134E7E17}" destId="{3C632A7A-E121-4173-BDAB-FAA3C37D424B}" srcOrd="4" destOrd="0" presId="urn:microsoft.com/office/officeart/2005/8/layout/default"/>
    <dgm:cxn modelId="{83426B97-6F98-4844-8C51-30FC2BB6D493}" type="presParOf" srcId="{967DF1C3-5244-4400-9E76-364D134E7E17}" destId="{FD08D979-288E-4A77-B143-1FAF9CA68A51}" srcOrd="5" destOrd="0" presId="urn:microsoft.com/office/officeart/2005/8/layout/default"/>
    <dgm:cxn modelId="{5CB2B2DB-C397-4EAF-BE1A-79A0B52AD448}" type="presParOf" srcId="{967DF1C3-5244-4400-9E76-364D134E7E17}" destId="{38390B40-BA6F-4EDE-9342-FA70EF52EEA3}" srcOrd="6" destOrd="0" presId="urn:microsoft.com/office/officeart/2005/8/layout/default"/>
    <dgm:cxn modelId="{7E775D2D-2257-4FED-8FA9-F71B9E863C26}" type="presParOf" srcId="{967DF1C3-5244-4400-9E76-364D134E7E17}" destId="{FA674C72-B9AD-41AE-9611-4FA5AC5AAB1F}" srcOrd="7" destOrd="0" presId="urn:microsoft.com/office/officeart/2005/8/layout/default"/>
    <dgm:cxn modelId="{D37A9DE6-DA5F-4125-9A11-ADA572898241}" type="presParOf" srcId="{967DF1C3-5244-4400-9E76-364D134E7E17}" destId="{48E0BEBB-D814-4480-A967-F4319B1570E6}" srcOrd="8" destOrd="0" presId="urn:microsoft.com/office/officeart/2005/8/layout/defaul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FB5BB0-3701-4AC1-AED6-29AC1988D3F5}" type="doc">
      <dgm:prSet loTypeId="urn:microsoft.com/office/officeart/2005/8/layout/defaul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6BCA4BC3-372A-4187-ACE5-EBA5CCB73358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28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Журналы</a:t>
          </a:r>
        </a:p>
        <a:p>
          <a:r>
            <a:rPr lang="ru-RU" sz="28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Личное пространство, с помощью которого учащиеся могут общаться с вами конфиденциально.</a:t>
          </a:r>
        </a:p>
      </dgm:t>
    </dgm:pt>
    <dgm:pt modelId="{A24A8C80-2F61-4E10-AED3-8945C36633A6}" type="parTrans" cxnId="{282C8ECA-A20D-4DBF-89C7-D74042D15FA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1C1058-5DBC-43A4-80A6-F9FA6CFE949C}" type="sibTrans" cxnId="{282C8ECA-A20D-4DBF-89C7-D74042D15FA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5B2CB4-FE24-449F-BEE3-04DDB8D1FE0E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28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Сообщения курса</a:t>
          </a:r>
        </a:p>
        <a:p>
          <a:r>
            <a:rPr lang="ru-RU" sz="28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Частный и безопасный обмен текстовыми сообщениями между участниками курса.</a:t>
          </a:r>
        </a:p>
      </dgm:t>
    </dgm:pt>
    <dgm:pt modelId="{A6437349-4045-4859-B5CE-339F5E9A880F}" type="sibTrans" cxnId="{7C643197-F480-4844-B04F-4AEAA89EFE8C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72C6CE-83F8-4EA0-9D03-313389622039}" type="parTrans" cxnId="{7C643197-F480-4844-B04F-4AEAA89EFE8C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B7E54A-C976-4A33-9968-7F72A94F4641}">
      <dgm:prSet/>
      <dgm:spPr/>
      <dgm:t>
        <a:bodyPr/>
        <a:lstStyle/>
        <a:p>
          <a:endParaRPr lang="ru-RU"/>
        </a:p>
      </dgm:t>
    </dgm:pt>
    <dgm:pt modelId="{6E1F3316-F01C-4360-A641-F361A91D413B}" type="parTrans" cxnId="{0E9C6539-87FB-4642-93C3-6BC623833A76}">
      <dgm:prSet/>
      <dgm:spPr/>
      <dgm:t>
        <a:bodyPr/>
        <a:lstStyle/>
        <a:p>
          <a:endParaRPr lang="ru-RU"/>
        </a:p>
      </dgm:t>
    </dgm:pt>
    <dgm:pt modelId="{2ECD8C4F-1A1F-4A58-8C54-F9EB8D842DE7}" type="sibTrans" cxnId="{0E9C6539-87FB-4642-93C3-6BC623833A76}">
      <dgm:prSet/>
      <dgm:spPr/>
      <dgm:t>
        <a:bodyPr/>
        <a:lstStyle/>
        <a:p>
          <a:endParaRPr lang="ru-RU"/>
        </a:p>
      </dgm:t>
    </dgm:pt>
    <dgm:pt modelId="{3E3D3AE3-437B-4A6A-90FF-01F99647D338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2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Запись аудио и видео</a:t>
          </a:r>
        </a:p>
        <a:p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Возможность встраивать аудио- и видеозаписи со своими отзывами в редактор во время оценивания попыток. Учащиеся смотрят или слушают ваши отзывы вместе с любым </a:t>
          </a:r>
          <a:r>
            <a:rPr lang="ru-RU" sz="2400" b="0" i="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включенным</a:t>
          </a: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 вами </a:t>
          </a:r>
          <a:r>
            <a:rPr lang="ru-RU" sz="2400" b="0" i="0" kern="1200" dirty="0">
              <a:latin typeface="Arial Narrow" panose="020B0606020202030204" pitchFamily="34" charset="0"/>
            </a:rPr>
            <a:t>текстом.</a:t>
          </a:r>
          <a:endParaRPr lang="ru-RU" sz="24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gm:t>
    </dgm:pt>
    <dgm:pt modelId="{01D734D4-98F6-4E57-946B-57DAF9ECF76B}" type="parTrans" cxnId="{74DB3CCB-BA99-413A-BB9C-E1C7E4086352}">
      <dgm:prSet/>
      <dgm:spPr/>
      <dgm:t>
        <a:bodyPr/>
        <a:lstStyle/>
        <a:p>
          <a:endParaRPr lang="ru-RU"/>
        </a:p>
      </dgm:t>
    </dgm:pt>
    <dgm:pt modelId="{6379432B-5003-444E-B2F4-16F5204C5EA3}" type="sibTrans" cxnId="{74DB3CCB-BA99-413A-BB9C-E1C7E4086352}">
      <dgm:prSet/>
      <dgm:spPr/>
      <dgm:t>
        <a:bodyPr/>
        <a:lstStyle/>
        <a:p>
          <a:endParaRPr lang="ru-RU"/>
        </a:p>
      </dgm:t>
    </dgm:pt>
    <dgm:pt modelId="{0B5C456F-5D4A-44EE-AC49-50E9CAD33A74}">
      <dgm:prSet phldrT="[Текст]" custT="1"/>
      <dgm:spPr>
        <a:ln w="57150">
          <a:solidFill>
            <a:schemeClr val="tx1"/>
          </a:solidFill>
        </a:ln>
      </dgm:spPr>
      <dgm:t>
        <a:bodyPr/>
        <a:lstStyle/>
        <a:p>
          <a:r>
            <a:rPr lang="ru-RU" sz="18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Вики-страницы</a:t>
          </a:r>
        </a:p>
        <a:p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С помощью вики учащиеся могут сотрудничать, обмениваясь содержимым, созданным в разное время и имеющим разное местоположение. Они могут просматривать предыдущие изменения, комментировать содержимое или изменения, добавлять новое содержимое или просматривать существующее. </a:t>
          </a:r>
          <a:endParaRPr lang="ru-RU" sz="16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gm:t>
    </dgm:pt>
    <dgm:pt modelId="{D077C94C-D932-4FA2-A546-28511DD42A30}" type="sibTrans" cxnId="{FC8AE74C-C664-48A7-B927-6B2CD33D4577}">
      <dgm:prSet/>
      <dgm:spPr/>
      <dgm:t>
        <a:bodyPr/>
        <a:lstStyle/>
        <a:p>
          <a:endParaRPr lang="ru-RU"/>
        </a:p>
      </dgm:t>
    </dgm:pt>
    <dgm:pt modelId="{5FC81D08-9152-43D3-80C9-0FA7EE6D1393}" type="parTrans" cxnId="{FC8AE74C-C664-48A7-B927-6B2CD33D4577}">
      <dgm:prSet/>
      <dgm:spPr/>
      <dgm:t>
        <a:bodyPr/>
        <a:lstStyle/>
        <a:p>
          <a:endParaRPr lang="ru-RU"/>
        </a:p>
      </dgm:t>
    </dgm:pt>
    <dgm:pt modelId="{967DF1C3-5244-4400-9E76-364D134E7E17}" type="pres">
      <dgm:prSet presAssocID="{B8FB5BB0-3701-4AC1-AED6-29AC1988D3F5}" presName="diagram" presStyleCnt="0">
        <dgm:presLayoutVars>
          <dgm:dir/>
          <dgm:resizeHandles val="exact"/>
        </dgm:presLayoutVars>
      </dgm:prSet>
      <dgm:spPr/>
    </dgm:pt>
    <dgm:pt modelId="{36E787B7-95E5-4CB3-A6FA-610AFA8C9FA2}" type="pres">
      <dgm:prSet presAssocID="{6BCA4BC3-372A-4187-ACE5-EBA5CCB73358}" presName="node" presStyleLbl="node1" presStyleIdx="0" presStyleCnt="5" custScaleX="2000000" custScaleY="2000000" custLinFactNeighborY="8334">
        <dgm:presLayoutVars>
          <dgm:bulletEnabled val="1"/>
        </dgm:presLayoutVars>
      </dgm:prSet>
      <dgm:spPr/>
    </dgm:pt>
    <dgm:pt modelId="{5F3A1D24-2B4E-4914-8F14-2F57B2F212DB}" type="pres">
      <dgm:prSet presAssocID="{661C1058-5DBC-43A4-80A6-F9FA6CFE949C}" presName="sibTrans" presStyleCnt="0"/>
      <dgm:spPr/>
    </dgm:pt>
    <dgm:pt modelId="{72BB2BCC-7E19-4DBD-95A3-9858AED4DBF1}" type="pres">
      <dgm:prSet presAssocID="{3E5B2CB4-FE24-449F-BEE3-04DDB8D1FE0E}" presName="node" presStyleLbl="node1" presStyleIdx="1" presStyleCnt="5" custScaleX="2000000" custScaleY="2000000" custLinFactNeighborY="7771">
        <dgm:presLayoutVars>
          <dgm:bulletEnabled val="1"/>
        </dgm:presLayoutVars>
      </dgm:prSet>
      <dgm:spPr/>
    </dgm:pt>
    <dgm:pt modelId="{977885D4-E777-4F14-8156-3360D9A9C25C}" type="pres">
      <dgm:prSet presAssocID="{A6437349-4045-4859-B5CE-339F5E9A880F}" presName="sibTrans" presStyleCnt="0"/>
      <dgm:spPr/>
    </dgm:pt>
    <dgm:pt modelId="{3C632A7A-E121-4173-BDAB-FAA3C37D424B}" type="pres">
      <dgm:prSet presAssocID="{CFB7E54A-C976-4A33-9968-7F72A94F4641}" presName="node" presStyleLbl="node1" presStyleIdx="2" presStyleCnt="5">
        <dgm:presLayoutVars>
          <dgm:bulletEnabled val="1"/>
        </dgm:presLayoutVars>
      </dgm:prSet>
      <dgm:spPr/>
    </dgm:pt>
    <dgm:pt modelId="{FD08D979-288E-4A77-B143-1FAF9CA68A51}" type="pres">
      <dgm:prSet presAssocID="{2ECD8C4F-1A1F-4A58-8C54-F9EB8D842DE7}" presName="sibTrans" presStyleCnt="0"/>
      <dgm:spPr/>
    </dgm:pt>
    <dgm:pt modelId="{38390B40-BA6F-4EDE-9342-FA70EF52EEA3}" type="pres">
      <dgm:prSet presAssocID="{3E3D3AE3-437B-4A6A-90FF-01F99647D338}" presName="node" presStyleLbl="node1" presStyleIdx="3" presStyleCnt="5" custScaleX="2000000" custScaleY="2000000" custLinFactNeighborX="-57042" custLinFactNeighborY="2116">
        <dgm:presLayoutVars>
          <dgm:bulletEnabled val="1"/>
        </dgm:presLayoutVars>
      </dgm:prSet>
      <dgm:spPr/>
    </dgm:pt>
    <dgm:pt modelId="{FA674C72-B9AD-41AE-9611-4FA5AC5AAB1F}" type="pres">
      <dgm:prSet presAssocID="{6379432B-5003-444E-B2F4-16F5204C5EA3}" presName="sibTrans" presStyleCnt="0"/>
      <dgm:spPr/>
    </dgm:pt>
    <dgm:pt modelId="{48E0BEBB-D814-4480-A967-F4319B1570E6}" type="pres">
      <dgm:prSet presAssocID="{0B5C456F-5D4A-44EE-AC49-50E9CAD33A74}" presName="node" presStyleLbl="node1" presStyleIdx="4" presStyleCnt="5" custScaleX="2000000" custScaleY="2000000" custLinFactNeighborX="-57042" custLinFactNeighborY="2116">
        <dgm:presLayoutVars>
          <dgm:bulletEnabled val="1"/>
        </dgm:presLayoutVars>
      </dgm:prSet>
      <dgm:spPr/>
    </dgm:pt>
  </dgm:ptLst>
  <dgm:cxnLst>
    <dgm:cxn modelId="{A54DD801-C3E3-4C8A-B867-26395A4A4B30}" type="presOf" srcId="{0B5C456F-5D4A-44EE-AC49-50E9CAD33A74}" destId="{48E0BEBB-D814-4480-A967-F4319B1570E6}" srcOrd="0" destOrd="0" presId="urn:microsoft.com/office/officeart/2005/8/layout/default"/>
    <dgm:cxn modelId="{3E241B19-E3D2-4A13-BABF-65573BC7F5A0}" type="presOf" srcId="{3E3D3AE3-437B-4A6A-90FF-01F99647D338}" destId="{38390B40-BA6F-4EDE-9342-FA70EF52EEA3}" srcOrd="0" destOrd="0" presId="urn:microsoft.com/office/officeart/2005/8/layout/default"/>
    <dgm:cxn modelId="{0E9C6539-87FB-4642-93C3-6BC623833A76}" srcId="{B8FB5BB0-3701-4AC1-AED6-29AC1988D3F5}" destId="{CFB7E54A-C976-4A33-9968-7F72A94F4641}" srcOrd="2" destOrd="0" parTransId="{6E1F3316-F01C-4360-A641-F361A91D413B}" sibTransId="{2ECD8C4F-1A1F-4A58-8C54-F9EB8D842DE7}"/>
    <dgm:cxn modelId="{FC8AE74C-C664-48A7-B927-6B2CD33D4577}" srcId="{B8FB5BB0-3701-4AC1-AED6-29AC1988D3F5}" destId="{0B5C456F-5D4A-44EE-AC49-50E9CAD33A74}" srcOrd="4" destOrd="0" parTransId="{5FC81D08-9152-43D3-80C9-0FA7EE6D1393}" sibTransId="{D077C94C-D932-4FA2-A546-28511DD42A30}"/>
    <dgm:cxn modelId="{C8A6A472-E98A-417B-9DD5-9132DBDE8953}" type="presOf" srcId="{CFB7E54A-C976-4A33-9968-7F72A94F4641}" destId="{3C632A7A-E121-4173-BDAB-FAA3C37D424B}" srcOrd="0" destOrd="0" presId="urn:microsoft.com/office/officeart/2005/8/layout/default"/>
    <dgm:cxn modelId="{BF035E59-AE75-41C1-8009-ADCC7E56454F}" type="presOf" srcId="{3E5B2CB4-FE24-449F-BEE3-04DDB8D1FE0E}" destId="{72BB2BCC-7E19-4DBD-95A3-9858AED4DBF1}" srcOrd="0" destOrd="0" presId="urn:microsoft.com/office/officeart/2005/8/layout/default"/>
    <dgm:cxn modelId="{7C643197-F480-4844-B04F-4AEAA89EFE8C}" srcId="{B8FB5BB0-3701-4AC1-AED6-29AC1988D3F5}" destId="{3E5B2CB4-FE24-449F-BEE3-04DDB8D1FE0E}" srcOrd="1" destOrd="0" parTransId="{D372C6CE-83F8-4EA0-9D03-313389622039}" sibTransId="{A6437349-4045-4859-B5CE-339F5E9A880F}"/>
    <dgm:cxn modelId="{E751F7C1-A412-4200-8C3D-F4962FD2F86C}" type="presOf" srcId="{6BCA4BC3-372A-4187-ACE5-EBA5CCB73358}" destId="{36E787B7-95E5-4CB3-A6FA-610AFA8C9FA2}" srcOrd="0" destOrd="0" presId="urn:microsoft.com/office/officeart/2005/8/layout/default"/>
    <dgm:cxn modelId="{EC71D8C9-0031-4A20-81D3-7D93DB945B0F}" type="presOf" srcId="{B8FB5BB0-3701-4AC1-AED6-29AC1988D3F5}" destId="{967DF1C3-5244-4400-9E76-364D134E7E17}" srcOrd="0" destOrd="0" presId="urn:microsoft.com/office/officeart/2005/8/layout/default"/>
    <dgm:cxn modelId="{282C8ECA-A20D-4DBF-89C7-D74042D15FA1}" srcId="{B8FB5BB0-3701-4AC1-AED6-29AC1988D3F5}" destId="{6BCA4BC3-372A-4187-ACE5-EBA5CCB73358}" srcOrd="0" destOrd="0" parTransId="{A24A8C80-2F61-4E10-AED3-8945C36633A6}" sibTransId="{661C1058-5DBC-43A4-80A6-F9FA6CFE949C}"/>
    <dgm:cxn modelId="{74DB3CCB-BA99-413A-BB9C-E1C7E4086352}" srcId="{B8FB5BB0-3701-4AC1-AED6-29AC1988D3F5}" destId="{3E3D3AE3-437B-4A6A-90FF-01F99647D338}" srcOrd="3" destOrd="0" parTransId="{01D734D4-98F6-4E57-946B-57DAF9ECF76B}" sibTransId="{6379432B-5003-444E-B2F4-16F5204C5EA3}"/>
    <dgm:cxn modelId="{B192B608-94E0-4805-827C-F9273628DDEE}" type="presParOf" srcId="{967DF1C3-5244-4400-9E76-364D134E7E17}" destId="{36E787B7-95E5-4CB3-A6FA-610AFA8C9FA2}" srcOrd="0" destOrd="0" presId="urn:microsoft.com/office/officeart/2005/8/layout/default"/>
    <dgm:cxn modelId="{861B4FE5-192E-4A48-932F-D942643FFC0A}" type="presParOf" srcId="{967DF1C3-5244-4400-9E76-364D134E7E17}" destId="{5F3A1D24-2B4E-4914-8F14-2F57B2F212DB}" srcOrd="1" destOrd="0" presId="urn:microsoft.com/office/officeart/2005/8/layout/default"/>
    <dgm:cxn modelId="{E5E871A8-D277-4506-9B98-CD6F55222637}" type="presParOf" srcId="{967DF1C3-5244-4400-9E76-364D134E7E17}" destId="{72BB2BCC-7E19-4DBD-95A3-9858AED4DBF1}" srcOrd="2" destOrd="0" presId="urn:microsoft.com/office/officeart/2005/8/layout/default"/>
    <dgm:cxn modelId="{F3E149F8-4079-4E45-B703-4260052495DC}" type="presParOf" srcId="{967DF1C3-5244-4400-9E76-364D134E7E17}" destId="{977885D4-E777-4F14-8156-3360D9A9C25C}" srcOrd="3" destOrd="0" presId="urn:microsoft.com/office/officeart/2005/8/layout/default"/>
    <dgm:cxn modelId="{3B8654CF-E906-49EE-B6EF-15697130977A}" type="presParOf" srcId="{967DF1C3-5244-4400-9E76-364D134E7E17}" destId="{3C632A7A-E121-4173-BDAB-FAA3C37D424B}" srcOrd="4" destOrd="0" presId="urn:microsoft.com/office/officeart/2005/8/layout/default"/>
    <dgm:cxn modelId="{83426B97-6F98-4844-8C51-30FC2BB6D493}" type="presParOf" srcId="{967DF1C3-5244-4400-9E76-364D134E7E17}" destId="{FD08D979-288E-4A77-B143-1FAF9CA68A51}" srcOrd="5" destOrd="0" presId="urn:microsoft.com/office/officeart/2005/8/layout/default"/>
    <dgm:cxn modelId="{5CB2B2DB-C397-4EAF-BE1A-79A0B52AD448}" type="presParOf" srcId="{967DF1C3-5244-4400-9E76-364D134E7E17}" destId="{38390B40-BA6F-4EDE-9342-FA70EF52EEA3}" srcOrd="6" destOrd="0" presId="urn:microsoft.com/office/officeart/2005/8/layout/default"/>
    <dgm:cxn modelId="{7E775D2D-2257-4FED-8FA9-F71B9E863C26}" type="presParOf" srcId="{967DF1C3-5244-4400-9E76-364D134E7E17}" destId="{FA674C72-B9AD-41AE-9611-4FA5AC5AAB1F}" srcOrd="7" destOrd="0" presId="urn:microsoft.com/office/officeart/2005/8/layout/default"/>
    <dgm:cxn modelId="{D37A9DE6-DA5F-4125-9A11-ADA572898241}" type="presParOf" srcId="{967DF1C3-5244-4400-9E76-364D134E7E17}" destId="{48E0BEBB-D814-4480-A967-F4319B1570E6}" srcOrd="8" destOrd="0" presId="urn:microsoft.com/office/officeart/2005/8/layout/defaul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564C5A-958F-4FC5-8C3D-F21A364C3A1A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578FA01-5CB7-48A7-B1B8-072424F8BEF3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r>
            <a:rPr lang="ru-RU" sz="2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Возможности:</a:t>
          </a:r>
        </a:p>
        <a:p>
          <a:pPr algn="ctr">
            <a:lnSpc>
              <a:spcPct val="100000"/>
            </a:lnSpc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1. Отображение или скрытие задания</a:t>
          </a:r>
        </a:p>
        <a:p>
          <a:pPr algn="ctr">
            <a:lnSpc>
              <a:spcPct val="100000"/>
            </a:lnSpc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2. Разрешить беседы во время выполнения заданий</a:t>
          </a:r>
        </a:p>
        <a:p>
          <a:pPr algn="ctr">
            <a:lnSpc>
              <a:spcPct val="100000"/>
            </a:lnSpc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3. Управление оценками и отзывами каждого учащегося по отдельности. </a:t>
          </a:r>
        </a:p>
        <a:p>
          <a:pPr algn="ctr">
            <a:lnSpc>
              <a:spcPct val="100000"/>
            </a:lnSpc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4. Возможность устанавливать даты выполнения заданий.</a:t>
          </a:r>
        </a:p>
      </dgm:t>
    </dgm:pt>
    <dgm:pt modelId="{8BFC3FE7-BA00-416C-B622-D6F8913DD849}" type="parTrans" cxnId="{5F370F75-AF70-4D01-8923-7A74DF7086F4}">
      <dgm:prSet/>
      <dgm:spPr/>
      <dgm:t>
        <a:bodyPr/>
        <a:lstStyle/>
        <a:p>
          <a:endParaRPr lang="ru-RU" sz="2800"/>
        </a:p>
      </dgm:t>
    </dgm:pt>
    <dgm:pt modelId="{7287DBE6-0DE0-416B-9795-9C70B58A6231}" type="sibTrans" cxnId="{5F370F75-AF70-4D01-8923-7A74DF7086F4}">
      <dgm:prSet custT="1"/>
      <dgm:spPr/>
      <dgm:t>
        <a:bodyPr/>
        <a:lstStyle/>
        <a:p>
          <a:endParaRPr lang="ru-RU" sz="1600"/>
        </a:p>
      </dgm:t>
    </dgm:pt>
    <dgm:pt modelId="{1F8C6B1D-C137-40C2-9A3F-C7D690C68899}">
      <dgm:prSet phldrT="[Текст]" custT="1"/>
      <dgm:spPr/>
      <dgm:t>
        <a:bodyPr/>
        <a:lstStyle/>
        <a:p>
          <a:r>
            <a:rPr lang="ru-RU" sz="2400" b="0" i="0" dirty="0">
              <a:latin typeface="Arial Narrow" panose="020B0606020202030204" pitchFamily="34" charset="0"/>
            </a:rPr>
            <a:t>Можно создавать задания вместе с другим содержимым. Учащиеся могут получить доступ к своей работе в нужный момент, просматривая необходимое содержимое. Можно также создать групповое задание и назначить его одной или нескольким группам курса.</a:t>
          </a:r>
          <a:endParaRPr lang="ru-RU" sz="2400" dirty="0">
            <a:latin typeface="Arial Narrow" panose="020B0606020202030204" pitchFamily="34" charset="0"/>
          </a:endParaRPr>
        </a:p>
      </dgm:t>
    </dgm:pt>
    <dgm:pt modelId="{D68BE00A-93D8-49F6-A0DF-EA02B0DECA5C}" type="sibTrans" cxnId="{6CFC1A6D-F617-478B-9ADB-E74256CFD9C7}">
      <dgm:prSet custT="1"/>
      <dgm:spPr/>
      <dgm:t>
        <a:bodyPr/>
        <a:lstStyle/>
        <a:p>
          <a:endParaRPr lang="ru-RU" sz="1600"/>
        </a:p>
      </dgm:t>
    </dgm:pt>
    <dgm:pt modelId="{5064AADC-72B7-4DA8-A599-7AB81679A58E}" type="parTrans" cxnId="{6CFC1A6D-F617-478B-9ADB-E74256CFD9C7}">
      <dgm:prSet/>
      <dgm:spPr/>
      <dgm:t>
        <a:bodyPr/>
        <a:lstStyle/>
        <a:p>
          <a:endParaRPr lang="ru-RU" sz="2800"/>
        </a:p>
      </dgm:t>
    </dgm:pt>
    <dgm:pt modelId="{4E7C73E6-415F-41CD-A2B1-7ABCDCFD017F}" type="pres">
      <dgm:prSet presAssocID="{B6564C5A-958F-4FC5-8C3D-F21A364C3A1A}" presName="Name0" presStyleCnt="0">
        <dgm:presLayoutVars>
          <dgm:dir/>
          <dgm:resizeHandles val="exact"/>
        </dgm:presLayoutVars>
      </dgm:prSet>
      <dgm:spPr/>
    </dgm:pt>
    <dgm:pt modelId="{AA11BBC7-8065-4E7C-8D4F-1D35FD888656}" type="pres">
      <dgm:prSet presAssocID="{1F8C6B1D-C137-40C2-9A3F-C7D690C68899}" presName="node" presStyleLbl="node1" presStyleIdx="0" presStyleCnt="2" custScaleY="141268" custLinFactNeighborX="2637" custLinFactNeighborY="935">
        <dgm:presLayoutVars>
          <dgm:bulletEnabled val="1"/>
        </dgm:presLayoutVars>
      </dgm:prSet>
      <dgm:spPr/>
    </dgm:pt>
    <dgm:pt modelId="{A29F3997-2054-4FF9-BF24-14A5E134F5EA}" type="pres">
      <dgm:prSet presAssocID="{D68BE00A-93D8-49F6-A0DF-EA02B0DECA5C}" presName="sibTrans" presStyleLbl="sibTrans2D1" presStyleIdx="0" presStyleCnt="1"/>
      <dgm:spPr/>
    </dgm:pt>
    <dgm:pt modelId="{85446EF1-F850-48D8-9121-228424A77C2D}" type="pres">
      <dgm:prSet presAssocID="{D68BE00A-93D8-49F6-A0DF-EA02B0DECA5C}" presName="connectorText" presStyleLbl="sibTrans2D1" presStyleIdx="0" presStyleCnt="1"/>
      <dgm:spPr/>
    </dgm:pt>
    <dgm:pt modelId="{9A8ECFD5-0C53-4731-AA60-07B4C5BC5D95}" type="pres">
      <dgm:prSet presAssocID="{8578FA01-5CB7-48A7-B1B8-072424F8BEF3}" presName="node" presStyleLbl="node1" presStyleIdx="1" presStyleCnt="2" custScaleY="141268">
        <dgm:presLayoutVars>
          <dgm:bulletEnabled val="1"/>
        </dgm:presLayoutVars>
      </dgm:prSet>
      <dgm:spPr/>
    </dgm:pt>
  </dgm:ptLst>
  <dgm:cxnLst>
    <dgm:cxn modelId="{6CFC1A6D-F617-478B-9ADB-E74256CFD9C7}" srcId="{B6564C5A-958F-4FC5-8C3D-F21A364C3A1A}" destId="{1F8C6B1D-C137-40C2-9A3F-C7D690C68899}" srcOrd="0" destOrd="0" parTransId="{5064AADC-72B7-4DA8-A599-7AB81679A58E}" sibTransId="{D68BE00A-93D8-49F6-A0DF-EA02B0DECA5C}"/>
    <dgm:cxn modelId="{5F370F75-AF70-4D01-8923-7A74DF7086F4}" srcId="{B6564C5A-958F-4FC5-8C3D-F21A364C3A1A}" destId="{8578FA01-5CB7-48A7-B1B8-072424F8BEF3}" srcOrd="1" destOrd="0" parTransId="{8BFC3FE7-BA00-416C-B622-D6F8913DD849}" sibTransId="{7287DBE6-0DE0-416B-9795-9C70B58A6231}"/>
    <dgm:cxn modelId="{68D23376-0CB0-4055-83F5-16D05F9521B2}" type="presOf" srcId="{1F8C6B1D-C137-40C2-9A3F-C7D690C68899}" destId="{AA11BBC7-8065-4E7C-8D4F-1D35FD888656}" srcOrd="0" destOrd="0" presId="urn:microsoft.com/office/officeart/2005/8/layout/process1"/>
    <dgm:cxn modelId="{8A281277-3FF6-492E-AC71-090E11916564}" type="presOf" srcId="{B6564C5A-958F-4FC5-8C3D-F21A364C3A1A}" destId="{4E7C73E6-415F-41CD-A2B1-7ABCDCFD017F}" srcOrd="0" destOrd="0" presId="urn:microsoft.com/office/officeart/2005/8/layout/process1"/>
    <dgm:cxn modelId="{5171307C-5F7D-49D7-96AF-326AC6DB2786}" type="presOf" srcId="{D68BE00A-93D8-49F6-A0DF-EA02B0DECA5C}" destId="{A29F3997-2054-4FF9-BF24-14A5E134F5EA}" srcOrd="0" destOrd="0" presId="urn:microsoft.com/office/officeart/2005/8/layout/process1"/>
    <dgm:cxn modelId="{0C9B8ECD-EDA5-4574-AE9C-5D5950E7DF42}" type="presOf" srcId="{D68BE00A-93D8-49F6-A0DF-EA02B0DECA5C}" destId="{85446EF1-F850-48D8-9121-228424A77C2D}" srcOrd="1" destOrd="0" presId="urn:microsoft.com/office/officeart/2005/8/layout/process1"/>
    <dgm:cxn modelId="{E991F3FD-F399-47DA-A039-D09ED5EAB505}" type="presOf" srcId="{8578FA01-5CB7-48A7-B1B8-072424F8BEF3}" destId="{9A8ECFD5-0C53-4731-AA60-07B4C5BC5D95}" srcOrd="0" destOrd="0" presId="urn:microsoft.com/office/officeart/2005/8/layout/process1"/>
    <dgm:cxn modelId="{419024F6-5F8A-4086-B966-C9F0DE943CD7}" type="presParOf" srcId="{4E7C73E6-415F-41CD-A2B1-7ABCDCFD017F}" destId="{AA11BBC7-8065-4E7C-8D4F-1D35FD888656}" srcOrd="0" destOrd="0" presId="urn:microsoft.com/office/officeart/2005/8/layout/process1"/>
    <dgm:cxn modelId="{B968E89B-1954-475C-B3F2-DC0A580EFB84}" type="presParOf" srcId="{4E7C73E6-415F-41CD-A2B1-7ABCDCFD017F}" destId="{A29F3997-2054-4FF9-BF24-14A5E134F5EA}" srcOrd="1" destOrd="0" presId="urn:microsoft.com/office/officeart/2005/8/layout/process1"/>
    <dgm:cxn modelId="{F5F442DE-64D3-4C89-B9EA-FEF7A1122354}" type="presParOf" srcId="{A29F3997-2054-4FF9-BF24-14A5E134F5EA}" destId="{85446EF1-F850-48D8-9121-228424A77C2D}" srcOrd="0" destOrd="0" presId="urn:microsoft.com/office/officeart/2005/8/layout/process1"/>
    <dgm:cxn modelId="{7BA8EEA2-19AB-4B2F-BFE5-7AA295EBC11A}" type="presParOf" srcId="{4E7C73E6-415F-41CD-A2B1-7ABCDCFD017F}" destId="{9A8ECFD5-0C53-4731-AA60-07B4C5BC5D95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787B7-95E5-4CB3-A6FA-610AFA8C9FA2}">
      <dsp:nvSpPr>
        <dsp:cNvPr id="0" name=""/>
        <dsp:cNvSpPr/>
      </dsp:nvSpPr>
      <dsp:spPr>
        <a:xfrm>
          <a:off x="1392725" y="13109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>
              <a:latin typeface="Arial Narrow" panose="020B0606020202030204" pitchFamily="34" charset="0"/>
            </a:rPr>
            <a:t>Объявление </a:t>
          </a:r>
          <a:r>
            <a:rPr lang="ru-RU" sz="1600" b="0" i="0" kern="1200" dirty="0">
              <a:latin typeface="Arial Narrow" panose="020B0606020202030204" pitchFamily="34" charset="0"/>
            </a:rPr>
            <a:t>— это оптимальный вариант, если требуется оперативно предоставить информацию, критически важную для участников курса. Можно добавлять объявления, связанные со следующими типами активности в рамках курса: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даты выполнения заданий и проектов;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изменения в учебном плане;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исправления и пояснения к материалам;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>
              <a:latin typeface="Arial Narrow" panose="020B0606020202030204" pitchFamily="34" charset="0"/>
            </a:rPr>
            <a:t>расписание экзаменов.</a:t>
          </a:r>
          <a:endParaRPr lang="ru-RU" sz="16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sp:txBody>
      <dsp:txXfrm>
        <a:off x="1392725" y="13109"/>
        <a:ext cx="4181586" cy="2508951"/>
      </dsp:txXfrm>
    </dsp:sp>
    <dsp:sp modelId="{72BB2BCC-7E19-4DBD-95A3-9858AED4DBF1}">
      <dsp:nvSpPr>
        <dsp:cNvPr id="0" name=""/>
        <dsp:cNvSpPr/>
      </dsp:nvSpPr>
      <dsp:spPr>
        <a:xfrm>
          <a:off x="5595220" y="12403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Bahnschrift Condensed" panose="020B0502040204020203" pitchFamily="34" charset="0"/>
            </a:rPr>
            <a:t>Сеансы </a:t>
          </a:r>
          <a:r>
            <a:rPr lang="en-US" sz="1800" kern="1200" dirty="0">
              <a:latin typeface="Bahnschrift Condensed" panose="020B0502040204020203" pitchFamily="34" charset="0"/>
            </a:rPr>
            <a:t>Blackboard Collaborate Ultra</a:t>
          </a:r>
          <a:endParaRPr lang="ru-RU" sz="1800" kern="1200" dirty="0">
            <a:latin typeface="Bahnschrift Condensed" panose="020B0502040204020203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 err="1">
              <a:solidFill>
                <a:srgbClr val="000000"/>
              </a:solidFill>
              <a:effectLst/>
              <a:latin typeface="Arial Narrow" panose="020B0606020202030204" pitchFamily="34" charset="0"/>
            </a:rPr>
            <a:t>Blackboard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 </a:t>
          </a:r>
          <a:r>
            <a:rPr lang="ru-RU" sz="1800" b="0" i="0" kern="1200" dirty="0" err="1">
              <a:solidFill>
                <a:srgbClr val="000000"/>
              </a:solidFill>
              <a:effectLst/>
              <a:latin typeface="Arial Narrow" panose="020B0606020202030204" pitchFamily="34" charset="0"/>
            </a:rPr>
            <a:t>Collaborate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 — это средство проведения видеоконференций в режиме реального времени.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000000"/>
              </a:solidFill>
              <a:latin typeface="Arial Narrow" panose="020B0606020202030204" pitchFamily="34" charset="0"/>
            </a:rPr>
            <a:t>Н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екоторые из его возможностей: добавление файлов; предоставление общего доступа к приложениям; виртуальная доска; </a:t>
          </a:r>
          <a:r>
            <a:rPr lang="ru-RU" sz="1800" kern="1200" dirty="0">
              <a:solidFill>
                <a:srgbClr val="000000"/>
              </a:solidFill>
              <a:latin typeface="Arial Narrow" panose="020B0606020202030204" pitchFamily="34" charset="0"/>
            </a:rPr>
            <a:t>ч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ат; </a:t>
          </a:r>
          <a:r>
            <a:rPr lang="ru-RU" sz="1800" kern="1200" dirty="0">
              <a:solidFill>
                <a:srgbClr val="000000"/>
              </a:solidFill>
              <a:latin typeface="Arial Narrow" panose="020B0606020202030204" pitchFamily="34" charset="0"/>
            </a:rPr>
            <a:t>о</a:t>
          </a: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просы; секционные группы; </a:t>
          </a:r>
          <a:r>
            <a:rPr lang="ru-RU" sz="1800" b="0" i="0" kern="1200" dirty="0">
              <a:latin typeface="Arial Narrow" panose="020B0606020202030204" pitchFamily="34" charset="0"/>
            </a:rPr>
            <a:t>баллы за посещение. </a:t>
          </a:r>
          <a:endParaRPr lang="ru-RU" sz="36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sp:txBody>
      <dsp:txXfrm>
        <a:off x="5595220" y="12403"/>
        <a:ext cx="4181586" cy="2508951"/>
      </dsp:txXfrm>
    </dsp:sp>
    <dsp:sp modelId="{3C632A7A-E121-4173-BDAB-FAA3C37D424B}">
      <dsp:nvSpPr>
        <dsp:cNvPr id="0" name=""/>
        <dsp:cNvSpPr/>
      </dsp:nvSpPr>
      <dsp:spPr>
        <a:xfrm>
          <a:off x="9797714" y="1194407"/>
          <a:ext cx="209079" cy="1254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9797714" y="1194407"/>
        <a:ext cx="209079" cy="125447"/>
      </dsp:txXfrm>
    </dsp:sp>
    <dsp:sp modelId="{38390B40-BA6F-4EDE-9342-FA70EF52EEA3}">
      <dsp:nvSpPr>
        <dsp:cNvPr id="0" name=""/>
        <dsp:cNvSpPr/>
      </dsp:nvSpPr>
      <dsp:spPr>
        <a:xfrm>
          <a:off x="1388456" y="2535169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Участие в обсуждениях</a:t>
          </a:r>
          <a:b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</a:b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Можно читать обсуждения курсов, создавать темы и отвечать на записи пользователей. Преподаватели могут оценивать весь форум или отдельные темы обсуждения.</a:t>
          </a:r>
          <a:endParaRPr lang="ru-RU" sz="20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sp:txBody>
      <dsp:txXfrm>
        <a:off x="1388456" y="2535169"/>
        <a:ext cx="4181586" cy="2508951"/>
      </dsp:txXfrm>
    </dsp:sp>
    <dsp:sp modelId="{48E0BEBB-D814-4480-A967-F4319B1570E6}">
      <dsp:nvSpPr>
        <dsp:cNvPr id="0" name=""/>
        <dsp:cNvSpPr/>
      </dsp:nvSpPr>
      <dsp:spPr>
        <a:xfrm>
          <a:off x="5590950" y="2535169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Электронная почта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latin typeface="Arial Narrow" panose="020B0606020202030204" pitchFamily="34" charset="0"/>
            </a:rPr>
            <a:t>Средство электронной почты позволяет отправлять сообщения другим пользователям в вашем курсе без запуска внешней программы электронной почты: </a:t>
          </a:r>
          <a:r>
            <a:rPr lang="ru-RU" sz="2000" b="0" i="0" kern="1200" dirty="0" err="1">
              <a:latin typeface="Arial Narrow" panose="020B0606020202030204" pitchFamily="34" charset="0"/>
            </a:rPr>
            <a:t>Gmail</a:t>
          </a:r>
          <a:r>
            <a:rPr lang="ru-RU" sz="2000" b="0" i="0" kern="1200" dirty="0">
              <a:latin typeface="Arial Narrow" panose="020B0606020202030204" pitchFamily="34" charset="0"/>
            </a:rPr>
            <a:t>, </a:t>
          </a:r>
          <a:r>
            <a:rPr lang="ru-RU" sz="2000" b="0" i="0" kern="1200" dirty="0" err="1">
              <a:latin typeface="Arial Narrow" panose="020B0606020202030204" pitchFamily="34" charset="0"/>
            </a:rPr>
            <a:t>Hotmail</a:t>
          </a:r>
          <a:r>
            <a:rPr lang="ru-RU" sz="2000" b="0" i="0" kern="1200" dirty="0">
              <a:latin typeface="Arial Narrow" panose="020B0606020202030204" pitchFamily="34" charset="0"/>
            </a:rPr>
            <a:t>, </a:t>
          </a:r>
          <a:r>
            <a:rPr lang="ru-RU" sz="2000" b="0" i="0" kern="1200" dirty="0" err="1">
              <a:latin typeface="Arial Narrow" panose="020B0606020202030204" pitchFamily="34" charset="0"/>
            </a:rPr>
            <a:t>Yahoo</a:t>
          </a:r>
          <a:r>
            <a:rPr lang="ru-RU" sz="2000" b="0" i="0" kern="1200" dirty="0">
              <a:latin typeface="Arial Narrow" panose="020B0606020202030204" pitchFamily="34" charset="0"/>
            </a:rPr>
            <a:t> или других. Можно отправлять электронную почту как отдельным пользователям, так и группам.</a:t>
          </a:r>
          <a:endParaRPr lang="ru-RU" sz="18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sp:txBody>
      <dsp:txXfrm>
        <a:off x="5590950" y="2535169"/>
        <a:ext cx="4181586" cy="2508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787B7-95E5-4CB3-A6FA-610AFA8C9FA2}">
      <dsp:nvSpPr>
        <dsp:cNvPr id="0" name=""/>
        <dsp:cNvSpPr/>
      </dsp:nvSpPr>
      <dsp:spPr>
        <a:xfrm>
          <a:off x="1392725" y="13109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Журналы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Личное пространство, с помощью которого учащиеся могут общаться с вами конфиденциально.</a:t>
          </a:r>
        </a:p>
      </dsp:txBody>
      <dsp:txXfrm>
        <a:off x="1392725" y="13109"/>
        <a:ext cx="4181586" cy="2508951"/>
      </dsp:txXfrm>
    </dsp:sp>
    <dsp:sp modelId="{72BB2BCC-7E19-4DBD-95A3-9858AED4DBF1}">
      <dsp:nvSpPr>
        <dsp:cNvPr id="0" name=""/>
        <dsp:cNvSpPr/>
      </dsp:nvSpPr>
      <dsp:spPr>
        <a:xfrm>
          <a:off x="5595220" y="12403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Сообщения курса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Частный и безопасный обмен текстовыми сообщениями между участниками курса.</a:t>
          </a:r>
        </a:p>
      </dsp:txBody>
      <dsp:txXfrm>
        <a:off x="5595220" y="12403"/>
        <a:ext cx="4181586" cy="2508951"/>
      </dsp:txXfrm>
    </dsp:sp>
    <dsp:sp modelId="{3C632A7A-E121-4173-BDAB-FAA3C37D424B}">
      <dsp:nvSpPr>
        <dsp:cNvPr id="0" name=""/>
        <dsp:cNvSpPr/>
      </dsp:nvSpPr>
      <dsp:spPr>
        <a:xfrm>
          <a:off x="9797714" y="1194407"/>
          <a:ext cx="209079" cy="1254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9797714" y="1194407"/>
        <a:ext cx="209079" cy="125447"/>
      </dsp:txXfrm>
    </dsp:sp>
    <dsp:sp modelId="{38390B40-BA6F-4EDE-9342-FA70EF52EEA3}">
      <dsp:nvSpPr>
        <dsp:cNvPr id="0" name=""/>
        <dsp:cNvSpPr/>
      </dsp:nvSpPr>
      <dsp:spPr>
        <a:xfrm>
          <a:off x="1388456" y="2535169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Запись аудио и видео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Возможность встраивать аудио- и видеозаписи со своими отзывами в редактор во время оценивания попыток. Учащиеся смотрят или слушают ваши отзывы вместе с любым </a:t>
          </a:r>
          <a:r>
            <a:rPr lang="ru-RU" sz="2400" b="0" i="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включенным</a:t>
          </a: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 вами </a:t>
          </a:r>
          <a:r>
            <a:rPr lang="ru-RU" sz="2400" b="0" i="0" kern="1200" dirty="0">
              <a:latin typeface="Arial Narrow" panose="020B0606020202030204" pitchFamily="34" charset="0"/>
            </a:rPr>
            <a:t>текстом.</a:t>
          </a:r>
          <a:endParaRPr lang="ru-RU" sz="24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sp:txBody>
      <dsp:txXfrm>
        <a:off x="1388456" y="2535169"/>
        <a:ext cx="4181586" cy="2508951"/>
      </dsp:txXfrm>
    </dsp:sp>
    <dsp:sp modelId="{48E0BEBB-D814-4480-A967-F4319B1570E6}">
      <dsp:nvSpPr>
        <dsp:cNvPr id="0" name=""/>
        <dsp:cNvSpPr/>
      </dsp:nvSpPr>
      <dsp:spPr>
        <a:xfrm>
          <a:off x="5590950" y="2535169"/>
          <a:ext cx="4181586" cy="2508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Вики-страницы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solidFill>
                <a:srgbClr val="000000"/>
              </a:solidFill>
              <a:effectLst/>
              <a:latin typeface="Arial Narrow" panose="020B0606020202030204" pitchFamily="34" charset="0"/>
            </a:rPr>
            <a:t>С помощью вики учащиеся могут сотрудничать, обмениваясь содержимым, созданным в разное время и имеющим разное местоположение. Они могут просматривать предыдущие изменения, комментировать содержимое или изменения, добавлять новое содержимое или просматривать существующее. </a:t>
          </a:r>
          <a:endParaRPr lang="ru-RU" sz="16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Narrow" panose="020B0606020202030204" pitchFamily="34" charset="0"/>
            <a:ea typeface="+mn-ea"/>
            <a:cs typeface="+mn-cs"/>
          </a:endParaRPr>
        </a:p>
      </dsp:txBody>
      <dsp:txXfrm>
        <a:off x="5590950" y="2535169"/>
        <a:ext cx="4181586" cy="25089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11BBC7-8065-4E7C-8D4F-1D35FD888656}">
      <dsp:nvSpPr>
        <dsp:cNvPr id="0" name=""/>
        <dsp:cNvSpPr/>
      </dsp:nvSpPr>
      <dsp:spPr>
        <a:xfrm>
          <a:off x="45233" y="0"/>
          <a:ext cx="4105787" cy="44153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dirty="0">
              <a:latin typeface="Arial Narrow" panose="020B0606020202030204" pitchFamily="34" charset="0"/>
            </a:rPr>
            <a:t>Можно создавать задания вместе с другим содержимым. Учащиеся могут получить доступ к своей работе в нужный момент, просматривая необходимое содержимое. Можно также создать групповое задание и назначить его одной или нескольким группам курса.</a:t>
          </a:r>
          <a:endParaRPr lang="ru-RU" sz="2400" kern="1200" dirty="0">
            <a:latin typeface="Arial Narrow" panose="020B0606020202030204" pitchFamily="34" charset="0"/>
          </a:endParaRPr>
        </a:p>
      </dsp:txBody>
      <dsp:txXfrm>
        <a:off x="165487" y="120254"/>
        <a:ext cx="3865279" cy="4174859"/>
      </dsp:txXfrm>
    </dsp:sp>
    <dsp:sp modelId="{A29F3997-2054-4FF9-BF24-14A5E134F5EA}">
      <dsp:nvSpPr>
        <dsp:cNvPr id="0" name=""/>
        <dsp:cNvSpPr/>
      </dsp:nvSpPr>
      <dsp:spPr>
        <a:xfrm>
          <a:off x="4550772" y="1698565"/>
          <a:ext cx="847473" cy="1018235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/>
        </a:p>
      </dsp:txBody>
      <dsp:txXfrm>
        <a:off x="4550772" y="1902212"/>
        <a:ext cx="593231" cy="610941"/>
      </dsp:txXfrm>
    </dsp:sp>
    <dsp:sp modelId="{9A8ECFD5-0C53-4731-AA60-07B4C5BC5D95}">
      <dsp:nvSpPr>
        <dsp:cNvPr id="0" name=""/>
        <dsp:cNvSpPr/>
      </dsp:nvSpPr>
      <dsp:spPr>
        <a:xfrm>
          <a:off x="5750027" y="0"/>
          <a:ext cx="4105787" cy="44153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Возможности: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1. Отображение или скрытие задания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2. Разрешить беседы во время выполнения заданий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3. Управление оценками и отзывами каждого учащегося по отдельности. 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rPr>
            <a:t>4. Возможность устанавливать даты выполнения заданий.</a:t>
          </a:r>
        </a:p>
      </dsp:txBody>
      <dsp:txXfrm>
        <a:off x="5870281" y="120254"/>
        <a:ext cx="3865279" cy="4174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81419-D619-4A5D-82AA-AC4DB1C94B42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8DD0F-B7CD-4B6B-887B-ED58C85931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394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i="0" dirty="0">
                <a:solidFill>
                  <a:srgbClr val="FFFFFF"/>
                </a:solidFill>
                <a:effectLst/>
                <a:latin typeface="Source Sans Pro" panose="020B0503030403020204" pitchFamily="34" charset="0"/>
              </a:rPr>
              <a:t>Для начала работы в приложении </a:t>
            </a:r>
            <a:r>
              <a:rPr lang="ru-RU" b="0" i="0" dirty="0" err="1">
                <a:solidFill>
                  <a:srgbClr val="FFFFFF"/>
                </a:solidFill>
                <a:effectLst/>
                <a:latin typeface="Source Sans Pro" panose="020B0503030403020204" pitchFamily="34" charset="0"/>
              </a:rPr>
              <a:t>Blackboard</a:t>
            </a:r>
            <a:r>
              <a:rPr lang="ru-RU" b="0" i="0" dirty="0">
                <a:solidFill>
                  <a:srgbClr val="FFFFFF"/>
                </a:solidFill>
                <a:effectLst/>
                <a:latin typeface="Source Sans Pro" panose="020B0503030403020204" pitchFamily="34" charset="0"/>
              </a:rPr>
              <a:t> необходимо, чтобы </a:t>
            </a:r>
            <a:r>
              <a:rPr lang="ru-RU" sz="1200" b="0" i="0" kern="1200" dirty="0">
                <a:solidFill>
                  <a:srgbClr val="FFFFFF"/>
                </a:solidFill>
                <a:effectLst/>
                <a:latin typeface="Source Sans Pro" panose="020B0503030403020204" pitchFamily="34" charset="0"/>
                <a:ea typeface="+mn-ea"/>
                <a:cs typeface="+mn-cs"/>
              </a:rPr>
              <a:t>учебное заведение разрешило доступ с мобильных устройств. Также необходимо иметь учётную запись </a:t>
            </a:r>
            <a:r>
              <a:rPr lang="ru-RU" sz="1200" b="0" i="0" kern="1200" dirty="0" err="1">
                <a:solidFill>
                  <a:srgbClr val="FFFFFF"/>
                </a:solidFill>
                <a:effectLst/>
                <a:latin typeface="Source Sans Pro" panose="020B0503030403020204" pitchFamily="34" charset="0"/>
                <a:ea typeface="+mn-ea"/>
                <a:cs typeface="+mn-cs"/>
              </a:rPr>
              <a:t>Blackboard</a:t>
            </a:r>
            <a:r>
              <a:rPr lang="ru-RU" sz="1200" b="0" i="0" kern="1200" dirty="0">
                <a:solidFill>
                  <a:srgbClr val="FFFFFF"/>
                </a:solidFill>
                <a:effectLst/>
                <a:latin typeface="Source Sans Pro" panose="020B0503030403020204" pitchFamily="34" charset="0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rgbClr val="FFFFFF"/>
                </a:solidFill>
                <a:effectLst/>
                <a:latin typeface="Source Sans Pro" panose="020B0503030403020204" pitchFamily="34" charset="0"/>
                <a:ea typeface="+mn-ea"/>
                <a:cs typeface="+mn-cs"/>
              </a:rPr>
              <a:t>Learn</a:t>
            </a:r>
            <a:r>
              <a:rPr lang="ru-RU" sz="1200" b="0" i="0" kern="1200" dirty="0">
                <a:solidFill>
                  <a:srgbClr val="FFFFFF"/>
                </a:solidFill>
                <a:effectLst/>
                <a:latin typeface="Source Sans Pro" panose="020B0503030403020204" pitchFamily="34" charset="0"/>
                <a:ea typeface="+mn-ea"/>
                <a:cs typeface="+mn-cs"/>
              </a:rPr>
              <a:t> в своём учреждении.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786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0" i="0" dirty="0" err="1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Blackboard</a:t>
            </a: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— это удобное и понятное приложение для изучения различных курсов, использования содержимого и взаимодействия с преподавателями и другими учащимися. </a:t>
            </a:r>
            <a:r>
              <a:rPr lang="ru-RU" sz="1200" dirty="0">
                <a:latin typeface="Arial Narrow" panose="020B0606020202030204" pitchFamily="34" charset="0"/>
              </a:rPr>
              <a:t>В приложении </a:t>
            </a:r>
            <a:r>
              <a:rPr lang="ru-RU" sz="1200" dirty="0" err="1">
                <a:latin typeface="Arial Narrow" panose="020B0606020202030204" pitchFamily="34" charset="0"/>
              </a:rPr>
              <a:t>Blackboard</a:t>
            </a:r>
            <a:r>
              <a:rPr lang="ru-RU" sz="1200" dirty="0">
                <a:latin typeface="Arial Narrow" panose="020B0606020202030204" pitchFamily="34" charset="0"/>
              </a:rPr>
              <a:t> можно выполнять следующие задачи: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 Narrow" panose="020B0606020202030204" pitchFamily="34" charset="0"/>
              </a:rPr>
              <a:t>просматривать элементы и объявления курса;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 Narrow" panose="020B0606020202030204" pitchFamily="34" charset="0"/>
              </a:rPr>
              <a:t>выполнять задания и тесты;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 Narrow" panose="020B0606020202030204" pitchFamily="34" charset="0"/>
              </a:rPr>
              <a:t>участвовать в обсуждениях;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 Narrow" panose="020B0606020202030204" pitchFamily="34" charset="0"/>
              </a:rPr>
              <a:t>работать с преподавателем и классом в </a:t>
            </a:r>
            <a:r>
              <a:rPr lang="ru-RU" sz="1200" dirty="0" err="1">
                <a:latin typeface="Arial Narrow" panose="020B0606020202030204" pitchFamily="34" charset="0"/>
              </a:rPr>
              <a:t>Blackboard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Collaborate</a:t>
            </a:r>
            <a:r>
              <a:rPr lang="ru-RU" sz="1200" dirty="0">
                <a:latin typeface="Arial Narrow" panose="020B060602020203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622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ru-RU" b="0" i="0" dirty="0" err="1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Blackboard</a:t>
            </a: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Learn</a:t>
            </a: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часто используется как дополнение к традиционным очным курсам. Это возможность перевести курс на комбинированную или полностью заочную форму.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Полностью интерактивная форма, это когда:</a:t>
            </a:r>
            <a:endParaRPr lang="en-US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Участники не встречаются лично в аудитории, а общаются в Интернете.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Передача материалов курса в электронном формате.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Общение с учащимися проходит с использованием интерактивных средств.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Учащиеся взаимодействуют, общаются и совместно работают в Интернете.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Работа учащихся оценивается в Интернете.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Комбинированный или смешанный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Участники по-прежнему встречаются в назначенное время для занятий или лабораторных работ, но общая продолжительность таких занятий сокращена. Допустим, вы преподаёте курс, который обычно состоит из трёх занятий в неделю. С добавлением онлайн-занятий можно встречаться в аудитории всего два раза в неделю.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Вы организуете очные и интерактивные занятия, которые усиливают, дополняют и поддерживают друг друга.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Вы можете совмещать лучшие качества занятий в аудитории и онлайн-курсов. Учащиеся могут регулярно встречаться с преподавателем, в то же время пользуясь гибкостью интерактивного обучения.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Традиционный курс со вспомогательными веб-компонентами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Участники встречаются в аудитории для запланированных занятий, но вы размещаете в Интернете некоторые учебные материалы.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Вспомогательные материалы, такие как расписание курса, домашние задания и дополнительные обсуждения, предоставляются в Интернете. Эти компоненты призваны дополнять, а не заменять очные занятия в аудитории.</a:t>
            </a:r>
          </a:p>
          <a:p>
            <a:pPr algn="l"/>
            <a:endParaRPr lang="ru-RU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725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0" kern="1200" dirty="0">
                <a:latin typeface="Arial Narrow" panose="020B0606020202030204" pitchFamily="34" charset="0"/>
              </a:rPr>
              <a:t>Объявление </a:t>
            </a:r>
            <a:r>
              <a:rPr lang="ru-RU" sz="1200" b="0" i="0" kern="1200" dirty="0">
                <a:latin typeface="Arial Narrow" panose="020B0606020202030204" pitchFamily="34" charset="0"/>
              </a:rPr>
              <a:t>— это оптимальный вариант, если требуется оперативно предоставить информацию, критически важную для участников курса. </a:t>
            </a:r>
            <a:endParaRPr lang="ru-RU" dirty="0"/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Преподаватель может делать объявления на курсе, чтобы мотивировать учащихся и напомнить о важном.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>
              <a:latin typeface="Bahnschrift Condensed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latin typeface="Bahnschrift Condensed" panose="020B0502040204020203" pitchFamily="34" charset="0"/>
              </a:rPr>
              <a:t>Blackboard Collaborate Ul</a:t>
            </a:r>
            <a:r>
              <a:rPr lang="en-US" dirty="0">
                <a:latin typeface="Bahnschrift Condensed" panose="020B0502040204020203" pitchFamily="34" charset="0"/>
              </a:rPr>
              <a:t>tra</a:t>
            </a: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— это производительное решение для проведения веб-конференций в режиме реального времени, поддерживающее виртуальные занятия и собрания. Преподаватели могут предоставлять общий доступ к файлам и видео, взаимодействуя с классом. Чтобы присоединиться к сеансу, не нужно устанавливать ничего дополнительно.</a:t>
            </a:r>
          </a:p>
          <a:p>
            <a:endParaRPr lang="ru-RU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r>
              <a:rPr lang="ru-RU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Обсуждени</a:t>
            </a: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я в режиме онлайн предоставляют уникальные возможности. Такие дискуссии помогают оценивать усвоение материала учащимися и исправлять их ошибки. Можно увеличить количество часов работы и почаще общаться с учащимися в течение недели, обеспечивая непрерывность обучения.</a:t>
            </a:r>
          </a:p>
          <a:p>
            <a:endParaRPr lang="ru-RU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lvl="0"/>
            <a:r>
              <a:rPr lang="ru-RU" sz="1200" b="1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Электронная почта</a:t>
            </a:r>
          </a:p>
          <a:p>
            <a:pPr lvl="0"/>
            <a:r>
              <a:rPr lang="ru-RU" sz="1200" b="0" i="0" kern="1200" dirty="0">
                <a:latin typeface="Arial Narrow" panose="020B0606020202030204" pitchFamily="34" charset="0"/>
              </a:rPr>
              <a:t>Средство электронной почты позволяет отправлять сообщения другим пользователям в вашем курсе без запуска внешней программы электронной почты: </a:t>
            </a:r>
            <a:r>
              <a:rPr lang="ru-RU" sz="1200" b="0" i="0" kern="1200" dirty="0" err="1">
                <a:latin typeface="Arial Narrow" panose="020B0606020202030204" pitchFamily="34" charset="0"/>
              </a:rPr>
              <a:t>Gmail</a:t>
            </a:r>
            <a:r>
              <a:rPr lang="ru-RU" sz="1200" b="0" i="0" kern="1200" dirty="0">
                <a:latin typeface="Arial Narrow" panose="020B0606020202030204" pitchFamily="34" charset="0"/>
              </a:rPr>
              <a:t>, </a:t>
            </a:r>
            <a:r>
              <a:rPr lang="ru-RU" sz="1200" b="0" i="0" kern="1200" dirty="0" err="1">
                <a:latin typeface="Arial Narrow" panose="020B0606020202030204" pitchFamily="34" charset="0"/>
              </a:rPr>
              <a:t>Hotmail</a:t>
            </a:r>
            <a:r>
              <a:rPr lang="ru-RU" sz="1200" b="0" i="0" kern="1200" dirty="0">
                <a:latin typeface="Arial Narrow" panose="020B0606020202030204" pitchFamily="34" charset="0"/>
              </a:rPr>
              <a:t>, </a:t>
            </a:r>
            <a:r>
              <a:rPr lang="ru-RU" sz="1200" b="0" i="0" kern="1200" dirty="0" err="1">
                <a:latin typeface="Arial Narrow" panose="020B0606020202030204" pitchFamily="34" charset="0"/>
              </a:rPr>
              <a:t>Yahoo</a:t>
            </a:r>
            <a:r>
              <a:rPr lang="ru-RU" sz="1200" b="0" i="0" kern="1200" dirty="0">
                <a:latin typeface="Arial Narrow" panose="020B0606020202030204" pitchFamily="34" charset="0"/>
              </a:rPr>
              <a:t> или других. Можно отправлять электронную почту как отдельным пользователям, так и группам.</a:t>
            </a:r>
            <a:endParaRPr lang="ru-RU" sz="12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112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b="1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Блог – личный журнал,</a:t>
            </a:r>
            <a:r>
              <a:rPr lang="ru-RU" sz="1200" kern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0" i="0" kern="1200" dirty="0">
                <a:latin typeface="Arial Narrow" panose="020B0606020202030204" pitchFamily="34" charset="0"/>
                <a:ea typeface="+mn-ea"/>
                <a:cs typeface="+mn-cs"/>
              </a:rPr>
              <a:t>с помощью которого учащиеся могут общаться с преподавателем конфиденциально.</a:t>
            </a:r>
          </a:p>
          <a:p>
            <a:pPr lvl="0"/>
            <a:r>
              <a:rPr lang="ru-RU" sz="1200" b="0" i="0" kern="1200" dirty="0">
                <a:latin typeface="Arial Narrow" panose="020B0606020202030204" pitchFamily="34" charset="0"/>
                <a:ea typeface="+mn-ea"/>
                <a:cs typeface="+mn-cs"/>
              </a:rPr>
              <a:t>Автор каждого журнала на курсе создаёт записи, которые комментирует преподаватель. Таким образом учащийся может работать над письменным заданием, используя рекомендации и предложения преподавателя. </a:t>
            </a:r>
            <a:endParaRPr lang="ru-RU" sz="12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73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Журналы</a:t>
            </a: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— это личное пространство, с помощью которого учащиеся могут общаться с вами конфиденциально. Кроме того, учащиеся могут использовать журналы как средство самовыражения для публикации своих мнений, идей и интересующих их вопросов о курсе или обсуждать и анализировать связанные с курсом материалы.</a:t>
            </a:r>
          </a:p>
          <a:p>
            <a:endParaRPr lang="ru-RU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lvl="0"/>
            <a:r>
              <a:rPr lang="ru-RU" sz="1400" b="1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Сообщения курса</a:t>
            </a:r>
          </a:p>
          <a:p>
            <a:pPr lvl="0"/>
            <a:r>
              <a:rPr lang="ru-RU" sz="1200" b="0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Частный и безопасный обмен текстовыми сообщениями между участниками курса.</a:t>
            </a:r>
          </a:p>
          <a:p>
            <a:pPr lvl="0"/>
            <a:endParaRPr lang="ru-RU" sz="12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ru-RU" sz="1600" b="1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Запись аудио и видео</a:t>
            </a:r>
          </a:p>
          <a:p>
            <a:pPr lvl="0"/>
            <a:r>
              <a:rPr lang="ru-RU" sz="1200" b="0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Возможность встраивать аудио- и видеозаписи со своими отзывами в редактор во время оценивания попыток. Учащиеся смотрят или слушают </a:t>
            </a:r>
            <a:r>
              <a:rPr lang="ru-RU" sz="1200" b="0" i="0" kern="12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отзывып</a:t>
            </a:r>
            <a:r>
              <a:rPr lang="ru-RU" sz="1200" b="0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 преподавателя вместе с любым включённым </a:t>
            </a:r>
            <a:r>
              <a:rPr lang="ru-RU" sz="1200" b="0" i="0" kern="1200" dirty="0">
                <a:latin typeface="Arial Narrow" panose="020B0606020202030204" pitchFamily="34" charset="0"/>
              </a:rPr>
              <a:t>текстом</a:t>
            </a:r>
            <a:r>
              <a:rPr lang="ru-RU" sz="1400" b="0" i="0" kern="1200" dirty="0">
                <a:latin typeface="Arial Narrow" panose="020B0606020202030204" pitchFamily="34" charset="0"/>
              </a:rPr>
              <a:t>.</a:t>
            </a:r>
            <a:endParaRPr lang="ru-RU" sz="1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endParaRPr lang="ru-RU" sz="12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ru-RU" sz="1200" b="1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Вики-страницы</a:t>
            </a:r>
          </a:p>
          <a:p>
            <a:pPr lvl="0"/>
            <a:r>
              <a:rPr lang="ru-RU" sz="1200" b="0" i="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С помощью вики учащиеся могут сотрудничать, обмениваясь содержимым, созданным в разное время и имеющим разное местоположение. Они могут просматривать предыдущие изменения, комментировать содержимое или изменения, добавлять новое содержимое или просматривать существующее. </a:t>
            </a:r>
          </a:p>
          <a:p>
            <a:pPr lvl="0"/>
            <a:r>
              <a:rPr lang="ru-RU" sz="1200" b="0" i="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Вики помогают участникам курса создавать общие базы знаний. Поскольку информация со временем накапливается, вики можно рассматривать как </a:t>
            </a:r>
            <a:r>
              <a:rPr lang="ru-RU" sz="1200" b="0" i="0" kern="12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ее</a:t>
            </a:r>
            <a:r>
              <a:rPr lang="ru-RU" sz="1200" b="0" i="0" kern="120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 надёжный и постоянный источник.</a:t>
            </a:r>
            <a:endParaRPr lang="ru-RU" sz="105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endParaRPr lang="ru-RU" sz="12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endParaRPr lang="ru-RU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endParaRPr lang="ru-RU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endParaRPr lang="ru-RU" b="0" i="0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440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kern="12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  <a:ea typeface="+mn-ea"/>
                <a:cs typeface="+mn-cs"/>
              </a:rPr>
              <a:t>Blackboard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предоставляет возможность </a:t>
            </a:r>
            <a:r>
              <a:rPr lang="ru-RU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создавать задания вместе с другим содержимым. Также можно использовать различные параметры, которые описаны на слайде в рамке «Возможности».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171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Вся необходимая информация касательно тестов приведена на слайде.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086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Центре оценок выставляются баллы по следующим критериям, которые прописаны на слайде.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78DD0F-B7CD-4B6B-887B-ED58C85931F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67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E31A7-33AA-45F1-82F8-124125012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99E937-93C6-4B72-852D-3E1F90BF4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F2FFC4-B36F-40B2-8CC7-E0B8C2EB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E2AC3-3542-45AE-B947-859FDBF61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1E38AB-D179-469B-B52B-6467A97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57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A0FDDF-1FE6-4471-9453-650E27203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6249B2-D04D-42C8-835C-446F3A90A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6A5B3D-0C01-4BC2-98CE-C3257B475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AE7C55-1050-4999-B7B7-C2F0ACA48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E19956-4038-48D3-BD69-D9E36B27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80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51BD25C-073A-48AA-B52F-2F577254B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429063-B122-486C-91C3-12935F8EC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02749E-ECB3-4BCA-840F-741663D8B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1B8966-C829-439D-8DCA-A664274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B93D9C-2B16-45F3-AB87-A683D9A5C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496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F531A1-FC36-405C-B41B-29686483F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FDF6BC-3A21-44CC-9DA9-4BE18A253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80831D-ADBF-4601-B43B-74D52E631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0C9BDF-258C-4C18-9590-BF4C0236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2032CE-11CA-4AA0-B8AE-D2AC9DCD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0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B66568-597A-4994-A130-31D71263A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DBDF8E-86A0-49AB-8A1A-AD2EBF51E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B44005-375A-42D2-8CB5-253DE4700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51EF8F-6675-4379-B946-92E54CF7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2ECEFF-3DCA-4F47-8DE5-E47545769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04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051F2-22E1-4DF8-B764-43151B1BB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4415DE-F384-452D-AEFD-9309C9B9D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64C23D-5087-4437-BC2B-BC1EE4EEF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D67C14-C9FF-4B30-A510-8ACCEBE7B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BB3714-C2FD-4C3C-9B15-AAEE359C1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A68500-B29A-4056-91E0-1D103457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599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AD99BC-FA57-4D28-8F07-BC4C30A0E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8271A0-3EE4-412F-B5ED-3F721CF43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633245-B0D3-4135-AB1A-832C7C47F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9AADBBE-0C94-401B-869F-CF4DE57AA6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4D00654-A629-4286-AFD0-7E4301E29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66271DE-FF3C-45B4-873B-03F3A4948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2DC92D-9960-4EF4-87E3-20DE166C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FFDE437-F301-4B86-9822-16E70D0B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88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A5BFA4-F992-4086-AA7D-DE011A5E1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2AB2EF9-E463-4919-BAB6-82B9B1D82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05CF471-7DA0-4E0A-B688-554639250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7D92B6D-9BAA-4877-BEDC-A9BD0C5F0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8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66633D0-ECA4-4256-9957-044BF4034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51134AF-30E3-4A2A-8601-F5FB1F362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3032E5-1A48-4180-B504-EE312E6DA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68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0D1CC-6F17-49E7-8BA3-F4D14E4C3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E1D0E9-DD88-421F-A1A0-6945AC424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181D61-526F-4F5A-AE71-94E6735DD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ABEBCD-DED7-4B7C-9A9C-5519BEB88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A563C3-0158-48C5-A123-0B02CC7E9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E9E33F-4653-481C-87FB-182DA52FE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1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BD2CD1-CA7B-4C05-ABB7-8BF3C40D1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407BCD3-13E4-4839-A232-E34CC67B88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EBBA721-E19F-4179-9EB6-09A413334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CD31CE-8669-4A33-AFAA-96A3425EC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CFE674A-2F2D-46E0-B9C3-5AA440103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AA00CE-F934-421A-94E7-080F66D81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3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5E679-E763-40C4-9FA7-A99B0C6A1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8C53D3-007F-4309-94B7-EC7005BAE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597F78-2856-43B4-B283-BBDFEB716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4EAFA-DD35-4C7A-8BE6-5F54B54CBF5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D9486D-CB66-4C4E-95E9-C0077A366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C2C070-992B-454C-84E2-069B29895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D0C0-061A-4867-A6C0-B2BAD413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00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lackboard_Inc.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26202D-B14A-4064-B40E-BE49AFE85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3403" y="2413472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>
                <a:solidFill>
                  <a:srgbClr val="FFFFFF"/>
                </a:solidFill>
                <a:effectLst/>
                <a:latin typeface="v_CCMeanwhile" panose="02000503020000020004" pitchFamily="2" charset="0"/>
              </a:rPr>
              <a:t>Blackboard Learn </a:t>
            </a:r>
            <a:endParaRPr lang="en-US" sz="6000" kern="1200" dirty="0">
              <a:solidFill>
                <a:srgbClr val="FFFFFF"/>
              </a:solidFill>
              <a:latin typeface="v_CCMeanwhile" panose="02000503020000020004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EE1427-41F6-4D26-9111-6CC169230F61}"/>
              </a:ext>
            </a:extLst>
          </p:cNvPr>
          <p:cNvSpPr txBox="1"/>
          <p:nvPr/>
        </p:nvSpPr>
        <p:spPr>
          <a:xfrm>
            <a:off x="7317843" y="6118381"/>
            <a:ext cx="45434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dirty="0"/>
              <a:t>Работа выполнена аспирантом третьего курса </a:t>
            </a:r>
            <a:r>
              <a:rPr lang="ru-RU" dirty="0" err="1"/>
              <a:t>Закирьяновой</a:t>
            </a:r>
            <a:r>
              <a:rPr lang="ru-RU" dirty="0"/>
              <a:t> Г.Ф.</a:t>
            </a:r>
          </a:p>
        </p:txBody>
      </p:sp>
    </p:spTree>
    <p:extLst>
      <p:ext uri="{BB962C8B-B14F-4D97-AF65-F5344CB8AC3E}">
        <p14:creationId xmlns:p14="http://schemas.microsoft.com/office/powerpoint/2010/main" val="1209324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B1DFD-9457-4A08-AD67-4F416510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50" y="18255"/>
            <a:ext cx="10515600" cy="1325563"/>
          </a:xfrm>
        </p:spPr>
        <p:txBody>
          <a:bodyPr/>
          <a:lstStyle/>
          <a:p>
            <a:r>
              <a:rPr lang="ru-RU" sz="3600" dirty="0">
                <a:latin typeface="Bahnschrift SemiBold Condensed" panose="020B0502040204020203" pitchFamily="34" charset="0"/>
              </a:rPr>
              <a:t>Журнал оценок курса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979E4F-0721-46D4-83EB-E477EA3B5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При создании оцениваемых элементов курса в Центре оценок автоматически создаются такие столбцы оценок: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тесты, опросы, исследования для самооценки и оценивания партнёром;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з</a:t>
            </a: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адания;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записи в обсуждениях;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записи в журналах и блогах;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записи на страницах вики-сайта.</a:t>
            </a: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*Можно использовать сертификаты и открытые значки, которые дополняют систему оценивания для мотивации участников. </a:t>
            </a:r>
            <a:endParaRPr lang="ru-R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31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596FD1-C88A-4D0F-8B7E-668F59F3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080" y="2239645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Bahnschrift Condensed" panose="020B0502040204020203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941780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F6438A-C9CF-420A-8B7F-C9B0D1C46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Bahnschrift Condensed" panose="020B0502040204020203" pitchFamily="34" charset="0"/>
              </a:rPr>
              <a:t>Для работы: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FC491E-6933-46DC-AA65-C3867F4DA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Необходимо иметь учётную запись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Blackboard</a:t>
            </a:r>
            <a:r>
              <a:rPr lang="ru-RU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Learn</a:t>
            </a:r>
            <a:r>
              <a:rPr lang="ru-RU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 в своём учреждении.</a:t>
            </a:r>
          </a:p>
          <a:p>
            <a:pPr algn="l"/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</a:rPr>
              <a:t>При работе с приложения </a:t>
            </a:r>
            <a:r>
              <a:rPr lang="ru-RU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учебное заведение должно разрешить доступ с мобильных устройств.</a:t>
            </a:r>
            <a:endParaRPr lang="ru-RU" b="0" i="0" dirty="0">
              <a:solidFill>
                <a:srgbClr val="000000"/>
              </a:solidFill>
              <a:effectLst/>
              <a:latin typeface="Arial Narrow" panose="020B0606020202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34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FFDBB-0366-4DD9-946D-1947C600F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314324"/>
            <a:ext cx="10515600" cy="552451"/>
          </a:xfrm>
        </p:spPr>
        <p:txBody>
          <a:bodyPr>
            <a:normAutofit fontScale="90000"/>
          </a:bodyPr>
          <a:lstStyle/>
          <a:p>
            <a:r>
              <a:rPr lang="en-US" sz="4400" kern="1200" dirty="0">
                <a:effectLst/>
                <a:latin typeface="Bahnschrift Condensed" panose="020B0502040204020203" pitchFamily="34" charset="0"/>
              </a:rPr>
              <a:t>Blackboard Learn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5A4ACB-0B6D-4C27-9B0D-667C0A83A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1075"/>
            <a:ext cx="11037570" cy="519588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latin typeface="Arial Narrow" panose="020B0606020202030204" pitchFamily="34" charset="0"/>
              </a:rPr>
              <a:t>Виртуальная среда обучения* и система управления обучением*, разработанная </a:t>
            </a:r>
            <a:r>
              <a:rPr lang="ru-RU" dirty="0" err="1">
                <a:latin typeface="Arial Narrow" panose="020B0606020202030204" pitchFamily="34" charset="0"/>
                <a:hlinkClick r:id="rId3" tooltip="Blackboard Inc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Blackboard</a:t>
            </a:r>
            <a:r>
              <a:rPr lang="ru-RU" dirty="0">
                <a:latin typeface="Arial Narrow" panose="020B0606020202030204" pitchFamily="34" charset="0"/>
                <a:hlinkClick r:id="rId3" tooltip="Blackboard Inc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latin typeface="Arial Narrow" panose="020B0606020202030204" pitchFamily="34" charset="0"/>
                <a:hlinkClick r:id="rId3" tooltip="Blackboard Inc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Inc</a:t>
            </a:r>
            <a:r>
              <a:rPr lang="ru-RU" b="1" dirty="0">
                <a:solidFill>
                  <a:srgbClr val="222222"/>
                </a:solidFill>
                <a:latin typeface="Arial Narrow" panose="020B0606020202030204" pitchFamily="34" charset="0"/>
              </a:rPr>
              <a:t>.</a:t>
            </a:r>
            <a:r>
              <a:rPr lang="ru-RU" b="0" i="0" dirty="0">
                <a:solidFill>
                  <a:srgbClr val="222222"/>
                </a:solidFill>
                <a:effectLst/>
                <a:latin typeface="Arial Narrow" panose="020B0606020202030204" pitchFamily="34" charset="0"/>
              </a:rPr>
              <a:t> (</a:t>
            </a:r>
            <a:r>
              <a:rPr lang="ru-RU" dirty="0">
                <a:solidFill>
                  <a:srgbClr val="0B0080"/>
                </a:solidFill>
                <a:latin typeface="Arial Narrow" panose="020B0606020202030204" pitchFamily="34" charset="0"/>
              </a:rPr>
              <a:t>образовательная технологическая</a:t>
            </a:r>
            <a:r>
              <a:rPr lang="ru-RU" b="0" i="0" dirty="0">
                <a:solidFill>
                  <a:srgbClr val="222222"/>
                </a:solidFill>
                <a:effectLst/>
                <a:latin typeface="Arial Narrow" panose="020B0606020202030204" pitchFamily="34" charset="0"/>
              </a:rPr>
              <a:t> компания)</a:t>
            </a:r>
          </a:p>
          <a:p>
            <a:pPr marL="0" indent="0">
              <a:buNone/>
            </a:pPr>
            <a:r>
              <a:rPr lang="ru-RU" sz="3100" dirty="0">
                <a:latin typeface="Arial Narrow" panose="020B0606020202030204" pitchFamily="34" charset="0"/>
              </a:rPr>
              <a:t>В приложении </a:t>
            </a:r>
            <a:r>
              <a:rPr lang="ru-RU" sz="3100" dirty="0" err="1">
                <a:latin typeface="Arial Narrow" panose="020B0606020202030204" pitchFamily="34" charset="0"/>
              </a:rPr>
              <a:t>Blackboard</a:t>
            </a:r>
            <a:r>
              <a:rPr lang="ru-RU" sz="3100" dirty="0">
                <a:latin typeface="Arial Narrow" panose="020B0606020202030204" pitchFamily="34" charset="0"/>
              </a:rPr>
              <a:t> можно выполнять следующие задачи: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3100" dirty="0">
                <a:latin typeface="Arial Narrow" panose="020B0606020202030204" pitchFamily="34" charset="0"/>
              </a:rPr>
              <a:t>просматривать элементы и объявления </a:t>
            </a:r>
            <a:r>
              <a:rPr lang="ru-RU" sz="3000" dirty="0">
                <a:latin typeface="Arial Narrow" panose="020B0606020202030204" pitchFamily="34" charset="0"/>
              </a:rPr>
              <a:t>курса;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3000" dirty="0">
                <a:latin typeface="Arial Narrow" panose="020B0606020202030204" pitchFamily="34" charset="0"/>
              </a:rPr>
              <a:t>выполнять задания и тесты;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3000" dirty="0">
                <a:latin typeface="Arial Narrow" panose="020B0606020202030204" pitchFamily="34" charset="0"/>
              </a:rPr>
              <a:t>участвовать в обсуждениях;</a:t>
            </a:r>
          </a:p>
          <a:p>
            <a:pPr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3000" dirty="0">
                <a:latin typeface="Arial Narrow" panose="020B0606020202030204" pitchFamily="34" charset="0"/>
              </a:rPr>
              <a:t>работать с преподавателем и классом в </a:t>
            </a:r>
            <a:r>
              <a:rPr lang="ru-RU" sz="3000" dirty="0" err="1">
                <a:latin typeface="Arial Narrow" panose="020B0606020202030204" pitchFamily="34" charset="0"/>
              </a:rPr>
              <a:t>Blackboard</a:t>
            </a:r>
            <a:r>
              <a:rPr lang="ru-RU" sz="3000" dirty="0">
                <a:latin typeface="Arial Narrow" panose="020B0606020202030204" pitchFamily="34" charset="0"/>
              </a:rPr>
              <a:t> </a:t>
            </a:r>
            <a:r>
              <a:rPr lang="ru-RU" sz="3000" dirty="0" err="1">
                <a:latin typeface="Arial Narrow" panose="020B0606020202030204" pitchFamily="34" charset="0"/>
              </a:rPr>
              <a:t>Collaborate</a:t>
            </a:r>
            <a:r>
              <a:rPr lang="ru-RU" sz="3000" dirty="0"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latin typeface="Arial Narrow" panose="020B0606020202030204" pitchFamily="34" charset="0"/>
              </a:rPr>
              <a:t>*Виртуальная среда обучения – это образовательная система в формате e-</a:t>
            </a:r>
            <a:r>
              <a:rPr lang="ru-RU" sz="1600" dirty="0" err="1">
                <a:latin typeface="Arial Narrow" panose="020B0606020202030204" pitchFamily="34" charset="0"/>
              </a:rPr>
              <a:t>learning</a:t>
            </a:r>
            <a:r>
              <a:rPr lang="ru-RU" sz="1600" dirty="0">
                <a:latin typeface="Arial Narrow" panose="020B0606020202030204" pitchFamily="34" charset="0"/>
              </a:rPr>
              <a:t>, которая воспроизводит процесс классического, очного обучения, предоставляя равноценный доступ к учебным занятиям, контенту, заданиям, экзаменам и прочим компонентам учебного процесса</a:t>
            </a:r>
          </a:p>
          <a:p>
            <a:pPr marL="0" indent="0" algn="l" fontAlgn="base">
              <a:buNone/>
            </a:pPr>
            <a:r>
              <a:rPr lang="ru-RU" sz="1600" dirty="0">
                <a:latin typeface="Arial Narrow" panose="020B0606020202030204" pitchFamily="34" charset="0"/>
              </a:rPr>
              <a:t>*Система управления обучением ( LMS ) - система управления обучением (LMS — </a:t>
            </a:r>
            <a:r>
              <a:rPr lang="ru-RU" sz="1600" dirty="0" err="1">
                <a:latin typeface="Arial Narrow" panose="020B0606020202030204" pitchFamily="34" charset="0"/>
              </a:rPr>
              <a:t>Learning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</a:rPr>
              <a:t>Management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</a:rPr>
              <a:t>System</a:t>
            </a:r>
            <a:r>
              <a:rPr lang="ru-RU" sz="1600" dirty="0">
                <a:latin typeface="Arial Narrow" panose="020B0606020202030204" pitchFamily="34" charset="0"/>
              </a:rPr>
              <a:t>) — это сетевая платформа, позволяющая размещать электронный учебный материал различных форматов, разграничивать доступ к учебному материалу, осуществлять контроль за ходом изучения материала и выполнения заданий, организовывать взаимодействие участников учебного процесса средствами сетевых коммуникаций (как правило), разрабатывать электронный учебный материал (не обязательно).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2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946E30A-DB9E-42FF-A7BB-FD3ED20AA1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96" y="382901"/>
            <a:ext cx="9890284" cy="576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2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18D631-81FD-4FD4-BCEC-880DCA4D0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374" y="126586"/>
            <a:ext cx="10515600" cy="709295"/>
          </a:xfrm>
        </p:spPr>
        <p:txBody>
          <a:bodyPr>
            <a:norm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Взаимодействия с учащимися</a:t>
            </a:r>
          </a:p>
        </p:txBody>
      </p:sp>
      <p:graphicFrame>
        <p:nvGraphicFramePr>
          <p:cNvPr id="8" name="Объект 9">
            <a:extLst>
              <a:ext uri="{FF2B5EF4-FFF2-40B4-BE49-F238E27FC236}">
                <a16:creationId xmlns:a16="http://schemas.microsoft.com/office/drawing/2014/main" id="{056CBA2F-6596-49FD-AA53-93DD6377B7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465663"/>
              </p:ext>
            </p:extLst>
          </p:nvPr>
        </p:nvGraphicFramePr>
        <p:xfrm>
          <a:off x="679174" y="1143952"/>
          <a:ext cx="11399520" cy="5044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0951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ъект 12">
            <a:extLst>
              <a:ext uri="{FF2B5EF4-FFF2-40B4-BE49-F238E27FC236}">
                <a16:creationId xmlns:a16="http://schemas.microsoft.com/office/drawing/2014/main" id="{04D5E5EC-55C8-471E-89A6-C54CBA680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6197600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ru-RU" sz="4100" b="1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Блог</a:t>
            </a:r>
            <a:r>
              <a:rPr lang="ru-RU" sz="3200" b="1" i="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 Narrow" panose="020B0606020202030204" pitchFamily="34" charset="0"/>
              </a:rPr>
              <a:t> – личный журнал,</a:t>
            </a:r>
            <a:r>
              <a:rPr lang="ru-RU" sz="3200" kern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kern="1200" dirty="0">
                <a:latin typeface="Arial Narrow" panose="020B0606020202030204" pitchFamily="34" charset="0"/>
              </a:rPr>
              <a:t>с помощью которого учащиеся могут общаться с преподавателем конфиденциально.</a:t>
            </a:r>
          </a:p>
          <a:p>
            <a:pPr marL="0" indent="0" algn="l">
              <a:buNone/>
            </a:pPr>
            <a:r>
              <a:rPr lang="ru-RU" sz="3200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Блог состоит из двух элементов: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200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Записи блога.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 текст, изображения, мультимедиа, ссылки, социальные медиа и файловые вложения, добавленные участниками курса.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200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Комментарии.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 Примечания и ответы на записи блога, добавленные другими участниками курса, в том числе преподавателем.</a:t>
            </a:r>
          </a:p>
          <a:p>
            <a:pPr marL="0" indent="0" algn="l">
              <a:buNone/>
            </a:pPr>
            <a:r>
              <a:rPr lang="ru-RU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Существуют блоги трёх уровней.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Блоги курса. </a:t>
            </a:r>
            <a:r>
              <a:rPr lang="ru-RU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Можно создать блог курса и выбрать нужный раздел. Все участники курса могут добавлять записи блога и комментировать их.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Индивидуальные блоги. </a:t>
            </a:r>
            <a:r>
              <a:rPr lang="ru-RU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Добавлять записи в такой блог может только его автор. Остальные участники курса просматривают и комментируют его.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Arial Narrow" panose="020B0606020202030204" pitchFamily="34" charset="0"/>
              </a:rPr>
              <a:t>Блоги группы. </a:t>
            </a:r>
            <a:r>
              <a:rPr lang="ru-RU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Если группе пользователей разрешено использовать средство для работы с блогами, эти пользователи могут выполнять такие задачи: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участники группы могут добавлять записи блога и комментировать их, отвечая на комментарии друг друга;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все участники курса могут просматривать блоги группы, но пользователи, не являющиеся членами группы, могут лишь добавлять комментарии.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ru-RU" sz="3200" b="0" i="0" dirty="0">
              <a:solidFill>
                <a:srgbClr val="000000"/>
              </a:solidFill>
              <a:effectLst/>
              <a:latin typeface="Arial Narrow" panose="020B0606020202030204" pitchFamily="34" charset="0"/>
            </a:endParaRPr>
          </a:p>
          <a:p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050AD1-A98D-4C14-83AC-130DF37ED7DD}"/>
              </a:ext>
            </a:extLst>
          </p:cNvPr>
          <p:cNvSpPr txBox="1"/>
          <p:nvPr/>
        </p:nvSpPr>
        <p:spPr>
          <a:xfrm>
            <a:off x="0" y="878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Bahnschrift Condensed" panose="020B0502040204020203" pitchFamily="34" charset="0"/>
              </a:rPr>
              <a:t>Взаимодействия с учащимися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405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2B88B0AB-AF08-4F3D-A6EE-92A5062A25EE}"/>
              </a:ext>
            </a:extLst>
          </p:cNvPr>
          <p:cNvSpPr txBox="1"/>
          <p:nvPr/>
        </p:nvSpPr>
        <p:spPr>
          <a:xfrm>
            <a:off x="491490" y="5841285"/>
            <a:ext cx="117005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 также к каждому курсу можно добавить глоссарий терминов.</a:t>
            </a:r>
            <a:br>
              <a:rPr lang="ru-RU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Оценивание записей в обсуждениях: </a:t>
            </a: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пользователи могут оценивать записи по шкале от 1 до 5 звёздочек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, преподаватель м</a:t>
            </a: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ожет </a:t>
            </a:r>
            <a:r>
              <a:rPr lang="ru-RU" dirty="0">
                <a:latin typeface="Arial Narrow" panose="020B0606020202030204" pitchFamily="34" charset="0"/>
              </a:rPr>
              <a:t>предварительно составить критерии оценивания</a:t>
            </a:r>
            <a:r>
              <a:rPr lang="ru-RU" b="0" i="0" dirty="0">
                <a:effectLst/>
                <a:latin typeface="Arial Narrow" panose="020B0606020202030204" pitchFamily="34" charset="0"/>
              </a:rPr>
              <a:t>, а затем использовать их для оценивания форумов и тем.</a:t>
            </a:r>
          </a:p>
          <a:p>
            <a:pPr marL="0" indent="0">
              <a:buNone/>
            </a:pP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5EC203-F92E-450A-893D-33F68AEE9015}"/>
              </a:ext>
            </a:extLst>
          </p:cNvPr>
          <p:cNvSpPr txBox="1"/>
          <p:nvPr/>
        </p:nvSpPr>
        <p:spPr>
          <a:xfrm>
            <a:off x="132521" y="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Bahnschrift Condensed" panose="020B0502040204020203" pitchFamily="34" charset="0"/>
              </a:rPr>
              <a:t>Взаимодействия с учащимися</a:t>
            </a:r>
            <a:endParaRPr lang="ru-RU" dirty="0"/>
          </a:p>
        </p:txBody>
      </p:sp>
      <p:graphicFrame>
        <p:nvGraphicFramePr>
          <p:cNvPr id="25" name="Объект 9">
            <a:extLst>
              <a:ext uri="{FF2B5EF4-FFF2-40B4-BE49-F238E27FC236}">
                <a16:creationId xmlns:a16="http://schemas.microsoft.com/office/drawing/2014/main" id="{40915ACC-441E-4E2C-9341-E7D48C30FE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363791"/>
              </p:ext>
            </p:extLst>
          </p:nvPr>
        </p:nvGraphicFramePr>
        <p:xfrm>
          <a:off x="528761" y="462215"/>
          <a:ext cx="11399520" cy="5044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4363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6AAD8DB-94B7-4994-9520-7898A5C26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20" y="216535"/>
            <a:ext cx="10515600" cy="629285"/>
          </a:xfrm>
        </p:spPr>
        <p:txBody>
          <a:bodyPr>
            <a:no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Контроль знаний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FCE8693D-52BD-4061-A96F-31F60258D0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2798977"/>
              </p:ext>
            </p:extLst>
          </p:nvPr>
        </p:nvGraphicFramePr>
        <p:xfrm>
          <a:off x="909320" y="1092897"/>
          <a:ext cx="9857740" cy="4415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03993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6AAD8DB-94B7-4994-9520-7898A5C26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20" y="147955"/>
            <a:ext cx="10515600" cy="629285"/>
          </a:xfrm>
        </p:spPr>
        <p:txBody>
          <a:bodyPr>
            <a:noAutofit/>
          </a:bodyPr>
          <a:lstStyle/>
          <a:p>
            <a:r>
              <a:rPr lang="ru-RU" sz="3600" dirty="0">
                <a:latin typeface="Bahnschrift SemiBold Condensed" panose="020B0502040204020203" pitchFamily="34" charset="0"/>
              </a:rPr>
              <a:t>Тесты и опросы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99C998F-99B6-4D67-AF9B-B3D246F5A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777240"/>
            <a:ext cx="5551170" cy="5581650"/>
          </a:xfrm>
        </p:spPr>
        <p:txBody>
          <a:bodyPr>
            <a:normAutofit fontScale="77500" lnSpcReduction="2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Для оценивания вопросов теста выставляются баллы, в случае с опросами — нет. Результаты опроса анонимны, но можно узнать, завершил ли учащийся опрос, и просмотреть обобщённые результаты для каждого вопроса. </a:t>
            </a:r>
            <a:endParaRPr lang="en-US" b="0" i="0" dirty="0">
              <a:solidFill>
                <a:srgbClr val="000000"/>
              </a:solidFill>
              <a:effectLst/>
              <a:latin typeface="Arial Narrow" panose="020B0606020202030204" pitchFamily="34" charset="0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Можно задать параметры для оценок, отзывов, изображений, метаданных, дополнительных вопросов и отображения вопросов учащимся.</a:t>
            </a:r>
            <a:endParaRPr lang="en-US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Добавление вопросов в существующий тест или опрос.</a:t>
            </a: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При необходимости можно изменить значение отдельных вопросов.</a:t>
            </a: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Возможность добавления файлов и блоков текста к тестам.</a:t>
            </a: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Возможность установления принудительного завершения, таймера и пароли.</a:t>
            </a: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Можно задать дату выполнения.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4F6FB7-70CF-4404-A3A6-AABB2CDF5D0C}"/>
              </a:ext>
            </a:extLst>
          </p:cNvPr>
          <p:cNvSpPr txBox="1"/>
          <p:nvPr/>
        </p:nvSpPr>
        <p:spPr>
          <a:xfrm>
            <a:off x="266066" y="5823922"/>
            <a:ext cx="116782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i="1" dirty="0"/>
          </a:p>
        </p:txBody>
      </p:sp>
      <p:sp>
        <p:nvSpPr>
          <p:cNvPr id="7" name="Объект 4">
            <a:extLst>
              <a:ext uri="{FF2B5EF4-FFF2-40B4-BE49-F238E27FC236}">
                <a16:creationId xmlns:a16="http://schemas.microsoft.com/office/drawing/2014/main" id="{B3DD2835-B23C-42D2-A3F3-D00C2CFFC595}"/>
              </a:ext>
            </a:extLst>
          </p:cNvPr>
          <p:cNvSpPr txBox="1">
            <a:spLocks/>
          </p:cNvSpPr>
          <p:nvPr/>
        </p:nvSpPr>
        <p:spPr>
          <a:xfrm>
            <a:off x="6214112" y="765810"/>
            <a:ext cx="5551170" cy="55816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Оценка теста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При создании теста автоматически создаётся элемент журнала оценок. Результат за тест представляет собой итоговую сумму баллов, начисленных за все вопросы.</a:t>
            </a:r>
            <a:endParaRPr lang="en-US" b="0" i="0" dirty="0">
              <a:solidFill>
                <a:srgbClr val="000000"/>
              </a:solidFill>
              <a:effectLst/>
              <a:latin typeface="Arial Narrow" panose="020B0606020202030204" pitchFamily="34" charset="0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Если в тесте есть вопросы, за которые вам нужно выставить оценки, у теста будет статус </a:t>
            </a:r>
            <a:r>
              <a:rPr lang="ru-RU" b="0" i="1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Требует оценки: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На странице </a:t>
            </a:r>
            <a:r>
              <a:rPr lang="ru-RU" b="0" i="1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Оценить тест</a:t>
            </a: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 можно ввести балл за каждый вопрос, который не был оценён автоматически. Можно также менять уже выставленные оценки.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По желанию можно добавить </a:t>
            </a:r>
            <a:r>
              <a:rPr lang="ru-RU" b="0" i="1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Отзыв на ответ</a:t>
            </a: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 для определенного вопроса.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По желанию можно ввести комментарии в поле </a:t>
            </a:r>
            <a:r>
              <a:rPr lang="ru-RU" b="0" i="1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Заметки по оценкам</a:t>
            </a: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. Этот текст не отображается для учащихся.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После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публикации </a:t>
            </a:r>
            <a:r>
              <a:rPr lang="ru-RU" b="0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результатов теста, учащиеся смогут увидеть полученные баллы на страницах оценок или ленте активности. Они могут просмотреть тест, связанные с ним критерии оценивания.</a:t>
            </a:r>
            <a:endParaRPr lang="ru-R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979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1745</Words>
  <Application>Microsoft Office PowerPoint</Application>
  <PresentationFormat>Широкоэкранный</PresentationFormat>
  <Paragraphs>136</Paragraphs>
  <Slides>11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Bahnschrift Condensed</vt:lpstr>
      <vt:lpstr>Bahnschrift SemiBold Condensed</vt:lpstr>
      <vt:lpstr>Calibri</vt:lpstr>
      <vt:lpstr>Calibri Light</vt:lpstr>
      <vt:lpstr>Source Sans Pro</vt:lpstr>
      <vt:lpstr>v_CCMeanwhile</vt:lpstr>
      <vt:lpstr>Wingdings</vt:lpstr>
      <vt:lpstr>Тема Office</vt:lpstr>
      <vt:lpstr>Blackboard Learn </vt:lpstr>
      <vt:lpstr>Для работы:</vt:lpstr>
      <vt:lpstr>Blackboard Learn </vt:lpstr>
      <vt:lpstr>Презентация PowerPoint</vt:lpstr>
      <vt:lpstr>Взаимодействия с учащимися</vt:lpstr>
      <vt:lpstr>Презентация PowerPoint</vt:lpstr>
      <vt:lpstr>Презентация PowerPoint</vt:lpstr>
      <vt:lpstr>Контроль знаний</vt:lpstr>
      <vt:lpstr>Тесты и опросы </vt:lpstr>
      <vt:lpstr>Журнал оценок курса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Blackboard Learn</dc:title>
  <dc:creator>Закирьянова Гузалия</dc:creator>
  <cp:lastModifiedBy>Закирьянова Гузалия</cp:lastModifiedBy>
  <cp:revision>53</cp:revision>
  <dcterms:created xsi:type="dcterms:W3CDTF">2020-04-12T09:36:58Z</dcterms:created>
  <dcterms:modified xsi:type="dcterms:W3CDTF">2020-04-14T23:13:51Z</dcterms:modified>
</cp:coreProperties>
</file>