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1D8817-E3DF-447E-AB76-C319E40CB1B1}" type="datetimeFigureOut">
              <a:rPr lang="ru-RU" smtClean="0"/>
              <a:t>30.05.2021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1AC01F-FDDD-4414-B0D1-5A1BEED2EC4F}" type="slidenum">
              <a:rPr lang="ru-RU" smtClean="0"/>
              <a:t>‹#›</a:t>
            </a:fld>
            <a:endParaRPr lang="ru-RU"/>
          </a:p>
        </p:txBody>
      </p:sp>
    </p:spTree>
    <p:extLst>
      <p:ext uri="{BB962C8B-B14F-4D97-AF65-F5344CB8AC3E}">
        <p14:creationId xmlns:p14="http://schemas.microsoft.com/office/powerpoint/2010/main" val="3184934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BC83B4D-5EB0-4E86-A727-AC7F912A7439}" type="slidenum">
              <a:rPr lang="ru-RU" altLang="ru-RU"/>
              <a:pPr/>
              <a:t>7</a:t>
            </a:fld>
            <a:endParaRPr lang="ru-RU" altLang="ru-RU"/>
          </a:p>
        </p:txBody>
      </p:sp>
      <p:sp>
        <p:nvSpPr>
          <p:cNvPr id="11267" name="Rectangle 2"/>
          <p:cNvSpPr>
            <a:spLocks noRot="1" noChangeArrowheads="1" noTextEdit="1"/>
          </p:cNvSpPr>
          <p:nvPr>
            <p:ph type="sldImg"/>
          </p:nvPr>
        </p:nvSpPr>
        <p:spPr>
          <a:ln/>
        </p:spPr>
      </p:sp>
      <p:sp>
        <p:nvSpPr>
          <p:cNvPr id="11268" name="Rectangle 3"/>
          <p:cNvSpPr>
            <a:spLocks noGrp="1" noChangeArrowheads="1"/>
          </p:cNvSpPr>
          <p:nvPr>
            <p:ph type="body" idx="1"/>
          </p:nvPr>
        </p:nvSpPr>
        <p:spPr>
          <a:noFill/>
        </p:spPr>
        <p:txBody>
          <a:bodyPr/>
          <a:lstStyle/>
          <a:p>
            <a:pPr eaLnBrk="1" hangingPunct="1"/>
            <a:r>
              <a:rPr lang="ru-RU" altLang="ru-RU" b="1" smtClean="0"/>
              <a:t>Рабочие тетради</a:t>
            </a:r>
            <a:r>
              <a:rPr lang="ru-RU" altLang="ru-RU" smtClean="0"/>
              <a:t> – ответ в свободной текстовой форме. Студент может редактировать свой ответ по мере изучения материала. Ответ студента по такой форме задания доступен только учителю.</a:t>
            </a:r>
          </a:p>
          <a:p>
            <a:pPr eaLnBrk="1" hangingPunct="1"/>
            <a:r>
              <a:rPr lang="ru-RU" altLang="ru-RU" b="1" smtClean="0"/>
              <a:t>Ресурсы.</a:t>
            </a:r>
            <a:r>
              <a:rPr lang="ru-RU" altLang="ru-RU" smtClean="0"/>
              <a:t> Ресурс - это содержание, материалы, который учитель размещает в курсе. Они могут быть подготовлены в виде файлов, которые добавлены на сайт. Если готовятся в виде html-страниц, то готовятся и редактируются непосредственно в Moodle. В качестве материалов могут быть использованы внешние web-страницы.</a:t>
            </a:r>
          </a:p>
          <a:p>
            <a:pPr eaLnBrk="1" hangingPunct="1"/>
            <a:r>
              <a:rPr lang="ru-RU" altLang="ru-RU" b="1" smtClean="0"/>
              <a:t>Практикумы.</a:t>
            </a:r>
            <a:r>
              <a:rPr lang="ru-RU" altLang="ru-RU" smtClean="0"/>
              <a:t> Модуль "Практикум" похож на задание с большим количеством параметров. Он позволяет участникам оценить проекты друг друга, например проект, по различным параметрам. Данный модуль позволяет координировать формирование и использованием заданий различными способами.</a:t>
            </a:r>
          </a:p>
        </p:txBody>
      </p:sp>
    </p:spTree>
    <p:extLst>
      <p:ext uri="{BB962C8B-B14F-4D97-AF65-F5344CB8AC3E}">
        <p14:creationId xmlns:p14="http://schemas.microsoft.com/office/powerpoint/2010/main" val="31681880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E0E9D3E-6520-4873-831A-F3834FBF37CA}" type="slidenum">
              <a:rPr lang="ru-RU" altLang="ru-RU"/>
              <a:pPr/>
              <a:t>8</a:t>
            </a:fld>
            <a:endParaRPr lang="ru-RU" altLang="ru-RU"/>
          </a:p>
        </p:txBody>
      </p:sp>
      <p:sp>
        <p:nvSpPr>
          <p:cNvPr id="13315" name="Rectangle 2"/>
          <p:cNvSpPr>
            <a:spLocks noRo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r>
              <a:rPr lang="ru-RU" altLang="ru-RU" b="1" smtClean="0"/>
              <a:t>Текст"</a:t>
            </a:r>
            <a:r>
              <a:rPr lang="ru-RU" altLang="ru-RU" smtClean="0"/>
              <a:t> Текстовый ресурс обычно используется для простых материалов, которые содержат в основном текст. Включения URL-адресов (http://distance.iatp.by), фильтров и смайликов транслируются системой как в данном случае! </a:t>
            </a:r>
          </a:p>
          <a:p>
            <a:pPr eaLnBrk="1" hangingPunct="1"/>
            <a:r>
              <a:rPr lang="ru-RU" altLang="ru-RU" b="1" smtClean="0"/>
              <a:t>"</a:t>
            </a:r>
            <a:r>
              <a:rPr lang="en-US" altLang="ru-RU" b="1" smtClean="0"/>
              <a:t>HTML</a:t>
            </a:r>
            <a:r>
              <a:rPr lang="ru-RU" altLang="ru-RU" b="1" smtClean="0"/>
              <a:t>-текст"</a:t>
            </a:r>
            <a:r>
              <a:rPr lang="ru-RU" altLang="ru-RU" smtClean="0"/>
              <a:t> Возможно использование JavaScript и других тегов, которые обычно запрещаются в Moodle по соображениям безопасности (у пользователя должны быть права учителя)</a:t>
            </a:r>
          </a:p>
          <a:p>
            <a:pPr eaLnBrk="1" hangingPunct="1"/>
            <a:endParaRPr lang="ru-RU" altLang="ru-RU" smtClean="0"/>
          </a:p>
        </p:txBody>
      </p:sp>
    </p:spTree>
    <p:extLst>
      <p:ext uri="{BB962C8B-B14F-4D97-AF65-F5344CB8AC3E}">
        <p14:creationId xmlns:p14="http://schemas.microsoft.com/office/powerpoint/2010/main" val="2715041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C6F0C69-56F8-4E6C-ACB7-E2A1EF084FC8}" type="datetimeFigureOut">
              <a:rPr lang="ru-RU" smtClean="0"/>
              <a:t>30.05.2021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B49A4DC-E3B6-415A-8253-1978EC584D9F}" type="slidenum">
              <a:rPr lang="ru-RU" smtClean="0"/>
              <a:t>‹#›</a:t>
            </a:fld>
            <a:endParaRPr lang="ru-RU"/>
          </a:p>
        </p:txBody>
      </p:sp>
    </p:spTree>
    <p:extLst>
      <p:ext uri="{BB962C8B-B14F-4D97-AF65-F5344CB8AC3E}">
        <p14:creationId xmlns:p14="http://schemas.microsoft.com/office/powerpoint/2010/main" val="3928052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C6F0C69-56F8-4E6C-ACB7-E2A1EF084FC8}" type="datetimeFigureOut">
              <a:rPr lang="ru-RU" smtClean="0"/>
              <a:t>30.05.2021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B49A4DC-E3B6-415A-8253-1978EC584D9F}" type="slidenum">
              <a:rPr lang="ru-RU" smtClean="0"/>
              <a:t>‹#›</a:t>
            </a:fld>
            <a:endParaRPr lang="ru-RU"/>
          </a:p>
        </p:txBody>
      </p:sp>
    </p:spTree>
    <p:extLst>
      <p:ext uri="{BB962C8B-B14F-4D97-AF65-F5344CB8AC3E}">
        <p14:creationId xmlns:p14="http://schemas.microsoft.com/office/powerpoint/2010/main" val="2779465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C6F0C69-56F8-4E6C-ACB7-E2A1EF084FC8}" type="datetimeFigureOut">
              <a:rPr lang="ru-RU" smtClean="0"/>
              <a:t>30.05.2021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B49A4DC-E3B6-415A-8253-1978EC584D9F}" type="slidenum">
              <a:rPr lang="ru-RU" smtClean="0"/>
              <a:t>‹#›</a:t>
            </a:fld>
            <a:endParaRPr lang="ru-RU"/>
          </a:p>
        </p:txBody>
      </p:sp>
    </p:spTree>
    <p:extLst>
      <p:ext uri="{BB962C8B-B14F-4D97-AF65-F5344CB8AC3E}">
        <p14:creationId xmlns:p14="http://schemas.microsoft.com/office/powerpoint/2010/main" val="418602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C6F0C69-56F8-4E6C-ACB7-E2A1EF084FC8}" type="datetimeFigureOut">
              <a:rPr lang="ru-RU" smtClean="0"/>
              <a:t>30.05.2021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B49A4DC-E3B6-415A-8253-1978EC584D9F}" type="slidenum">
              <a:rPr lang="ru-RU" smtClean="0"/>
              <a:t>‹#›</a:t>
            </a:fld>
            <a:endParaRPr lang="ru-RU"/>
          </a:p>
        </p:txBody>
      </p:sp>
    </p:spTree>
    <p:extLst>
      <p:ext uri="{BB962C8B-B14F-4D97-AF65-F5344CB8AC3E}">
        <p14:creationId xmlns:p14="http://schemas.microsoft.com/office/powerpoint/2010/main" val="725869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C6F0C69-56F8-4E6C-ACB7-E2A1EF084FC8}" type="datetimeFigureOut">
              <a:rPr lang="ru-RU" smtClean="0"/>
              <a:t>30.05.2021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B49A4DC-E3B6-415A-8253-1978EC584D9F}" type="slidenum">
              <a:rPr lang="ru-RU" smtClean="0"/>
              <a:t>‹#›</a:t>
            </a:fld>
            <a:endParaRPr lang="ru-RU"/>
          </a:p>
        </p:txBody>
      </p:sp>
    </p:spTree>
    <p:extLst>
      <p:ext uri="{BB962C8B-B14F-4D97-AF65-F5344CB8AC3E}">
        <p14:creationId xmlns:p14="http://schemas.microsoft.com/office/powerpoint/2010/main" val="739872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C6F0C69-56F8-4E6C-ACB7-E2A1EF084FC8}" type="datetimeFigureOut">
              <a:rPr lang="ru-RU" smtClean="0"/>
              <a:t>30.05.2021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B49A4DC-E3B6-415A-8253-1978EC584D9F}" type="slidenum">
              <a:rPr lang="ru-RU" smtClean="0"/>
              <a:t>‹#›</a:t>
            </a:fld>
            <a:endParaRPr lang="ru-RU"/>
          </a:p>
        </p:txBody>
      </p:sp>
    </p:spTree>
    <p:extLst>
      <p:ext uri="{BB962C8B-B14F-4D97-AF65-F5344CB8AC3E}">
        <p14:creationId xmlns:p14="http://schemas.microsoft.com/office/powerpoint/2010/main" val="2458476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C6F0C69-56F8-4E6C-ACB7-E2A1EF084FC8}" type="datetimeFigureOut">
              <a:rPr lang="ru-RU" smtClean="0"/>
              <a:t>30.05.2021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B49A4DC-E3B6-415A-8253-1978EC584D9F}" type="slidenum">
              <a:rPr lang="ru-RU" smtClean="0"/>
              <a:t>‹#›</a:t>
            </a:fld>
            <a:endParaRPr lang="ru-RU"/>
          </a:p>
        </p:txBody>
      </p:sp>
    </p:spTree>
    <p:extLst>
      <p:ext uri="{BB962C8B-B14F-4D97-AF65-F5344CB8AC3E}">
        <p14:creationId xmlns:p14="http://schemas.microsoft.com/office/powerpoint/2010/main" val="4005830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C6F0C69-56F8-4E6C-ACB7-E2A1EF084FC8}" type="datetimeFigureOut">
              <a:rPr lang="ru-RU" smtClean="0"/>
              <a:t>30.05.2021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B49A4DC-E3B6-415A-8253-1978EC584D9F}" type="slidenum">
              <a:rPr lang="ru-RU" smtClean="0"/>
              <a:t>‹#›</a:t>
            </a:fld>
            <a:endParaRPr lang="ru-RU"/>
          </a:p>
        </p:txBody>
      </p:sp>
    </p:spTree>
    <p:extLst>
      <p:ext uri="{BB962C8B-B14F-4D97-AF65-F5344CB8AC3E}">
        <p14:creationId xmlns:p14="http://schemas.microsoft.com/office/powerpoint/2010/main" val="2326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C6F0C69-56F8-4E6C-ACB7-E2A1EF084FC8}" type="datetimeFigureOut">
              <a:rPr lang="ru-RU" smtClean="0"/>
              <a:t>30.05.2021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B49A4DC-E3B6-415A-8253-1978EC584D9F}" type="slidenum">
              <a:rPr lang="ru-RU" smtClean="0"/>
              <a:t>‹#›</a:t>
            </a:fld>
            <a:endParaRPr lang="ru-RU"/>
          </a:p>
        </p:txBody>
      </p:sp>
    </p:spTree>
    <p:extLst>
      <p:ext uri="{BB962C8B-B14F-4D97-AF65-F5344CB8AC3E}">
        <p14:creationId xmlns:p14="http://schemas.microsoft.com/office/powerpoint/2010/main" val="3372169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C6F0C69-56F8-4E6C-ACB7-E2A1EF084FC8}" type="datetimeFigureOut">
              <a:rPr lang="ru-RU" smtClean="0"/>
              <a:t>30.05.2021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B49A4DC-E3B6-415A-8253-1978EC584D9F}" type="slidenum">
              <a:rPr lang="ru-RU" smtClean="0"/>
              <a:t>‹#›</a:t>
            </a:fld>
            <a:endParaRPr lang="ru-RU"/>
          </a:p>
        </p:txBody>
      </p:sp>
    </p:spTree>
    <p:extLst>
      <p:ext uri="{BB962C8B-B14F-4D97-AF65-F5344CB8AC3E}">
        <p14:creationId xmlns:p14="http://schemas.microsoft.com/office/powerpoint/2010/main" val="2306744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C6F0C69-56F8-4E6C-ACB7-E2A1EF084FC8}" type="datetimeFigureOut">
              <a:rPr lang="ru-RU" smtClean="0"/>
              <a:t>30.05.2021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B49A4DC-E3B6-415A-8253-1978EC584D9F}" type="slidenum">
              <a:rPr lang="ru-RU" smtClean="0"/>
              <a:t>‹#›</a:t>
            </a:fld>
            <a:endParaRPr lang="ru-RU"/>
          </a:p>
        </p:txBody>
      </p:sp>
    </p:spTree>
    <p:extLst>
      <p:ext uri="{BB962C8B-B14F-4D97-AF65-F5344CB8AC3E}">
        <p14:creationId xmlns:p14="http://schemas.microsoft.com/office/powerpoint/2010/main" val="1213626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6F0C69-56F8-4E6C-ACB7-E2A1EF084FC8}" type="datetimeFigureOut">
              <a:rPr lang="ru-RU" smtClean="0"/>
              <a:t>30.05.2021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9A4DC-E3B6-415A-8253-1978EC584D9F}" type="slidenum">
              <a:rPr lang="ru-RU" smtClean="0"/>
              <a:t>‹#›</a:t>
            </a:fld>
            <a:endParaRPr lang="ru-RU"/>
          </a:p>
        </p:txBody>
      </p:sp>
    </p:spTree>
    <p:extLst>
      <p:ext uri="{BB962C8B-B14F-4D97-AF65-F5344CB8AC3E}">
        <p14:creationId xmlns:p14="http://schemas.microsoft.com/office/powerpoint/2010/main" val="36710151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moodle.org/filter/tex/displaytex.php?%0A%5CBigsum_%7Bi%3D%5C1%7D%5E%7Bn-%5C1%7D%5Cfrac1%7B%5CDel%7Ex%7D%5CBigint_%7Bx_i%7D%5E%7Bx_%7Bi%2B%5C1%7D%7D%5C%7B%5Cfrac1%7B%5CDel%7Ex%7D%5Cbig%5B%28x_%7Bi%2B1%7D-x%29y_i%5E%7B5%24%5Cstar%7D%5Cbig%5D-f%28x%29%5C%7D%5E%5C2dx"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moodle.org/filter/tex/displaytex.php?%5Ccos%5E%7B2%7D%5Cleft%28x%5Cright%29%2B%5Csin%5E%7B2%7D%5Cleft%28x%5Cright%29%3D1"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2BF8E8DA-59BC-4B62-9CE9-12C366D98F13}"/>
              </a:ext>
            </a:extLst>
          </p:cNvPr>
          <p:cNvSpPr>
            <a:spLocks noChangeArrowheads="1"/>
          </p:cNvSpPr>
          <p:nvPr/>
        </p:nvSpPr>
        <p:spPr bwMode="auto">
          <a:xfrm>
            <a:off x="1647092" y="2047048"/>
            <a:ext cx="9144000" cy="156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lvl="0" algn="ctr" fontAlgn="base">
              <a:spcBef>
                <a:spcPct val="0"/>
              </a:spcBef>
              <a:spcAft>
                <a:spcPct val="0"/>
              </a:spcAft>
            </a:pPr>
            <a:r>
              <a:rPr lang="ru-RU" altLang="ru-RU" sz="3600" b="1" dirty="0">
                <a:latin typeface="Times New Roman" panose="02020603050405020304" pitchFamily="18" charset="0"/>
                <a:cs typeface="Times New Roman" panose="02020603050405020304" pitchFamily="18" charset="0"/>
              </a:rPr>
              <a:t>Система</a:t>
            </a:r>
            <a:r>
              <a:rPr lang="en-US" altLang="ru-RU" sz="3600" b="1" dirty="0">
                <a:latin typeface="Times New Roman" panose="02020603050405020304" pitchFamily="18" charset="0"/>
                <a:cs typeface="Times New Roman" panose="02020603050405020304" pitchFamily="18" charset="0"/>
              </a:rPr>
              <a:t> </a:t>
            </a:r>
            <a:r>
              <a:rPr lang="ru-RU" altLang="ru-RU" sz="3600" b="1" dirty="0">
                <a:latin typeface="Times New Roman" panose="02020603050405020304" pitchFamily="18" charset="0"/>
                <a:cs typeface="Times New Roman" panose="02020603050405020304" pitchFamily="18" charset="0"/>
              </a:rPr>
              <a:t>дистанционного</a:t>
            </a:r>
          </a:p>
          <a:p>
            <a:pPr lvl="0" algn="ctr" fontAlgn="base">
              <a:spcBef>
                <a:spcPct val="0"/>
              </a:spcBef>
              <a:spcAft>
                <a:spcPct val="0"/>
              </a:spcAft>
            </a:pPr>
            <a:r>
              <a:rPr lang="ru-RU" altLang="ru-RU" sz="3600" b="1" dirty="0">
                <a:latin typeface="Times New Roman" panose="02020603050405020304" pitchFamily="18" charset="0"/>
                <a:cs typeface="Times New Roman" panose="02020603050405020304" pitchFamily="18" charset="0"/>
              </a:rPr>
              <a:t> обучения</a:t>
            </a:r>
            <a:r>
              <a:rPr lang="en-US" altLang="ru-RU" sz="3600" b="1" dirty="0">
                <a:latin typeface="Times New Roman" panose="02020603050405020304" pitchFamily="18" charset="0"/>
                <a:cs typeface="Times New Roman" panose="02020603050405020304" pitchFamily="18" charset="0"/>
              </a:rPr>
              <a:t> </a:t>
            </a:r>
            <a:r>
              <a:rPr lang="ru-RU" altLang="ru-RU" sz="3600" b="1" i="1" dirty="0" err="1" smtClean="0">
                <a:latin typeface="Times New Roman" panose="02020603050405020304" pitchFamily="18" charset="0"/>
                <a:cs typeface="Times New Roman" panose="02020603050405020304" pitchFamily="18" charset="0"/>
              </a:rPr>
              <a:t>Moodle</a:t>
            </a:r>
            <a:r>
              <a:rPr lang="ru-RU" altLang="ru-RU" sz="3600" b="1" i="1" dirty="0" smtClean="0">
                <a:latin typeface="Times New Roman" panose="02020603050405020304" pitchFamily="18" charset="0"/>
                <a:cs typeface="Times New Roman" panose="02020603050405020304" pitchFamily="18" charset="0"/>
              </a:rPr>
              <a:t> </a:t>
            </a:r>
            <a:endParaRPr lang="ru-RU" altLang="ru-RU" sz="3600" b="1" i="1" dirty="0">
              <a:solidFill>
                <a:srgbClr val="CC6600"/>
              </a:solidFill>
              <a:latin typeface="Times New Roman" panose="02020603050405020304" pitchFamily="18" charset="0"/>
              <a:cs typeface="Times New Roman" panose="02020603050405020304" pitchFamily="18" charset="0"/>
            </a:endParaRPr>
          </a:p>
        </p:txBody>
      </p:sp>
      <p:sp>
        <p:nvSpPr>
          <p:cNvPr id="6" name="Rectangle 7">
            <a:extLst>
              <a:ext uri="{FF2B5EF4-FFF2-40B4-BE49-F238E27FC236}">
                <a16:creationId xmlns:a16="http://schemas.microsoft.com/office/drawing/2014/main" id="{93932DFE-9AD9-4062-A436-DB809D149441}"/>
              </a:ext>
            </a:extLst>
          </p:cNvPr>
          <p:cNvSpPr>
            <a:spLocks noChangeArrowheads="1"/>
          </p:cNvSpPr>
          <p:nvPr/>
        </p:nvSpPr>
        <p:spPr bwMode="auto">
          <a:xfrm>
            <a:off x="6541620" y="4005064"/>
            <a:ext cx="4018877" cy="1224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gn="ctr">
              <a:lnSpc>
                <a:spcPct val="120000"/>
              </a:lnSpc>
              <a:defRPr/>
            </a:pPr>
            <a:r>
              <a:rPr lang="ru-RU" sz="2000" dirty="0">
                <a:solidFill>
                  <a:prstClr val="black"/>
                </a:solidFill>
                <a:latin typeface="Times New Roman" panose="02020603050405020304" pitchFamily="18" charset="0"/>
                <a:cs typeface="Times New Roman" panose="02020603050405020304" pitchFamily="18" charset="0"/>
              </a:rPr>
              <a:t>Подготовил: </a:t>
            </a:r>
          </a:p>
          <a:p>
            <a:pPr marL="342900" indent="-342900" algn="ctr">
              <a:lnSpc>
                <a:spcPct val="120000"/>
              </a:lnSpc>
            </a:pPr>
            <a:r>
              <a:rPr lang="ru-RU" sz="2000" dirty="0">
                <a:solidFill>
                  <a:prstClr val="black"/>
                </a:solidFill>
                <a:latin typeface="Times New Roman" panose="02020603050405020304" pitchFamily="18" charset="0"/>
                <a:cs typeface="Times New Roman" panose="02020603050405020304" pitchFamily="18" charset="0"/>
              </a:rPr>
              <a:t>Мустафин</a:t>
            </a:r>
            <a:r>
              <a:rPr lang="en-US" sz="2000" dirty="0">
                <a:solidFill>
                  <a:prstClr val="black"/>
                </a:solidFill>
                <a:latin typeface="Times New Roman" panose="02020603050405020304" pitchFamily="18" charset="0"/>
                <a:cs typeface="Times New Roman" panose="02020603050405020304" pitchFamily="18" charset="0"/>
              </a:rPr>
              <a:t> </a:t>
            </a:r>
            <a:r>
              <a:rPr lang="ru-RU" sz="2000" dirty="0">
                <a:solidFill>
                  <a:prstClr val="black"/>
                </a:solidFill>
                <a:latin typeface="Times New Roman" panose="02020603050405020304" pitchFamily="18" charset="0"/>
                <a:cs typeface="Times New Roman" panose="02020603050405020304" pitchFamily="18" charset="0"/>
              </a:rPr>
              <a:t>Ильдар </a:t>
            </a:r>
            <a:r>
              <a:rPr lang="ru-RU" sz="2000" dirty="0" err="1">
                <a:solidFill>
                  <a:prstClr val="black"/>
                </a:solidFill>
                <a:latin typeface="Times New Roman" panose="02020603050405020304" pitchFamily="18" charset="0"/>
                <a:cs typeface="Times New Roman" panose="02020603050405020304" pitchFamily="18" charset="0"/>
              </a:rPr>
              <a:t>Наилевич</a:t>
            </a:r>
            <a:endParaRPr lang="ru-RU" sz="2000" dirty="0">
              <a:solidFill>
                <a:prstClr val="black"/>
              </a:solidFill>
              <a:latin typeface="Times New Roman" panose="02020603050405020304" pitchFamily="18" charset="0"/>
              <a:cs typeface="Times New Roman" panose="02020603050405020304" pitchFamily="18" charset="0"/>
            </a:endParaRPr>
          </a:p>
          <a:p>
            <a:pPr marL="342900" indent="-342900" algn="ctr">
              <a:lnSpc>
                <a:spcPct val="120000"/>
              </a:lnSpc>
            </a:pPr>
            <a:r>
              <a:rPr lang="ru-RU" sz="2000" dirty="0">
                <a:solidFill>
                  <a:prstClr val="black"/>
                </a:solidFill>
                <a:latin typeface="Times New Roman" panose="02020603050405020304" pitchFamily="18" charset="0"/>
                <a:cs typeface="Times New Roman" panose="02020603050405020304" pitchFamily="18" charset="0"/>
              </a:rPr>
              <a:t>аспирант 3 курса</a:t>
            </a:r>
          </a:p>
        </p:txBody>
      </p:sp>
      <p:grpSp>
        <p:nvGrpSpPr>
          <p:cNvPr id="7" name="Группа 6"/>
          <p:cNvGrpSpPr>
            <a:grpSpLocks noChangeAspect="1"/>
          </p:cNvGrpSpPr>
          <p:nvPr/>
        </p:nvGrpSpPr>
        <p:grpSpPr>
          <a:xfrm>
            <a:off x="1928478" y="332752"/>
            <a:ext cx="8488003" cy="900000"/>
            <a:chOff x="1171228" y="520537"/>
            <a:chExt cx="7953829" cy="843360"/>
          </a:xfrm>
        </p:grpSpPr>
        <p:pic>
          <p:nvPicPr>
            <p:cNvPr id="8" name="Picture 6" descr="ÐÐÐ ÐÐ°Ð·ÐÐ¦ Ð Ð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20994" y="520537"/>
              <a:ext cx="7104063" cy="84336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ÐÐÐ ÐÐ°Ð·ÐÐ¦ Ð ÐÐ"/>
            <p:cNvPicPr>
              <a:picLocks noChangeAspect="1" noChangeArrowheads="1"/>
            </p:cNvPicPr>
            <p:nvPr/>
          </p:nvPicPr>
          <p:blipFill rotWithShape="1">
            <a:blip r:embed="rId3">
              <a:extLst>
                <a:ext uri="{28A0092B-C50C-407E-A947-70E740481C1C}">
                  <a14:useLocalDpi xmlns:a14="http://schemas.microsoft.com/office/drawing/2010/main" val="0"/>
                </a:ext>
              </a:extLst>
            </a:blip>
            <a:srcRect l="50000"/>
            <a:stretch/>
          </p:blipFill>
          <p:spPr bwMode="auto">
            <a:xfrm>
              <a:off x="1171228" y="672937"/>
              <a:ext cx="952500" cy="504826"/>
            </a:xfrm>
            <a:prstGeom prst="rect">
              <a:avLst/>
            </a:prstGeom>
            <a:noFill/>
            <a:extLst>
              <a:ext uri="{909E8E84-426E-40DD-AFC4-6F175D3DCCD1}">
                <a14:hiddenFill xmlns:a14="http://schemas.microsoft.com/office/drawing/2010/main">
                  <a:solidFill>
                    <a:srgbClr val="FFFFFF"/>
                  </a:solidFill>
                </a14:hiddenFill>
              </a:ext>
            </a:extLst>
          </p:spPr>
        </p:pic>
      </p:grpSp>
      <p:sp>
        <p:nvSpPr>
          <p:cNvPr id="3" name="Прямоугольник 2"/>
          <p:cNvSpPr/>
          <p:nvPr/>
        </p:nvSpPr>
        <p:spPr>
          <a:xfrm>
            <a:off x="5206156" y="5833125"/>
            <a:ext cx="1697709" cy="369332"/>
          </a:xfrm>
          <a:prstGeom prst="rect">
            <a:avLst/>
          </a:prstGeom>
        </p:spPr>
        <p:txBody>
          <a:bodyPr wrap="none">
            <a:spAutoFit/>
          </a:bodyPr>
          <a:lstStyle/>
          <a:p>
            <a:pPr algn="ctr"/>
            <a:r>
              <a:rPr lang="ru-RU" b="1" dirty="0">
                <a:solidFill>
                  <a:prstClr val="black"/>
                </a:solidFill>
                <a:latin typeface="Times New Roman" pitchFamily="18" charset="0"/>
                <a:cs typeface="Times New Roman" panose="02020603050405020304" pitchFamily="18" charset="0"/>
              </a:rPr>
              <a:t>Казань, </a:t>
            </a:r>
            <a:r>
              <a:rPr lang="ru-RU" b="1" dirty="0" smtClean="0">
                <a:solidFill>
                  <a:prstClr val="black"/>
                </a:solidFill>
                <a:latin typeface="Times New Roman" pitchFamily="18" charset="0"/>
                <a:cs typeface="Times New Roman" panose="02020603050405020304" pitchFamily="18" charset="0"/>
              </a:rPr>
              <a:t>202</a:t>
            </a:r>
            <a:r>
              <a:rPr lang="en-US" b="1" dirty="0" smtClean="0">
                <a:solidFill>
                  <a:prstClr val="black"/>
                </a:solidFill>
                <a:latin typeface="Times New Roman" pitchFamily="18" charset="0"/>
                <a:cs typeface="Times New Roman" panose="02020603050405020304" pitchFamily="18" charset="0"/>
              </a:rPr>
              <a:t>1</a:t>
            </a:r>
            <a:r>
              <a:rPr lang="ru-RU" b="1" dirty="0">
                <a:solidFill>
                  <a:prstClr val="black"/>
                </a:solidFill>
                <a:latin typeface="Times New Roman" pitchFamily="18" charset="0"/>
                <a:cs typeface="Times New Roman" panose="02020603050405020304" pitchFamily="18" charset="0"/>
              </a:rPr>
              <a:t> г.</a:t>
            </a:r>
          </a:p>
        </p:txBody>
      </p:sp>
    </p:spTree>
    <p:extLst>
      <p:ext uri="{BB962C8B-B14F-4D97-AF65-F5344CB8AC3E}">
        <p14:creationId xmlns:p14="http://schemas.microsoft.com/office/powerpoint/2010/main" val="11121596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algn="ctr" eaLnBrk="1" hangingPunct="1"/>
            <a:r>
              <a:rPr lang="ru-RU" altLang="ru-RU" dirty="0" smtClean="0"/>
              <a:t>Фильтр </a:t>
            </a:r>
            <a:r>
              <a:rPr lang="ru-RU" altLang="ru-RU" dirty="0" err="1" smtClean="0"/>
              <a:t>Автоссылка</a:t>
            </a:r>
            <a:r>
              <a:rPr lang="ru-RU" altLang="ru-RU" dirty="0" smtClean="0"/>
              <a:t> </a:t>
            </a:r>
          </a:p>
        </p:txBody>
      </p:sp>
      <p:sp>
        <p:nvSpPr>
          <p:cNvPr id="15363" name="Rectangle 3"/>
          <p:cNvSpPr>
            <a:spLocks noGrp="1" noChangeArrowheads="1"/>
          </p:cNvSpPr>
          <p:nvPr>
            <p:ph type="body" idx="1"/>
          </p:nvPr>
        </p:nvSpPr>
        <p:spPr/>
        <p:txBody>
          <a:bodyPr/>
          <a:lstStyle/>
          <a:p>
            <a:pPr marL="0" indent="0" algn="just">
              <a:buNone/>
            </a:pPr>
            <a:r>
              <a:rPr lang="ru-RU" altLang="ru-RU" sz="2000"/>
              <a:t>Некоторые модули Moodle поддерживают фильтр Автоссылка. Вы видите автоматическую ссылку на ресурс каждый раз, когда имя этого ресурса упоминается, или на термин из словаря там, где он указывается. Автоссылку можно не создавать, для этого необходимо текст заключить в тег &lt;nolink&gt;&lt;/nolink&gt; (выполняется в режиме HTML, но не в визуальном редакторе). </a:t>
            </a:r>
          </a:p>
        </p:txBody>
      </p:sp>
    </p:spTree>
    <p:extLst>
      <p:ext uri="{BB962C8B-B14F-4D97-AF65-F5344CB8AC3E}">
        <p14:creationId xmlns:p14="http://schemas.microsoft.com/office/powerpoint/2010/main" val="2711061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lgn="ctr" eaLnBrk="1" hangingPunct="1"/>
            <a:r>
              <a:rPr lang="ru-RU" altLang="ru-RU" sz="3800" dirty="0"/>
              <a:t>Фильтр внедрения мультимедиа файлов </a:t>
            </a:r>
          </a:p>
        </p:txBody>
      </p:sp>
      <p:sp>
        <p:nvSpPr>
          <p:cNvPr id="16387" name="Rectangle 3"/>
          <p:cNvSpPr>
            <a:spLocks noGrp="1" noChangeArrowheads="1"/>
          </p:cNvSpPr>
          <p:nvPr>
            <p:ph type="body" idx="1"/>
          </p:nvPr>
        </p:nvSpPr>
        <p:spPr/>
        <p:txBody>
          <a:bodyPr/>
          <a:lstStyle/>
          <a:p>
            <a:pPr marL="0" indent="0" algn="just">
              <a:buNone/>
            </a:pPr>
            <a:r>
              <a:rPr lang="ru-RU" altLang="ru-RU" sz="2000"/>
              <a:t>Фильтр для внедрения мультимедиа-файлов автоматически подключит любой файл, на который вы ссылаетесь. Вам достаточно создать простой html-текст и связать с файлом, который добавлен к курсу.</a:t>
            </a:r>
            <a:r>
              <a:rPr lang="ru-RU" altLang="ru-RU" smtClean="0"/>
              <a:t> </a:t>
            </a:r>
          </a:p>
        </p:txBody>
      </p:sp>
    </p:spTree>
    <p:extLst>
      <p:ext uri="{BB962C8B-B14F-4D97-AF65-F5344CB8AC3E}">
        <p14:creationId xmlns:p14="http://schemas.microsoft.com/office/powerpoint/2010/main" val="41330333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eaLnBrk="1" hangingPunct="1"/>
            <a:r>
              <a:rPr lang="ru-RU" altLang="ru-RU" dirty="0" smtClean="0"/>
              <a:t>Фильтр конструкций </a:t>
            </a:r>
            <a:r>
              <a:rPr lang="ru-RU" altLang="ru-RU" dirty="0" err="1" smtClean="0"/>
              <a:t>TeX</a:t>
            </a:r>
            <a:r>
              <a:rPr lang="ru-RU" altLang="ru-RU" dirty="0" smtClean="0"/>
              <a:t> </a:t>
            </a:r>
          </a:p>
        </p:txBody>
      </p:sp>
      <p:sp>
        <p:nvSpPr>
          <p:cNvPr id="17411" name="Rectangle 3"/>
          <p:cNvSpPr>
            <a:spLocks noGrp="1" noChangeArrowheads="1"/>
          </p:cNvSpPr>
          <p:nvPr>
            <p:ph type="body" idx="1"/>
          </p:nvPr>
        </p:nvSpPr>
        <p:spPr>
          <a:xfrm>
            <a:off x="2133600" y="1600200"/>
            <a:ext cx="7994650" cy="3557588"/>
          </a:xfrm>
        </p:spPr>
        <p:txBody>
          <a:bodyPr/>
          <a:lstStyle/>
          <a:p>
            <a:pPr marL="0" indent="0" algn="just">
              <a:buNone/>
            </a:pPr>
            <a:r>
              <a:rPr lang="ru-RU" altLang="ru-RU" sz="2000"/>
              <a:t>Этот фильтр позволяет ввести любой фрагмент текста в формате TeX, используя символы доллар, в любой части Moodle (включая форумы), например, введя: </a:t>
            </a:r>
          </a:p>
          <a:p>
            <a:pPr marL="0" indent="0" algn="just">
              <a:buNone/>
            </a:pPr>
            <a:endParaRPr lang="ru-RU" altLang="ru-RU" sz="2000"/>
          </a:p>
          <a:p>
            <a:pPr marL="0" indent="0" algn="just">
              <a:buNone/>
            </a:pPr>
            <a:r>
              <a:rPr lang="ru-RU" altLang="ru-RU" sz="2000"/>
              <a:t>$$\Bigsum_{i=\1}^{n-\1}\frac1{\Del~x}</a:t>
            </a:r>
            <a:br>
              <a:rPr lang="ru-RU" altLang="ru-RU" sz="2000"/>
            </a:br>
            <a:r>
              <a:rPr lang="ru-RU" altLang="ru-RU" sz="2000"/>
              <a:t>\Bigint_{x_i}^{x_{i+\1}}\{\frac1{\Del~x}\</a:t>
            </a:r>
            <a:br>
              <a:rPr lang="ru-RU" altLang="ru-RU" sz="2000"/>
            </a:br>
            <a:r>
              <a:rPr lang="ru-RU" altLang="ru-RU" sz="2000"/>
              <a:t>big[(x_{i+1}-x)y_i^{5$\star}\big]-f(x)\}^\2dx$$ </a:t>
            </a:r>
          </a:p>
          <a:p>
            <a:pPr marL="0" indent="0" algn="just">
              <a:buNone/>
            </a:pPr>
            <a:r>
              <a:rPr lang="ru-RU" altLang="ru-RU" sz="2000"/>
              <a:t>получим: </a:t>
            </a:r>
            <a:br>
              <a:rPr lang="ru-RU" altLang="ru-RU" sz="2000"/>
            </a:br>
            <a:endParaRPr lang="ru-RU" altLang="ru-RU" sz="2000"/>
          </a:p>
        </p:txBody>
      </p:sp>
      <p:pic>
        <p:nvPicPr>
          <p:cNvPr id="17412" name="Picture 4" descr="7942118048998ab722a09d16a8c727b8">
            <a:hlinkClick r:id="rId2" tooltip="&quot;TeX&quo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24113" y="4437063"/>
            <a:ext cx="5903912" cy="130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70920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algn="ctr" eaLnBrk="1" hangingPunct="1"/>
            <a:r>
              <a:rPr lang="ru-RU" altLang="ru-RU" dirty="0" smtClean="0"/>
              <a:t>Алгебраический фильтр </a:t>
            </a:r>
          </a:p>
        </p:txBody>
      </p:sp>
      <p:sp>
        <p:nvSpPr>
          <p:cNvPr id="18435" name="Rectangle 3"/>
          <p:cNvSpPr>
            <a:spLocks noGrp="1" noChangeArrowheads="1"/>
          </p:cNvSpPr>
          <p:nvPr>
            <p:ph type="body" idx="1"/>
          </p:nvPr>
        </p:nvSpPr>
        <p:spPr/>
        <p:txBody>
          <a:bodyPr/>
          <a:lstStyle/>
          <a:p>
            <a:pPr marL="0" indent="0" algn="just">
              <a:buNone/>
            </a:pPr>
            <a:r>
              <a:rPr lang="ru-RU" altLang="ru-RU" sz="2000"/>
              <a:t>Алгебраический фильтр очень похож на предыдущий, позволяет вводить формулы с использованием стандартных функций внутри @@ символов:</a:t>
            </a:r>
            <a:r>
              <a:rPr lang="ru-RU" altLang="ru-RU" smtClean="0"/>
              <a:t> </a:t>
            </a:r>
          </a:p>
          <a:p>
            <a:pPr marL="0" indent="0" algn="just">
              <a:buNone/>
            </a:pPr>
            <a:r>
              <a:rPr lang="ru-RU" altLang="ru-RU" smtClean="0"/>
              <a:t>@@cos(x,2)+sin(x,2)=1@@ </a:t>
            </a:r>
          </a:p>
          <a:p>
            <a:pPr marL="0" indent="0" algn="just">
              <a:buNone/>
            </a:pPr>
            <a:endParaRPr lang="ru-RU" altLang="ru-RU" smtClean="0"/>
          </a:p>
        </p:txBody>
      </p:sp>
      <p:pic>
        <p:nvPicPr>
          <p:cNvPr id="18436" name="Picture 4" descr="310b80f02a16cda62485fde659dc3982">
            <a:hlinkClick r:id="rId2" tooltip="&quot;TeX&quo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8213" y="3573463"/>
            <a:ext cx="3816350" cy="525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6634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lgn="ctr" eaLnBrk="1" hangingPunct="1"/>
            <a:r>
              <a:rPr lang="ru-RU" altLang="ru-RU" dirty="0" smtClean="0"/>
              <a:t>Алгебраический фильтр</a:t>
            </a:r>
          </a:p>
        </p:txBody>
      </p:sp>
      <p:pic>
        <p:nvPicPr>
          <p:cNvPr id="1945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6988" y="1412876"/>
            <a:ext cx="6983412" cy="458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326795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lgn="ctr" eaLnBrk="1" hangingPunct="1"/>
            <a:r>
              <a:rPr lang="ru-RU" altLang="ru-RU" dirty="0" smtClean="0"/>
              <a:t>Обратная связь</a:t>
            </a:r>
          </a:p>
        </p:txBody>
      </p:sp>
      <p:sp>
        <p:nvSpPr>
          <p:cNvPr id="20483" name="Rectangle 3"/>
          <p:cNvSpPr>
            <a:spLocks noGrp="1" noChangeArrowheads="1"/>
          </p:cNvSpPr>
          <p:nvPr>
            <p:ph type="body" idx="1"/>
          </p:nvPr>
        </p:nvSpPr>
        <p:spPr/>
        <p:txBody>
          <a:bodyPr/>
          <a:lstStyle/>
          <a:p>
            <a:pPr eaLnBrk="1" hangingPunct="1"/>
            <a:r>
              <a:rPr lang="ru-RU" altLang="ru-RU" b="1" dirty="0" smtClean="0"/>
              <a:t>Модуль «Чат»</a:t>
            </a:r>
            <a:r>
              <a:rPr lang="ru-RU" altLang="ru-RU" dirty="0" smtClean="0"/>
              <a:t> </a:t>
            </a:r>
          </a:p>
          <a:p>
            <a:pPr eaLnBrk="1" hangingPunct="1"/>
            <a:r>
              <a:rPr lang="ru-RU" altLang="ru-RU" b="1" dirty="0" smtClean="0"/>
              <a:t>Модуль «Опроса»</a:t>
            </a:r>
            <a:r>
              <a:rPr lang="ru-RU" altLang="ru-RU" dirty="0" smtClean="0"/>
              <a:t> </a:t>
            </a:r>
          </a:p>
          <a:p>
            <a:pPr eaLnBrk="1" hangingPunct="1"/>
            <a:r>
              <a:rPr lang="ru-RU" altLang="ru-RU" b="1" dirty="0" smtClean="0"/>
              <a:t>Модуль «Форума»</a:t>
            </a:r>
            <a:r>
              <a:rPr lang="ru-RU" altLang="ru-RU" dirty="0" smtClean="0"/>
              <a:t> </a:t>
            </a:r>
          </a:p>
          <a:p>
            <a:pPr eaLnBrk="1" hangingPunct="1"/>
            <a:r>
              <a:rPr lang="ru-RU" altLang="ru-RU" b="1" dirty="0" smtClean="0"/>
              <a:t>Модуль «Учебная работа»</a:t>
            </a:r>
            <a:r>
              <a:rPr lang="ru-RU" altLang="ru-RU" dirty="0" smtClean="0"/>
              <a:t> </a:t>
            </a:r>
          </a:p>
          <a:p>
            <a:pPr eaLnBrk="1" hangingPunct="1"/>
            <a:r>
              <a:rPr lang="ru-RU" altLang="ru-RU" b="1" dirty="0" smtClean="0"/>
              <a:t>Модуль «Тесты»</a:t>
            </a:r>
            <a:r>
              <a:rPr lang="ru-RU" altLang="ru-RU" dirty="0" smtClean="0"/>
              <a:t> </a:t>
            </a:r>
          </a:p>
          <a:p>
            <a:pPr eaLnBrk="1" hangingPunct="1"/>
            <a:r>
              <a:rPr lang="ru-RU" altLang="ru-RU" b="1" dirty="0" smtClean="0"/>
              <a:t>Модуль «Анкетирование»</a:t>
            </a:r>
            <a:r>
              <a:rPr lang="ru-RU" altLang="ru-RU" dirty="0" smtClean="0"/>
              <a:t> </a:t>
            </a:r>
          </a:p>
        </p:txBody>
      </p:sp>
    </p:spTree>
    <p:extLst>
      <p:ext uri="{BB962C8B-B14F-4D97-AF65-F5344CB8AC3E}">
        <p14:creationId xmlns:p14="http://schemas.microsoft.com/office/powerpoint/2010/main" val="38262292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lgn="ctr" eaLnBrk="1" hangingPunct="1"/>
            <a:r>
              <a:rPr lang="ru-RU" altLang="ru-RU" b="1" dirty="0" smtClean="0"/>
              <a:t>Модуль «Чат»</a:t>
            </a:r>
          </a:p>
        </p:txBody>
      </p:sp>
      <p:sp>
        <p:nvSpPr>
          <p:cNvPr id="21507" name="Rectangle 3"/>
          <p:cNvSpPr>
            <a:spLocks noGrp="1" noChangeArrowheads="1"/>
          </p:cNvSpPr>
          <p:nvPr>
            <p:ph type="body" idx="1"/>
          </p:nvPr>
        </p:nvSpPr>
        <p:spPr/>
        <p:txBody>
          <a:bodyPr/>
          <a:lstStyle/>
          <a:p>
            <a:pPr indent="9525" algn="just">
              <a:buNone/>
            </a:pPr>
            <a:r>
              <a:rPr lang="ru-RU" altLang="ru-RU" sz="2000"/>
              <a:t>Позволяет участникам принять участие в обсуждении в реальном времени. Это хороший способ узнать друг друга и познакомиться с обсуждаемой темой. Режим работы чата отличается от режима работы форума. Данный модуль содержит ряд возможностей для администрирования и просмотра обсуждений чата.</a:t>
            </a:r>
            <a:r>
              <a:rPr lang="ru-RU" altLang="ru-RU" smtClean="0"/>
              <a:t> </a:t>
            </a:r>
          </a:p>
        </p:txBody>
      </p:sp>
      <p:pic>
        <p:nvPicPr>
          <p:cNvPr id="2150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9650" y="3716338"/>
            <a:ext cx="7632700" cy="229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59933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algn="ctr" eaLnBrk="1" hangingPunct="1"/>
            <a:r>
              <a:rPr lang="ru-RU" altLang="ru-RU" b="1" dirty="0" smtClean="0"/>
              <a:t>Модуль «Опроса»</a:t>
            </a:r>
          </a:p>
        </p:txBody>
      </p:sp>
      <p:sp>
        <p:nvSpPr>
          <p:cNvPr id="22531" name="Rectangle 3"/>
          <p:cNvSpPr>
            <a:spLocks noGrp="1" noChangeArrowheads="1"/>
          </p:cNvSpPr>
          <p:nvPr>
            <p:ph type="body" idx="1"/>
          </p:nvPr>
        </p:nvSpPr>
        <p:spPr>
          <a:xfrm>
            <a:off x="2133601" y="1600200"/>
            <a:ext cx="7058025" cy="1828800"/>
          </a:xfrm>
        </p:spPr>
        <p:txBody>
          <a:bodyPr/>
          <a:lstStyle/>
          <a:p>
            <a:pPr indent="9525" algn="just">
              <a:lnSpc>
                <a:spcPct val="80000"/>
              </a:lnSpc>
              <a:buNone/>
            </a:pPr>
            <a:r>
              <a:rPr lang="ru-RU" altLang="ru-RU" sz="2000"/>
              <a:t>Учитель задает вопрос и определяет несколько вариантов ответа. Этот вид задания может быть очень полезен в качестве голосования, чтобы стимулировать размышления над темой, чтобы позволить классу выбрать направление изучения курса или для другого исследования. (Опросы могут проходить анонимно). </a:t>
            </a:r>
          </a:p>
        </p:txBody>
      </p:sp>
      <p:pic>
        <p:nvPicPr>
          <p:cNvPr id="2253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27350" y="3357564"/>
            <a:ext cx="6337300" cy="329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827255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ctr" eaLnBrk="1" hangingPunct="1"/>
            <a:r>
              <a:rPr lang="ru-RU" altLang="ru-RU" b="1" dirty="0" smtClean="0"/>
              <a:t>Модуль «Форума»</a:t>
            </a:r>
          </a:p>
        </p:txBody>
      </p:sp>
      <p:sp>
        <p:nvSpPr>
          <p:cNvPr id="23555" name="Rectangle 3"/>
          <p:cNvSpPr>
            <a:spLocks noGrp="1" noChangeArrowheads="1"/>
          </p:cNvSpPr>
          <p:nvPr>
            <p:ph type="body" idx="1"/>
          </p:nvPr>
        </p:nvSpPr>
        <p:spPr>
          <a:xfrm>
            <a:off x="2133601" y="1600200"/>
            <a:ext cx="4683125" cy="4852988"/>
          </a:xfrm>
        </p:spPr>
        <p:txBody>
          <a:bodyPr/>
          <a:lstStyle/>
          <a:p>
            <a:pPr marL="95250" indent="9525" algn="just">
              <a:buNone/>
            </a:pPr>
            <a:r>
              <a:rPr lang="ru-RU" altLang="ru-RU" sz="2000"/>
              <a:t>Этот модуль может быть достаточно важным, так как, используя его, может проводиться большое число дискуссий. Форумы могут быть разной структуры и могут включать оценку (рейтинг) сообщений. Сообщения могут просматриваться в различных форматах и могут содержать вложения. Подписавшись на форум, участники будут получать копии сообщений на свой адрес электронной почты. Учитель может подписать всех студентов курса, если это необходимо. </a:t>
            </a:r>
          </a:p>
        </p:txBody>
      </p:sp>
      <p:pic>
        <p:nvPicPr>
          <p:cNvPr id="23556" name="Picture 4"/>
          <p:cNvPicPr>
            <a:picLocks noChangeAspect="1" noChangeArrowheads="1"/>
          </p:cNvPicPr>
          <p:nvPr/>
        </p:nvPicPr>
        <p:blipFill>
          <a:blip r:embed="rId2">
            <a:extLst>
              <a:ext uri="{28A0092B-C50C-407E-A947-70E740481C1C}">
                <a14:useLocalDpi xmlns:a14="http://schemas.microsoft.com/office/drawing/2010/main" val="0"/>
              </a:ext>
            </a:extLst>
          </a:blip>
          <a:srcRect r="39929"/>
          <a:stretch>
            <a:fillRect/>
          </a:stretch>
        </p:blipFill>
        <p:spPr bwMode="auto">
          <a:xfrm>
            <a:off x="7013576" y="1412876"/>
            <a:ext cx="3654425" cy="544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72634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algn="ctr" eaLnBrk="1" hangingPunct="1"/>
            <a:r>
              <a:rPr lang="ru-RU" altLang="ru-RU" dirty="0" smtClean="0"/>
              <a:t>Окно форумов на курсе </a:t>
            </a:r>
          </a:p>
        </p:txBody>
      </p:sp>
      <p:pic>
        <p:nvPicPr>
          <p:cNvPr id="2457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2314" y="2060575"/>
            <a:ext cx="8135937" cy="2287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6446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ctr" eaLnBrk="1" hangingPunct="1"/>
            <a:r>
              <a:rPr lang="ru-RU" altLang="ru-RU" dirty="0" smtClean="0"/>
              <a:t>Что такое </a:t>
            </a:r>
            <a:r>
              <a:rPr lang="en-US" altLang="ru-RU" dirty="0" smtClean="0"/>
              <a:t>Moodle</a:t>
            </a:r>
            <a:r>
              <a:rPr lang="ru-RU" altLang="ru-RU" dirty="0" smtClean="0"/>
              <a:t>? </a:t>
            </a:r>
          </a:p>
        </p:txBody>
      </p:sp>
      <p:sp>
        <p:nvSpPr>
          <p:cNvPr id="5123" name="Rectangle 3"/>
          <p:cNvSpPr>
            <a:spLocks noGrp="1" noChangeArrowheads="1"/>
          </p:cNvSpPr>
          <p:nvPr>
            <p:ph type="body" idx="1"/>
          </p:nvPr>
        </p:nvSpPr>
        <p:spPr/>
        <p:txBody>
          <a:bodyPr/>
          <a:lstStyle/>
          <a:p>
            <a:pPr indent="22225">
              <a:buNone/>
            </a:pPr>
            <a:r>
              <a:rPr lang="ru-RU" altLang="ru-RU" b="1"/>
              <a:t>Moodle</a:t>
            </a:r>
            <a:r>
              <a:rPr lang="ru-RU" altLang="ru-RU"/>
              <a:t> - это система управления содержимым сайта (Content Management System - CMS), специально разработанная для создания качественных онлайн-курсов преподавателями. Так E-learning системы часто называются системами управления обучением (Learning Management Systems - LMS) или виртуальными образовательными средами (Virtual Learning Environments - VLE). </a:t>
            </a:r>
          </a:p>
        </p:txBody>
      </p:sp>
    </p:spTree>
    <p:extLst>
      <p:ext uri="{BB962C8B-B14F-4D97-AF65-F5344CB8AC3E}">
        <p14:creationId xmlns:p14="http://schemas.microsoft.com/office/powerpoint/2010/main" val="32013947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ctr" eaLnBrk="1" hangingPunct="1"/>
            <a:r>
              <a:rPr lang="ru-RU" altLang="ru-RU" b="1" dirty="0" smtClean="0"/>
              <a:t>Модуль «Учебная работа»</a:t>
            </a:r>
          </a:p>
        </p:txBody>
      </p:sp>
      <p:sp>
        <p:nvSpPr>
          <p:cNvPr id="25603" name="Rectangle 3"/>
          <p:cNvSpPr>
            <a:spLocks noGrp="1" noChangeArrowheads="1"/>
          </p:cNvSpPr>
          <p:nvPr>
            <p:ph type="body" idx="1"/>
          </p:nvPr>
        </p:nvSpPr>
        <p:spPr>
          <a:xfrm>
            <a:off x="2063750" y="1412876"/>
            <a:ext cx="7924800" cy="2981325"/>
          </a:xfrm>
        </p:spPr>
        <p:txBody>
          <a:bodyPr/>
          <a:lstStyle/>
          <a:p>
            <a:pPr marL="0" indent="0">
              <a:buNone/>
            </a:pPr>
            <a:r>
              <a:rPr lang="ru-RU" altLang="ru-RU" sz="2000"/>
              <a:t>(Семинар). Данный модуль позволяет давать задания студентам в удобной форме. Он состоит из определяемого количества страниц. Каждая страница заканчивается вопросом и определяемым количеством ответов на него. В зависимости от выбора ответа студентом он переходит на следующую страницу (в случае правильного ответа) или на ту же самую (в случае неправильного ответа). Навигация по данному модулю может быть поступательной или смешанной, в зависимости от структуры представляемого материала.</a:t>
            </a:r>
            <a:r>
              <a:rPr lang="ru-RU" altLang="ru-RU" smtClean="0"/>
              <a:t> </a:t>
            </a:r>
          </a:p>
        </p:txBody>
      </p:sp>
      <p:pic>
        <p:nvPicPr>
          <p:cNvPr id="25604" name="Picture 4"/>
          <p:cNvPicPr>
            <a:picLocks noChangeAspect="1" noChangeArrowheads="1"/>
          </p:cNvPicPr>
          <p:nvPr/>
        </p:nvPicPr>
        <p:blipFill>
          <a:blip r:embed="rId2">
            <a:extLst>
              <a:ext uri="{28A0092B-C50C-407E-A947-70E740481C1C}">
                <a14:useLocalDpi xmlns:a14="http://schemas.microsoft.com/office/drawing/2010/main" val="0"/>
              </a:ext>
            </a:extLst>
          </a:blip>
          <a:srcRect t="21890" b="4030"/>
          <a:stretch>
            <a:fillRect/>
          </a:stretch>
        </p:blipFill>
        <p:spPr bwMode="auto">
          <a:xfrm>
            <a:off x="3432176" y="4178300"/>
            <a:ext cx="6156325" cy="267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538452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algn="ctr" eaLnBrk="1" hangingPunct="1"/>
            <a:r>
              <a:rPr lang="ru-RU" altLang="ru-RU" b="1" dirty="0" smtClean="0"/>
              <a:t>Модуль «Тесты»</a:t>
            </a:r>
          </a:p>
        </p:txBody>
      </p:sp>
      <p:sp>
        <p:nvSpPr>
          <p:cNvPr id="26627" name="Rectangle 3"/>
          <p:cNvSpPr>
            <a:spLocks noGrp="1" noChangeArrowheads="1"/>
          </p:cNvSpPr>
          <p:nvPr>
            <p:ph type="body" idx="1"/>
          </p:nvPr>
        </p:nvSpPr>
        <p:spPr/>
        <p:txBody>
          <a:bodyPr/>
          <a:lstStyle/>
          <a:p>
            <a:pPr marL="0" indent="0" algn="just">
              <a:buNone/>
            </a:pPr>
            <a:r>
              <a:rPr lang="ru-RU" altLang="ru-RU" sz="2000"/>
              <a:t>Этот модуль позволяет учителю создавать тесты, состоящие из вопросов с несколькими ответами, ответами "Да"/"Нет" и кратким ответом. Эти вопросы сохраняются в базе данных по определенным темам и могут быть использованы в нескольких курсах и между курсами. Для сдачи тестов может быть определено несколько попыток. Каждая попытка автоматически отмечается, и учитель может выбрать дать комментарий или показать правильные ответы. Этот модуль включает систему для оценивания.</a:t>
            </a:r>
            <a:r>
              <a:rPr lang="ru-RU" altLang="ru-RU" smtClean="0"/>
              <a:t> </a:t>
            </a:r>
          </a:p>
        </p:txBody>
      </p:sp>
    </p:spTree>
    <p:extLst>
      <p:ext uri="{BB962C8B-B14F-4D97-AF65-F5344CB8AC3E}">
        <p14:creationId xmlns:p14="http://schemas.microsoft.com/office/powerpoint/2010/main" val="39927126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algn="ctr" eaLnBrk="1" hangingPunct="1"/>
            <a:r>
              <a:rPr lang="ru-RU" altLang="ru-RU" b="1" dirty="0" smtClean="0"/>
              <a:t>Модуль «Тесты»</a:t>
            </a:r>
          </a:p>
        </p:txBody>
      </p:sp>
      <p:pic>
        <p:nvPicPr>
          <p:cNvPr id="2765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5914" y="1412875"/>
            <a:ext cx="6480175" cy="473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69882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algn="ctr" eaLnBrk="1" hangingPunct="1"/>
            <a:r>
              <a:rPr lang="ru-RU" altLang="ru-RU" b="1" dirty="0" smtClean="0"/>
              <a:t>Модуль «Анкетирование»</a:t>
            </a:r>
          </a:p>
        </p:txBody>
      </p:sp>
      <p:sp>
        <p:nvSpPr>
          <p:cNvPr id="28675" name="Rectangle 3"/>
          <p:cNvSpPr>
            <a:spLocks noGrp="1" noChangeArrowheads="1"/>
          </p:cNvSpPr>
          <p:nvPr>
            <p:ph type="body" idx="1"/>
          </p:nvPr>
        </p:nvSpPr>
        <p:spPr>
          <a:xfrm>
            <a:off x="2063750" y="1412875"/>
            <a:ext cx="7924800" cy="4419600"/>
          </a:xfrm>
        </p:spPr>
        <p:txBody>
          <a:bodyPr/>
          <a:lstStyle/>
          <a:p>
            <a:pPr marL="0" indent="0" algn="just">
              <a:buNone/>
            </a:pPr>
            <a:r>
              <a:rPr lang="ru-RU" altLang="ru-RU" sz="2000"/>
              <a:t>Обеспечивает ряд проверенных вариантов опросников, которые могут быть полезны в оценке качества и стимулировании обучения в онлайновых системах обучения. Учителя могут использовать их, чтобы собрать информацию о своих студентах. Данная информация может быть полезна им, чтобы узнать больше о студентах и влиять на их обучение.</a:t>
            </a:r>
            <a:r>
              <a:rPr lang="ru-RU" altLang="ru-RU" smtClean="0"/>
              <a:t> </a:t>
            </a:r>
          </a:p>
        </p:txBody>
      </p:sp>
      <p:pic>
        <p:nvPicPr>
          <p:cNvPr id="28676" name="Picture 4"/>
          <p:cNvPicPr>
            <a:picLocks noChangeAspect="1" noChangeArrowheads="1"/>
          </p:cNvPicPr>
          <p:nvPr/>
        </p:nvPicPr>
        <p:blipFill>
          <a:blip r:embed="rId2">
            <a:extLst>
              <a:ext uri="{28A0092B-C50C-407E-A947-70E740481C1C}">
                <a14:useLocalDpi xmlns:a14="http://schemas.microsoft.com/office/drawing/2010/main" val="0"/>
              </a:ext>
            </a:extLst>
          </a:blip>
          <a:srcRect t="21011" b="26271"/>
          <a:stretch>
            <a:fillRect/>
          </a:stretch>
        </p:blipFill>
        <p:spPr bwMode="auto">
          <a:xfrm>
            <a:off x="2279651" y="3644901"/>
            <a:ext cx="7777163" cy="299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902753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algn="ctr" eaLnBrk="1" hangingPunct="1"/>
            <a:r>
              <a:rPr lang="ru-RU" altLang="ru-RU" dirty="0" smtClean="0"/>
              <a:t>Журнал оценок </a:t>
            </a:r>
          </a:p>
        </p:txBody>
      </p:sp>
      <p:pic>
        <p:nvPicPr>
          <p:cNvPr id="296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751" y="1341439"/>
            <a:ext cx="7775575" cy="427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40709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847850" y="188914"/>
            <a:ext cx="7886700" cy="1139825"/>
          </a:xfrm>
        </p:spPr>
        <p:txBody>
          <a:bodyPr/>
          <a:lstStyle/>
          <a:p>
            <a:pPr algn="ctr" eaLnBrk="1" hangingPunct="1"/>
            <a:r>
              <a:rPr lang="ru-RU" altLang="ru-RU" sz="3800" dirty="0"/>
              <a:t>Развернутая таблица с оценками</a:t>
            </a:r>
          </a:p>
        </p:txBody>
      </p:sp>
      <p:pic>
        <p:nvPicPr>
          <p:cNvPr id="307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2314" y="1341438"/>
            <a:ext cx="7920037" cy="423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606525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algn="ctr" eaLnBrk="1" hangingPunct="1"/>
            <a:r>
              <a:rPr lang="ru-RU" altLang="ru-RU" dirty="0" smtClean="0"/>
              <a:t>Календарь </a:t>
            </a:r>
          </a:p>
        </p:txBody>
      </p:sp>
      <p:pic>
        <p:nvPicPr>
          <p:cNvPr id="3174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51089" y="1341438"/>
            <a:ext cx="6840537" cy="485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841075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lgn="ctr" eaLnBrk="1" hangingPunct="1"/>
            <a:r>
              <a:rPr lang="ru-RU" altLang="ru-RU" sz="3800" dirty="0"/>
              <a:t>Основные функциональные возможности</a:t>
            </a:r>
          </a:p>
        </p:txBody>
      </p:sp>
      <p:sp>
        <p:nvSpPr>
          <p:cNvPr id="32771" name="Rectangle 3"/>
          <p:cNvSpPr>
            <a:spLocks noGrp="1" noChangeArrowheads="1"/>
          </p:cNvSpPr>
          <p:nvPr>
            <p:ph type="body" idx="1"/>
          </p:nvPr>
        </p:nvSpPr>
        <p:spPr/>
        <p:txBody>
          <a:bodyPr/>
          <a:lstStyle/>
          <a:p>
            <a:pPr marL="609600" indent="-609600"/>
            <a:r>
              <a:rPr lang="ru-RU" altLang="ru-RU" sz="2400"/>
              <a:t>Автоматический контроль результатов тестирования.</a:t>
            </a:r>
          </a:p>
          <a:p>
            <a:pPr marL="609600" indent="-609600"/>
            <a:r>
              <a:rPr lang="ru-RU" altLang="ru-RU" sz="2400"/>
              <a:t>Возможность корректировки и оценивания выполненных заданий, упражнений, рефератов, эссе, проектов.</a:t>
            </a:r>
          </a:p>
          <a:p>
            <a:pPr marL="609600" indent="-609600"/>
            <a:r>
              <a:rPr lang="ru-RU" altLang="ru-RU" sz="2400"/>
              <a:t>Обеспечение быстрой обратной связью.</a:t>
            </a:r>
          </a:p>
          <a:p>
            <a:pPr marL="609600" indent="-609600"/>
            <a:r>
              <a:rPr lang="ru-RU" altLang="ru-RU" sz="2400"/>
              <a:t>Анализ учета потребностей обучающихся, основанных на результатах анкет и опросов.</a:t>
            </a:r>
          </a:p>
          <a:p>
            <a:pPr marL="609600" indent="-609600"/>
            <a:r>
              <a:rPr lang="ru-RU" altLang="ru-RU" sz="2400"/>
              <a:t>Формирование протоколов-отчетов об выполненных заданиях, практических работах.</a:t>
            </a:r>
          </a:p>
        </p:txBody>
      </p:sp>
    </p:spTree>
    <p:extLst>
      <p:ext uri="{BB962C8B-B14F-4D97-AF65-F5344CB8AC3E}">
        <p14:creationId xmlns:p14="http://schemas.microsoft.com/office/powerpoint/2010/main" val="738152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ctr" eaLnBrk="1" hangingPunct="1"/>
            <a:r>
              <a:rPr lang="ru-RU" altLang="ru-RU" dirty="0" smtClean="0"/>
              <a:t>Возможности </a:t>
            </a:r>
            <a:r>
              <a:rPr lang="en-US" altLang="ru-RU" dirty="0" smtClean="0"/>
              <a:t>Moodle</a:t>
            </a:r>
            <a:endParaRPr lang="ru-RU" altLang="ru-RU" dirty="0" smtClean="0"/>
          </a:p>
        </p:txBody>
      </p:sp>
      <p:sp>
        <p:nvSpPr>
          <p:cNvPr id="6147" name="Rectangle 3"/>
          <p:cNvSpPr>
            <a:spLocks noGrp="1" noChangeArrowheads="1"/>
          </p:cNvSpPr>
          <p:nvPr>
            <p:ph type="body" idx="1"/>
          </p:nvPr>
        </p:nvSpPr>
        <p:spPr/>
        <p:txBody>
          <a:bodyPr/>
          <a:lstStyle/>
          <a:p>
            <a:pPr algn="just" eaLnBrk="1" hangingPunct="1">
              <a:lnSpc>
                <a:spcPct val="80000"/>
              </a:lnSpc>
            </a:pPr>
            <a:r>
              <a:rPr lang="ru-RU" altLang="ru-RU" sz="2000"/>
              <a:t>Сайт администрируется пользователем </a:t>
            </a:r>
            <a:r>
              <a:rPr lang="ru-RU" altLang="ru-RU" sz="2000" i="1"/>
              <a:t>admin</a:t>
            </a:r>
            <a:r>
              <a:rPr lang="ru-RU" altLang="ru-RU" sz="2000"/>
              <a:t>, который определен по умолчанию.</a:t>
            </a:r>
          </a:p>
          <a:p>
            <a:pPr algn="just" eaLnBrk="1" hangingPunct="1">
              <a:lnSpc>
                <a:spcPct val="80000"/>
              </a:lnSpc>
            </a:pPr>
            <a:r>
              <a:rPr lang="ru-RU" altLang="ru-RU" sz="2000"/>
              <a:t>Moodle имеет простой, эффективный, совместимый с разными web-браузерами интерфейс (модуль "themes" позволяет администратору изменить дизайн сайта, включая цвета, шрифты, разметку и т.д. в соответствии с нуждами).</a:t>
            </a:r>
          </a:p>
          <a:p>
            <a:pPr algn="just" eaLnBrk="1" hangingPunct="1">
              <a:lnSpc>
                <a:spcPct val="80000"/>
              </a:lnSpc>
            </a:pPr>
            <a:r>
              <a:rPr lang="ru-RU" altLang="ru-RU" sz="2000"/>
              <a:t>Модули различных видов могут быть добавлены к существующей инсталляции Moodle для расширения возможностей системы (например, модуль языковых пакетов позволяет локализовать Moodle для любого языка, на текущий момент доступно 40 языковых пакетов).</a:t>
            </a:r>
          </a:p>
          <a:p>
            <a:pPr algn="just" eaLnBrk="1" hangingPunct="1">
              <a:lnSpc>
                <a:spcPct val="80000"/>
              </a:lnSpc>
            </a:pPr>
            <a:r>
              <a:rPr lang="ru-RU" altLang="ru-RU" sz="2000"/>
              <a:t>Список курсов содержит описание каждого курса на сервере, предоставляя доступ к этой информации, в том числе и гостю.</a:t>
            </a:r>
          </a:p>
          <a:p>
            <a:pPr algn="just" eaLnBrk="1" hangingPunct="1">
              <a:lnSpc>
                <a:spcPct val="80000"/>
              </a:lnSpc>
            </a:pPr>
            <a:r>
              <a:rPr lang="ru-RU" altLang="ru-RU" sz="2000"/>
              <a:t>Курсы разбиваются на категории. Имеется механизм поиска курсов по ключевому слову. Moodle может поддерживать тысячи курсов. </a:t>
            </a:r>
          </a:p>
        </p:txBody>
      </p:sp>
    </p:spTree>
    <p:extLst>
      <p:ext uri="{BB962C8B-B14F-4D97-AF65-F5344CB8AC3E}">
        <p14:creationId xmlns:p14="http://schemas.microsoft.com/office/powerpoint/2010/main" val="33720922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ctr" eaLnBrk="1" hangingPunct="1"/>
            <a:r>
              <a:rPr lang="ru-RU" altLang="ru-RU" dirty="0" smtClean="0"/>
              <a:t>Основное окно</a:t>
            </a:r>
            <a:r>
              <a:rPr lang="en-US" altLang="ru-RU" dirty="0" smtClean="0"/>
              <a:t> </a:t>
            </a:r>
            <a:r>
              <a:rPr lang="ru-RU" altLang="ru-RU" dirty="0" smtClean="0"/>
              <a:t>курсов</a:t>
            </a:r>
          </a:p>
        </p:txBody>
      </p:sp>
      <p:pic>
        <p:nvPicPr>
          <p:cNvPr id="717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0375" y="1412876"/>
            <a:ext cx="5924550" cy="469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97727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ctr" eaLnBrk="1" hangingPunct="1"/>
            <a:r>
              <a:rPr lang="ru-RU" altLang="ru-RU" dirty="0" smtClean="0"/>
              <a:t>Права доступа </a:t>
            </a:r>
          </a:p>
        </p:txBody>
      </p:sp>
      <p:sp>
        <p:nvSpPr>
          <p:cNvPr id="8195" name="Rectangle 3"/>
          <p:cNvSpPr>
            <a:spLocks noGrp="1" noChangeArrowheads="1"/>
          </p:cNvSpPr>
          <p:nvPr>
            <p:ph type="body" idx="1"/>
          </p:nvPr>
        </p:nvSpPr>
        <p:spPr/>
        <p:txBody>
          <a:bodyPr/>
          <a:lstStyle/>
          <a:p>
            <a:pPr algn="just" eaLnBrk="1" hangingPunct="1">
              <a:lnSpc>
                <a:spcPct val="80000"/>
              </a:lnSpc>
            </a:pPr>
            <a:r>
              <a:rPr lang="ru-RU" altLang="ru-RU" sz="2000"/>
              <a:t>Пользователь с правами администратора контролирует создание курсов и назначает преподавателей курсов, а так же студентов.</a:t>
            </a:r>
          </a:p>
          <a:p>
            <a:pPr algn="just" eaLnBrk="1" hangingPunct="1">
              <a:lnSpc>
                <a:spcPct val="80000"/>
              </a:lnSpc>
            </a:pPr>
            <a:r>
              <a:rPr lang="ru-RU" altLang="ru-RU" sz="2000"/>
              <a:t>Пользователь с правами создателя курса может создавать курс и назначать преподавателей курса.</a:t>
            </a:r>
          </a:p>
          <a:p>
            <a:pPr algn="just" eaLnBrk="1" hangingPunct="1">
              <a:lnSpc>
                <a:spcPct val="80000"/>
              </a:lnSpc>
            </a:pPr>
            <a:r>
              <a:rPr lang="ru-RU" altLang="ru-RU" sz="2000"/>
              <a:t>Для преподавателей, работающих неполный день (на полставки), можно отменить право на редактирование курса.</a:t>
            </a:r>
          </a:p>
          <a:p>
            <a:pPr algn="just" eaLnBrk="1" hangingPunct="1">
              <a:lnSpc>
                <a:spcPct val="80000"/>
              </a:lnSpc>
            </a:pPr>
            <a:r>
              <a:rPr lang="ru-RU" altLang="ru-RU" sz="2000"/>
              <a:t>Учителя могут добавить "кодовое слово" для доступа к курсу, чтобы ограничить доступ лицам, не являющимся студентами курса. Кодовое слово они могут передать студентам при личной встрече или отправив по электронной почте.</a:t>
            </a:r>
          </a:p>
          <a:p>
            <a:pPr algn="just" eaLnBrk="1" hangingPunct="1">
              <a:lnSpc>
                <a:spcPct val="80000"/>
              </a:lnSpc>
            </a:pPr>
            <a:r>
              <a:rPr lang="ru-RU" altLang="ru-RU" sz="2000"/>
              <a:t>Преподаватель может исключить пользователя из числа студентов курса, если это необходимо.</a:t>
            </a:r>
          </a:p>
        </p:txBody>
      </p:sp>
    </p:spTree>
    <p:extLst>
      <p:ext uri="{BB962C8B-B14F-4D97-AF65-F5344CB8AC3E}">
        <p14:creationId xmlns:p14="http://schemas.microsoft.com/office/powerpoint/2010/main" val="136827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lgn="ctr" eaLnBrk="1" hangingPunct="1"/>
            <a:r>
              <a:rPr lang="ru-RU" altLang="ru-RU" dirty="0" smtClean="0"/>
              <a:t>Права доступа</a:t>
            </a:r>
          </a:p>
        </p:txBody>
      </p:sp>
      <p:sp>
        <p:nvSpPr>
          <p:cNvPr id="9219" name="Rectangle 3"/>
          <p:cNvSpPr>
            <a:spLocks noGrp="1" noChangeArrowheads="1"/>
          </p:cNvSpPr>
          <p:nvPr>
            <p:ph type="body" idx="1"/>
          </p:nvPr>
        </p:nvSpPr>
        <p:spPr>
          <a:xfrm>
            <a:off x="2135188" y="1484313"/>
            <a:ext cx="7924800" cy="4419600"/>
          </a:xfrm>
        </p:spPr>
        <p:txBody>
          <a:bodyPr>
            <a:normAutofit lnSpcReduction="10000"/>
          </a:bodyPr>
          <a:lstStyle/>
          <a:p>
            <a:pPr algn="just" eaLnBrk="1" hangingPunct="1">
              <a:lnSpc>
                <a:spcPct val="80000"/>
              </a:lnSpc>
            </a:pPr>
            <a:r>
              <a:rPr lang="ru-RU" altLang="ru-RU" sz="2000"/>
              <a:t>Преподаватель может исключить пользователя из числа студентов курса, если это необходимо. Если студент не посещает курс в течение определенного периода времени (настраивается администратором), то он автоматически исключается из курса.</a:t>
            </a:r>
          </a:p>
          <a:p>
            <a:pPr algn="just" eaLnBrk="1" hangingPunct="1">
              <a:lnSpc>
                <a:spcPct val="80000"/>
              </a:lnSpc>
            </a:pPr>
            <a:r>
              <a:rPr lang="ru-RU" altLang="ru-RU" sz="2000"/>
              <a:t>Студенты могут настраивать свой профиль, включая фотографии и описание. Адрес электронной почты студента другим студентам курса или пользователям системы в целом может не показываться, если это необходимо. </a:t>
            </a:r>
          </a:p>
          <a:p>
            <a:pPr algn="just" eaLnBrk="1" hangingPunct="1">
              <a:lnSpc>
                <a:spcPct val="80000"/>
              </a:lnSpc>
            </a:pPr>
            <a:r>
              <a:rPr lang="ru-RU" altLang="ru-RU" sz="2000"/>
              <a:t>Каждый пользователь может указать свою временную зону и каждый день Moodle будет корректировать для этой зоны даты отправки заданий, сдачи тестов и т.д. </a:t>
            </a:r>
          </a:p>
          <a:p>
            <a:pPr algn="just" eaLnBrk="1" hangingPunct="1">
              <a:lnSpc>
                <a:spcPct val="80000"/>
              </a:lnSpc>
            </a:pPr>
            <a:r>
              <a:rPr lang="ru-RU" altLang="ru-RU" sz="2000"/>
              <a:t>Каждый пользователь может выбрать язык интерфейса Moodle, если это разрешено администратором системы.</a:t>
            </a:r>
          </a:p>
          <a:p>
            <a:pPr algn="just" eaLnBrk="1" hangingPunct="1">
              <a:lnSpc>
                <a:spcPct val="80000"/>
              </a:lnSpc>
            </a:pPr>
            <a:r>
              <a:rPr lang="ru-RU" altLang="ru-RU" sz="2000"/>
              <a:t>Преподаватель может назначить определенный язык для конкретного курса.</a:t>
            </a:r>
          </a:p>
          <a:p>
            <a:pPr algn="just" eaLnBrk="1" hangingPunct="1">
              <a:lnSpc>
                <a:spcPct val="80000"/>
              </a:lnSpc>
            </a:pPr>
            <a:r>
              <a:rPr lang="ru-RU" altLang="ru-RU" sz="2000"/>
              <a:t>Пользователи, использующие гостевой вход не имеют возможности проходить тесты, отвечать на задания и т.д.</a:t>
            </a:r>
          </a:p>
        </p:txBody>
      </p:sp>
    </p:spTree>
    <p:extLst>
      <p:ext uri="{BB962C8B-B14F-4D97-AF65-F5344CB8AC3E}">
        <p14:creationId xmlns:p14="http://schemas.microsoft.com/office/powerpoint/2010/main" val="31467180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algn="ctr" eaLnBrk="1" hangingPunct="1"/>
            <a:r>
              <a:rPr lang="ru-RU" altLang="ru-RU" dirty="0" smtClean="0"/>
              <a:t>Управление курсами </a:t>
            </a:r>
          </a:p>
        </p:txBody>
      </p:sp>
      <p:sp>
        <p:nvSpPr>
          <p:cNvPr id="10243" name="Rectangle 3"/>
          <p:cNvSpPr>
            <a:spLocks noGrp="1" noChangeArrowheads="1"/>
          </p:cNvSpPr>
          <p:nvPr>
            <p:ph type="body" idx="1"/>
          </p:nvPr>
        </p:nvSpPr>
        <p:spPr/>
        <p:txBody>
          <a:bodyPr>
            <a:normAutofit lnSpcReduction="10000"/>
          </a:bodyPr>
          <a:lstStyle/>
          <a:p>
            <a:pPr eaLnBrk="1" hangingPunct="1">
              <a:lnSpc>
                <a:spcPct val="90000"/>
              </a:lnSpc>
            </a:pPr>
            <a:r>
              <a:rPr lang="ru-RU" altLang="ru-RU" b="1"/>
              <a:t>Форумы.</a:t>
            </a:r>
            <a:endParaRPr lang="ru-RU" altLang="ru-RU"/>
          </a:p>
          <a:p>
            <a:pPr eaLnBrk="1" hangingPunct="1">
              <a:lnSpc>
                <a:spcPct val="90000"/>
              </a:lnSpc>
            </a:pPr>
            <a:r>
              <a:rPr lang="ru-RU" altLang="ru-RU" b="1"/>
              <a:t>Рабочие тетради</a:t>
            </a:r>
            <a:endParaRPr lang="ru-RU" altLang="ru-RU"/>
          </a:p>
          <a:p>
            <a:pPr eaLnBrk="1" hangingPunct="1">
              <a:lnSpc>
                <a:spcPct val="90000"/>
              </a:lnSpc>
            </a:pPr>
            <a:r>
              <a:rPr lang="ru-RU" altLang="ru-RU" b="1"/>
              <a:t>Тесты.</a:t>
            </a:r>
            <a:endParaRPr lang="ru-RU" altLang="ru-RU"/>
          </a:p>
          <a:p>
            <a:pPr eaLnBrk="1" hangingPunct="1">
              <a:lnSpc>
                <a:spcPct val="90000"/>
              </a:lnSpc>
            </a:pPr>
            <a:r>
              <a:rPr lang="ru-RU" altLang="ru-RU" b="1"/>
              <a:t>Ресурсы.</a:t>
            </a:r>
            <a:r>
              <a:rPr lang="ru-RU" altLang="ru-RU"/>
              <a:t> </a:t>
            </a:r>
          </a:p>
          <a:p>
            <a:pPr eaLnBrk="1" hangingPunct="1">
              <a:lnSpc>
                <a:spcPct val="90000"/>
              </a:lnSpc>
            </a:pPr>
            <a:r>
              <a:rPr lang="ru-RU" altLang="ru-RU" b="1"/>
              <a:t>Опросы.</a:t>
            </a:r>
            <a:endParaRPr lang="ru-RU" altLang="ru-RU"/>
          </a:p>
          <a:p>
            <a:pPr eaLnBrk="1" hangingPunct="1">
              <a:lnSpc>
                <a:spcPct val="90000"/>
              </a:lnSpc>
            </a:pPr>
            <a:r>
              <a:rPr lang="ru-RU" altLang="ru-RU" b="1"/>
              <a:t>Анкеты.</a:t>
            </a:r>
            <a:endParaRPr lang="ru-RU" altLang="ru-RU"/>
          </a:p>
          <a:p>
            <a:pPr eaLnBrk="1" hangingPunct="1">
              <a:lnSpc>
                <a:spcPct val="90000"/>
              </a:lnSpc>
            </a:pPr>
            <a:r>
              <a:rPr lang="ru-RU" altLang="ru-RU" b="1"/>
              <a:t>Задания.</a:t>
            </a:r>
            <a:endParaRPr lang="ru-RU" altLang="ru-RU"/>
          </a:p>
          <a:p>
            <a:pPr eaLnBrk="1" hangingPunct="1">
              <a:lnSpc>
                <a:spcPct val="90000"/>
              </a:lnSpc>
            </a:pPr>
            <a:r>
              <a:rPr lang="ru-RU" altLang="ru-RU" b="1"/>
              <a:t>Чат.</a:t>
            </a:r>
            <a:endParaRPr lang="ru-RU" altLang="ru-RU"/>
          </a:p>
          <a:p>
            <a:pPr eaLnBrk="1" hangingPunct="1">
              <a:lnSpc>
                <a:spcPct val="90000"/>
              </a:lnSpc>
            </a:pPr>
            <a:r>
              <a:rPr lang="ru-RU" altLang="ru-RU" b="1"/>
              <a:t>Практикумы.</a:t>
            </a:r>
            <a:r>
              <a:rPr lang="ru-RU" altLang="ru-RU"/>
              <a:t> </a:t>
            </a:r>
          </a:p>
        </p:txBody>
      </p:sp>
    </p:spTree>
    <p:extLst>
      <p:ext uri="{BB962C8B-B14F-4D97-AF65-F5344CB8AC3E}">
        <p14:creationId xmlns:p14="http://schemas.microsoft.com/office/powerpoint/2010/main" val="3139606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lgn="ctr" eaLnBrk="1" hangingPunct="1"/>
            <a:r>
              <a:rPr lang="ru-RU" altLang="ru-RU" dirty="0" smtClean="0"/>
              <a:t>Ресурсы системы </a:t>
            </a:r>
            <a:r>
              <a:rPr lang="en-US" altLang="ru-RU" dirty="0" smtClean="0"/>
              <a:t>Moodle</a:t>
            </a:r>
            <a:r>
              <a:rPr lang="ru-RU" altLang="ru-RU" dirty="0" smtClean="0"/>
              <a:t> </a:t>
            </a:r>
          </a:p>
        </p:txBody>
      </p:sp>
      <p:sp>
        <p:nvSpPr>
          <p:cNvPr id="12291" name="Rectangle 3"/>
          <p:cNvSpPr>
            <a:spLocks noGrp="1" noChangeArrowheads="1"/>
          </p:cNvSpPr>
          <p:nvPr>
            <p:ph type="body" idx="1"/>
          </p:nvPr>
        </p:nvSpPr>
        <p:spPr/>
        <p:txBody>
          <a:bodyPr>
            <a:normAutofit fontScale="92500" lnSpcReduction="20000"/>
          </a:bodyPr>
          <a:lstStyle/>
          <a:p>
            <a:pPr eaLnBrk="1" hangingPunct="1">
              <a:lnSpc>
                <a:spcPct val="80000"/>
              </a:lnSpc>
            </a:pPr>
            <a:r>
              <a:rPr lang="ru-RU" altLang="ru-RU" sz="1800" b="1"/>
              <a:t>"Текст"</a:t>
            </a:r>
            <a:endParaRPr lang="ru-RU" altLang="ru-RU" sz="1800"/>
          </a:p>
          <a:p>
            <a:pPr eaLnBrk="1" hangingPunct="1">
              <a:lnSpc>
                <a:spcPct val="80000"/>
              </a:lnSpc>
            </a:pPr>
            <a:r>
              <a:rPr lang="ru-RU" altLang="ru-RU" sz="1800" b="1"/>
              <a:t>"</a:t>
            </a:r>
            <a:r>
              <a:rPr lang="en-US" altLang="ru-RU" sz="1800" b="1"/>
              <a:t>HTML</a:t>
            </a:r>
            <a:r>
              <a:rPr lang="ru-RU" altLang="ru-RU" sz="1800" b="1"/>
              <a:t>-текст"</a:t>
            </a:r>
            <a:endParaRPr lang="ru-RU" altLang="ru-RU" sz="1800"/>
          </a:p>
          <a:p>
            <a:pPr eaLnBrk="1" hangingPunct="1">
              <a:lnSpc>
                <a:spcPct val="80000"/>
              </a:lnSpc>
            </a:pPr>
            <a:r>
              <a:rPr lang="ru-RU" altLang="ru-RU" sz="1800" b="1"/>
              <a:t>"</a:t>
            </a:r>
            <a:r>
              <a:rPr lang="en-US" altLang="ru-RU" sz="1800" b="1"/>
              <a:t>Wiki</a:t>
            </a:r>
            <a:r>
              <a:rPr lang="ru-RU" altLang="ru-RU" sz="1800" b="1"/>
              <a:t>-текст"</a:t>
            </a:r>
          </a:p>
          <a:p>
            <a:pPr eaLnBrk="1" hangingPunct="1">
              <a:lnSpc>
                <a:spcPct val="80000"/>
              </a:lnSpc>
            </a:pPr>
            <a:r>
              <a:rPr lang="ru-RU" altLang="ru-RU" sz="1800" b="1"/>
              <a:t>"Каталог" </a:t>
            </a:r>
            <a:r>
              <a:rPr lang="ru-RU" altLang="ru-RU" sz="1800"/>
              <a:t>(список файлов для загрузки)</a:t>
            </a:r>
          </a:p>
          <a:p>
            <a:pPr eaLnBrk="1" hangingPunct="1">
              <a:lnSpc>
                <a:spcPct val="80000"/>
              </a:lnSpc>
            </a:pPr>
            <a:r>
              <a:rPr lang="ru-RU" altLang="ru-RU" sz="1800" b="1"/>
              <a:t>"</a:t>
            </a:r>
            <a:r>
              <a:rPr lang="en-US" altLang="ru-RU" sz="1800" b="1"/>
              <a:t>Web</a:t>
            </a:r>
            <a:r>
              <a:rPr lang="ru-RU" altLang="ru-RU" sz="1800" b="1"/>
              <a:t>-ссылка"</a:t>
            </a:r>
          </a:p>
          <a:p>
            <a:pPr eaLnBrk="1" hangingPunct="1">
              <a:lnSpc>
                <a:spcPct val="80000"/>
              </a:lnSpc>
            </a:pPr>
            <a:r>
              <a:rPr lang="ru-RU" altLang="ru-RU" sz="1800" b="1"/>
              <a:t>"Программа" </a:t>
            </a:r>
            <a:r>
              <a:rPr lang="ru-RU" altLang="ru-RU" sz="1800"/>
              <a:t>(ссылка на загрузку программы)</a:t>
            </a:r>
          </a:p>
          <a:p>
            <a:pPr eaLnBrk="1" hangingPunct="1">
              <a:lnSpc>
                <a:spcPct val="80000"/>
              </a:lnSpc>
            </a:pPr>
            <a:r>
              <a:rPr lang="ru-RU" altLang="ru-RU" sz="1800" b="1"/>
              <a:t>"Ссылка"</a:t>
            </a:r>
          </a:p>
          <a:p>
            <a:pPr eaLnBrk="1" hangingPunct="1">
              <a:lnSpc>
                <a:spcPct val="80000"/>
              </a:lnSpc>
            </a:pPr>
            <a:r>
              <a:rPr lang="ru-RU" altLang="ru-RU" sz="1800" b="1"/>
              <a:t>"Файл"-изображение</a:t>
            </a:r>
          </a:p>
          <a:p>
            <a:pPr eaLnBrk="1" hangingPunct="1">
              <a:lnSpc>
                <a:spcPct val="80000"/>
              </a:lnSpc>
            </a:pPr>
            <a:r>
              <a:rPr lang="ru-RU" altLang="ru-RU" sz="1800" b="1"/>
              <a:t>"Файл" в формате </a:t>
            </a:r>
            <a:r>
              <a:rPr lang="en-US" altLang="ru-RU" sz="1800" b="1"/>
              <a:t>MP</a:t>
            </a:r>
            <a:r>
              <a:rPr lang="ru-RU" altLang="ru-RU" sz="1800" b="1"/>
              <a:t>3</a:t>
            </a:r>
          </a:p>
          <a:p>
            <a:pPr eaLnBrk="1" hangingPunct="1">
              <a:lnSpc>
                <a:spcPct val="80000"/>
              </a:lnSpc>
            </a:pPr>
            <a:r>
              <a:rPr lang="ru-RU" altLang="ru-RU" sz="1800" b="1"/>
              <a:t>"Файл" в формате </a:t>
            </a:r>
            <a:r>
              <a:rPr lang="en-US" altLang="ru-RU" sz="1800" b="1"/>
              <a:t>Flash</a:t>
            </a:r>
            <a:endParaRPr lang="ru-RU" altLang="ru-RU" sz="1800" b="1"/>
          </a:p>
          <a:p>
            <a:pPr eaLnBrk="1" hangingPunct="1">
              <a:lnSpc>
                <a:spcPct val="80000"/>
              </a:lnSpc>
            </a:pPr>
            <a:r>
              <a:rPr lang="en-US" altLang="ru-RU" sz="1800" b="1"/>
              <a:t>"</a:t>
            </a:r>
            <a:r>
              <a:rPr lang="ru-RU" altLang="ru-RU" sz="1800" b="1"/>
              <a:t>Файл</a:t>
            </a:r>
            <a:r>
              <a:rPr lang="en-US" altLang="ru-RU" sz="1800" b="1"/>
              <a:t>" </a:t>
            </a:r>
            <a:r>
              <a:rPr lang="ru-RU" altLang="ru-RU" sz="1800" b="1"/>
              <a:t>в</a:t>
            </a:r>
            <a:r>
              <a:rPr lang="en-US" altLang="ru-RU" sz="1800" b="1"/>
              <a:t> </a:t>
            </a:r>
            <a:r>
              <a:rPr lang="ru-RU" altLang="ru-RU" sz="1800" b="1"/>
              <a:t>формате</a:t>
            </a:r>
            <a:r>
              <a:rPr lang="en-US" altLang="ru-RU" sz="1800" b="1"/>
              <a:t> Windows Media	</a:t>
            </a:r>
            <a:endParaRPr lang="ru-RU" altLang="ru-RU" sz="1800" b="1"/>
          </a:p>
          <a:p>
            <a:pPr eaLnBrk="1" hangingPunct="1">
              <a:lnSpc>
                <a:spcPct val="80000"/>
              </a:lnSpc>
            </a:pPr>
            <a:r>
              <a:rPr lang="ru-RU" altLang="ru-RU" sz="1800" b="1"/>
              <a:t>"Файл" </a:t>
            </a:r>
            <a:r>
              <a:rPr lang="en-US" altLang="ru-RU" sz="1800" b="1"/>
              <a:t>MS Office</a:t>
            </a:r>
            <a:endParaRPr lang="ru-RU" altLang="ru-RU" sz="1800" b="1"/>
          </a:p>
          <a:p>
            <a:pPr eaLnBrk="1" hangingPunct="1">
              <a:lnSpc>
                <a:spcPct val="80000"/>
              </a:lnSpc>
            </a:pPr>
            <a:r>
              <a:rPr lang="ru-RU" altLang="ru-RU" sz="1800" b="1"/>
              <a:t>"Файл" в формате </a:t>
            </a:r>
            <a:r>
              <a:rPr lang="en-US" altLang="ru-RU" sz="1800" b="1"/>
              <a:t>PDF</a:t>
            </a:r>
            <a:endParaRPr lang="ru-RU" altLang="ru-RU" sz="1800" b="1"/>
          </a:p>
          <a:p>
            <a:pPr eaLnBrk="1" hangingPunct="1">
              <a:lnSpc>
                <a:spcPct val="80000"/>
              </a:lnSpc>
            </a:pPr>
            <a:r>
              <a:rPr lang="ru-RU" altLang="ru-RU" sz="1800" b="1"/>
              <a:t>"Файл" в формате </a:t>
            </a:r>
            <a:r>
              <a:rPr lang="en-US" altLang="ru-RU" sz="1800" b="1"/>
              <a:t>Quicktime</a:t>
            </a:r>
            <a:endParaRPr lang="ru-RU" altLang="ru-RU" sz="1800" b="1"/>
          </a:p>
          <a:p>
            <a:pPr eaLnBrk="1" hangingPunct="1">
              <a:lnSpc>
                <a:spcPct val="80000"/>
              </a:lnSpc>
            </a:pPr>
            <a:r>
              <a:rPr lang="ru-RU" altLang="ru-RU" sz="1800" b="1"/>
              <a:t>"</a:t>
            </a:r>
            <a:r>
              <a:rPr lang="en-US" altLang="ru-RU" sz="1800" b="1"/>
              <a:t>Web</a:t>
            </a:r>
            <a:r>
              <a:rPr lang="ru-RU" altLang="ru-RU" sz="1800" b="1"/>
              <a:t>-страница" </a:t>
            </a:r>
          </a:p>
        </p:txBody>
      </p:sp>
    </p:spTree>
    <p:extLst>
      <p:ext uri="{BB962C8B-B14F-4D97-AF65-F5344CB8AC3E}">
        <p14:creationId xmlns:p14="http://schemas.microsoft.com/office/powerpoint/2010/main" val="1090413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lgn="ctr" eaLnBrk="1" hangingPunct="1"/>
            <a:r>
              <a:rPr lang="ru-RU" altLang="ru-RU" dirty="0" smtClean="0"/>
              <a:t>Фильтры системы </a:t>
            </a:r>
            <a:r>
              <a:rPr lang="en-US" altLang="ru-RU" dirty="0" smtClean="0"/>
              <a:t>Moodle</a:t>
            </a:r>
            <a:r>
              <a:rPr lang="ru-RU" altLang="ru-RU" dirty="0" smtClean="0"/>
              <a:t> </a:t>
            </a:r>
          </a:p>
        </p:txBody>
      </p:sp>
      <p:sp>
        <p:nvSpPr>
          <p:cNvPr id="14339" name="Rectangle 3"/>
          <p:cNvSpPr>
            <a:spLocks noGrp="1" noChangeArrowheads="1"/>
          </p:cNvSpPr>
          <p:nvPr>
            <p:ph type="body" idx="1"/>
          </p:nvPr>
        </p:nvSpPr>
        <p:spPr/>
        <p:txBody>
          <a:bodyPr/>
          <a:lstStyle/>
          <a:p>
            <a:pPr indent="9525" algn="just">
              <a:buNone/>
            </a:pPr>
            <a:r>
              <a:rPr lang="ru-RU" altLang="ru-RU" sz="2000"/>
              <a:t>В системе </a:t>
            </a:r>
            <a:r>
              <a:rPr lang="en-US" altLang="ru-RU" sz="2000"/>
              <a:t>Moodle</a:t>
            </a:r>
            <a:r>
              <a:rPr lang="ru-RU" altLang="ru-RU" sz="2000"/>
              <a:t> широко применяется система фильтров. Каждый фильтр изменяет входящую информацию и на выходе представляет ее же, но в качественно новом виде.</a:t>
            </a:r>
          </a:p>
          <a:p>
            <a:pPr indent="9525" algn="just">
              <a:buNone/>
            </a:pPr>
            <a:endParaRPr lang="ru-RU" altLang="ru-RU" sz="2000"/>
          </a:p>
          <a:p>
            <a:pPr indent="9525" algn="just"/>
            <a:r>
              <a:rPr lang="ru-RU" altLang="ru-RU" sz="2000" b="1"/>
              <a:t>Фильтр Автоссылка</a:t>
            </a:r>
          </a:p>
          <a:p>
            <a:pPr indent="9525" algn="just"/>
            <a:r>
              <a:rPr lang="ru-RU" altLang="ru-RU" sz="2000" b="1"/>
              <a:t>Фильтр внедрения мультимедиа файлов</a:t>
            </a:r>
          </a:p>
          <a:p>
            <a:pPr indent="9525" algn="just"/>
            <a:r>
              <a:rPr lang="ru-RU" altLang="ru-RU" sz="2000" b="1"/>
              <a:t>Фильтр конструкций TeX</a:t>
            </a:r>
          </a:p>
          <a:p>
            <a:pPr indent="9525" algn="just"/>
            <a:r>
              <a:rPr lang="ru-RU" altLang="ru-RU" sz="2000" b="1"/>
              <a:t>Алгебраический фильтр</a:t>
            </a:r>
          </a:p>
          <a:p>
            <a:pPr indent="9525" algn="just"/>
            <a:endParaRPr lang="ru-RU" altLang="ru-RU" sz="2000"/>
          </a:p>
        </p:txBody>
      </p:sp>
    </p:spTree>
    <p:extLst>
      <p:ext uri="{BB962C8B-B14F-4D97-AF65-F5344CB8AC3E}">
        <p14:creationId xmlns:p14="http://schemas.microsoft.com/office/powerpoint/2010/main" val="101705763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1378</Words>
  <Application>Microsoft Office PowerPoint</Application>
  <PresentationFormat>Широкоэкранный</PresentationFormat>
  <Paragraphs>111</Paragraphs>
  <Slides>27</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27</vt:i4>
      </vt:variant>
    </vt:vector>
  </HeadingPairs>
  <TitlesOfParts>
    <vt:vector size="32" baseType="lpstr">
      <vt:lpstr>Arial</vt:lpstr>
      <vt:lpstr>Calibri</vt:lpstr>
      <vt:lpstr>Calibri Light</vt:lpstr>
      <vt:lpstr>Times New Roman</vt:lpstr>
      <vt:lpstr>Тема Office</vt:lpstr>
      <vt:lpstr>Презентация PowerPoint</vt:lpstr>
      <vt:lpstr>Что такое Moodle? </vt:lpstr>
      <vt:lpstr>Возможности Moodle</vt:lpstr>
      <vt:lpstr>Основное окно курсов</vt:lpstr>
      <vt:lpstr>Права доступа </vt:lpstr>
      <vt:lpstr>Права доступа</vt:lpstr>
      <vt:lpstr>Управление курсами </vt:lpstr>
      <vt:lpstr>Ресурсы системы Moodle </vt:lpstr>
      <vt:lpstr>Фильтры системы Moodle </vt:lpstr>
      <vt:lpstr>Фильтр Автоссылка </vt:lpstr>
      <vt:lpstr>Фильтр внедрения мультимедиа файлов </vt:lpstr>
      <vt:lpstr>Фильтр конструкций TeX </vt:lpstr>
      <vt:lpstr>Алгебраический фильтр </vt:lpstr>
      <vt:lpstr>Алгебраический фильтр</vt:lpstr>
      <vt:lpstr>Обратная связь</vt:lpstr>
      <vt:lpstr>Модуль «Чат»</vt:lpstr>
      <vt:lpstr>Модуль «Опроса»</vt:lpstr>
      <vt:lpstr>Модуль «Форума»</vt:lpstr>
      <vt:lpstr>Окно форумов на курсе </vt:lpstr>
      <vt:lpstr>Модуль «Учебная работа»</vt:lpstr>
      <vt:lpstr>Модуль «Тесты»</vt:lpstr>
      <vt:lpstr>Модуль «Тесты»</vt:lpstr>
      <vt:lpstr>Модуль «Анкетирование»</vt:lpstr>
      <vt:lpstr>Журнал оценок </vt:lpstr>
      <vt:lpstr>Развернутая таблица с оценками</vt:lpstr>
      <vt:lpstr>Календарь </vt:lpstr>
      <vt:lpstr>Основные функциональные возможности</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21</cp:revision>
  <dcterms:created xsi:type="dcterms:W3CDTF">2021-03-25T14:31:01Z</dcterms:created>
  <dcterms:modified xsi:type="dcterms:W3CDTF">2021-05-30T13:10:35Z</dcterms:modified>
</cp:coreProperties>
</file>