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59" r:id="rId4"/>
    <p:sldId id="257" r:id="rId5"/>
    <p:sldId id="260" r:id="rId6"/>
    <p:sldId id="300" r:id="rId7"/>
    <p:sldId id="297" r:id="rId8"/>
    <p:sldId id="298" r:id="rId9"/>
    <p:sldId id="299" r:id="rId10"/>
    <p:sldId id="261" r:id="rId11"/>
    <p:sldId id="262" r:id="rId12"/>
    <p:sldId id="263" r:id="rId13"/>
    <p:sldId id="264" r:id="rId14"/>
    <p:sldId id="265" r:id="rId15"/>
    <p:sldId id="268" r:id="rId16"/>
    <p:sldId id="267" r:id="rId17"/>
    <p:sldId id="269" r:id="rId18"/>
    <p:sldId id="270" r:id="rId19"/>
    <p:sldId id="271" r:id="rId20"/>
    <p:sldId id="273" r:id="rId21"/>
    <p:sldId id="274" r:id="rId22"/>
    <p:sldId id="275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01" r:id="rId32"/>
    <p:sldId id="302" r:id="rId33"/>
    <p:sldId id="303" r:id="rId34"/>
    <p:sldId id="296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7056C-7303-4D77-9F69-AD01667845F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18AF8-BD2B-42A2-B95A-B781713BE3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DA99C-FF7C-4165-B6E7-8E716B58CE54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E604-B3CB-4CBD-9104-172C39DBB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60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E604-B3CB-4CBD-9104-172C39DBBE6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83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452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710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91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E0E15-A62E-45C6-A009-5C504B953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7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98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675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021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576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514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408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46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89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8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175351" cy="3161319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4800" b="1" dirty="0" smtClean="0">
                <a:latin typeface="Candara" pitchFamily="34" charset="0"/>
              </a:rPr>
              <a:t>Педагоги-новаторы </a:t>
            </a:r>
            <a:r>
              <a:rPr lang="en-US" sz="4800" b="1" dirty="0" smtClean="0">
                <a:latin typeface="Candara" pitchFamily="34" charset="0"/>
              </a:rPr>
              <a:t>XX</a:t>
            </a:r>
            <a:r>
              <a:rPr lang="ru-RU" sz="4800" b="1" dirty="0" smtClean="0">
                <a:latin typeface="Candara" pitchFamily="34" charset="0"/>
              </a:rPr>
              <a:t> века: </a:t>
            </a:r>
            <a:r>
              <a:rPr lang="ru-RU" sz="4800" b="1" dirty="0" err="1">
                <a:latin typeface="Candara" pitchFamily="34" charset="0"/>
              </a:rPr>
              <a:t>Амонашвили</a:t>
            </a:r>
            <a:r>
              <a:rPr lang="ru-RU" sz="4800" b="1" dirty="0">
                <a:latin typeface="Candara" pitchFamily="34" charset="0"/>
              </a:rPr>
              <a:t>, Шаталов, Ильин, </a:t>
            </a:r>
            <a:r>
              <a:rPr lang="ru-RU" sz="4800" b="1" dirty="0" err="1" smtClean="0">
                <a:latin typeface="Candara" pitchFamily="34" charset="0"/>
              </a:rPr>
              <a:t>Лысенкова</a:t>
            </a:r>
            <a:r>
              <a:rPr lang="ru-RU" sz="4800" b="1" dirty="0" smtClean="0">
                <a:latin typeface="Candara" pitchFamily="34" charset="0"/>
              </a:rPr>
              <a:t> и другие</a:t>
            </a:r>
            <a:endParaRPr lang="ru-RU" sz="4400" b="1" dirty="0"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4811771"/>
            <a:ext cx="5637010" cy="8821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ndara" pitchFamily="34" charset="0"/>
              </a:rPr>
              <a:t>Выполнил: Князева М.В.,</a:t>
            </a:r>
          </a:p>
          <a:p>
            <a:r>
              <a:rPr lang="ru-RU" sz="2400" dirty="0" smtClean="0">
                <a:latin typeface="Candara" pitchFamily="34" charset="0"/>
              </a:rPr>
              <a:t>аспирант ФИЦ </a:t>
            </a:r>
            <a:r>
              <a:rPr lang="ru-RU" sz="2400" dirty="0" err="1" smtClean="0">
                <a:latin typeface="Candara" pitchFamily="34" charset="0"/>
              </a:rPr>
              <a:t>КазНЦ</a:t>
            </a:r>
            <a:r>
              <a:rPr lang="ru-RU" sz="2400" dirty="0" smtClean="0">
                <a:latin typeface="Candara" pitchFamily="34" charset="0"/>
              </a:rPr>
              <a:t> РАН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6221718"/>
            <a:ext cx="13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ndara" pitchFamily="34" charset="0"/>
              </a:rPr>
              <a:t>Казань 2019</a:t>
            </a:r>
            <a:endParaRPr lang="ru-RU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4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tal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8820" y="1340768"/>
            <a:ext cx="3429000" cy="51452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2266"/>
            <a:ext cx="83058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C00000"/>
                </a:solidFill>
                <a:latin typeface="Candara" panose="020E0502030303020204" pitchFamily="34" charset="0"/>
              </a:rPr>
              <a:t>Шаталов Виктор </a:t>
            </a:r>
            <a:r>
              <a:rPr lang="ru-RU" sz="4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Федорович</a:t>
            </a:r>
            <a:endParaRPr lang="ru-RU" sz="4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0716" y="1006733"/>
            <a:ext cx="5508104" cy="6093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latin typeface="Candara" panose="020E0502030303020204" pitchFamily="34" charset="0"/>
              </a:rPr>
              <a:t>Народный учитель СССР и Украины, </a:t>
            </a:r>
            <a:r>
              <a:rPr lang="ru-RU" sz="2400" dirty="0" smtClean="0">
                <a:latin typeface="Candara" panose="020E0502030303020204" pitchFamily="34" charset="0"/>
              </a:rPr>
              <a:t>почётный доктор Академии педагогических наук Украины, заслуженный учитель Украины. 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В.Ф. Шаталов отдал школе </a:t>
            </a:r>
            <a:r>
              <a:rPr lang="ru-RU" sz="2400" b="1" dirty="0" smtClean="0">
                <a:latin typeface="Candara" panose="020E0502030303020204" pitchFamily="34" charset="0"/>
              </a:rPr>
              <a:t>60 лет своей жизни</a:t>
            </a:r>
            <a:r>
              <a:rPr lang="ru-RU" sz="2400" dirty="0" smtClean="0">
                <a:latin typeface="Candara" panose="020E0502030303020204" pitchFamily="34" charset="0"/>
              </a:rPr>
              <a:t>. Результатом более чем полувекового труда стало появление </a:t>
            </a:r>
            <a:r>
              <a:rPr lang="ru-RU" sz="2400" b="1" dirty="0" smtClean="0">
                <a:latin typeface="Candara" panose="020E0502030303020204" pitchFamily="34" charset="0"/>
              </a:rPr>
              <a:t>уникальной авторской системы</a:t>
            </a:r>
            <a:r>
              <a:rPr lang="ru-RU" sz="2400" dirty="0">
                <a:latin typeface="Candara" panose="020E0502030303020204" pitchFamily="34" charset="0"/>
              </a:rPr>
              <a:t>, позволяющей максимально раскрыть и развить способности каждого ученика </a:t>
            </a:r>
            <a:r>
              <a:rPr lang="ru-RU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56 изданных трудов по педагогике, более 90 кандидатских и докторских диссертаций, написанных его учениками и народная слава педагога-новатора.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58774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77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Candara" panose="020E0502030303020204" pitchFamily="34" charset="0"/>
              </a:rPr>
              <a:t>Суть методики Шаталова</a:t>
            </a:r>
            <a:endParaRPr lang="ru-RU" sz="4800" dirty="0">
              <a:latin typeface="Candara" panose="020E0502030303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204093"/>
            <a:ext cx="7690048" cy="61721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Он создал систему обучения, позволяющую решить труднейшие педагогические проблемы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Candara" panose="020E0502030303020204" pitchFamily="34" charset="0"/>
              </a:rPr>
              <a:t> </a:t>
            </a:r>
            <a:r>
              <a:rPr lang="ru-RU" sz="2800" b="1" dirty="0" smtClean="0">
                <a:latin typeface="Candara" panose="020E0502030303020204" pitchFamily="34" charset="0"/>
              </a:rPr>
              <a:t>приобщение каждого школьника к ежедневному напряженному умственному труду,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Candara" panose="020E0502030303020204" pitchFamily="34" charset="0"/>
              </a:rPr>
              <a:t>воспитание познавательной активности как качества личности,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latin typeface="Candara" panose="020E0502030303020204" pitchFamily="34" charset="0"/>
              </a:rPr>
              <a:t>укрепление в каждом ученике чувства собственного достоинства,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Candara" panose="020E0502030303020204" pitchFamily="34" charset="0"/>
              </a:rPr>
              <a:t>уверенности в своих силах и способностях.</a:t>
            </a:r>
            <a:endParaRPr lang="ru-RU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572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172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Особенностью системы Шаталова стало создание широкой мотивационной среды для успешного обучения. Для этого он использует метод ассоциации («</a:t>
            </a:r>
            <a:r>
              <a:rPr lang="ru-RU" sz="2400" b="1" dirty="0" smtClean="0">
                <a:latin typeface="Candara" panose="020E0502030303020204" pitchFamily="34" charset="0"/>
              </a:rPr>
              <a:t>опорные сигналы</a:t>
            </a:r>
            <a:r>
              <a:rPr lang="ru-RU" sz="2400" dirty="0" smtClean="0">
                <a:latin typeface="Candara" panose="020E0502030303020204" pitchFamily="34" charset="0"/>
              </a:rPr>
              <a:t>») в сочетании с крупноблочной подачей учебного материала высокой сложности. 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Новаторство Шаталова заключается в том, что он не только предоставил учащимся глубоко проработанную </a:t>
            </a:r>
            <a:r>
              <a:rPr lang="ru-RU" sz="2400" b="1" dirty="0" smtClean="0">
                <a:latin typeface="Candara" panose="020E0502030303020204" pitchFamily="34" charset="0"/>
              </a:rPr>
              <a:t>передовую учебную технологию</a:t>
            </a:r>
            <a:r>
              <a:rPr lang="ru-RU" sz="2400" dirty="0" smtClean="0">
                <a:latin typeface="Candara" panose="020E0502030303020204" pitchFamily="34" charset="0"/>
              </a:rPr>
              <a:t>, но и со своей стороны обеспечил максимальную </a:t>
            </a:r>
            <a:r>
              <a:rPr lang="ru-RU" sz="2400" b="1" dirty="0" smtClean="0">
                <a:latin typeface="Candara" panose="020E0502030303020204" pitchFamily="34" charset="0"/>
              </a:rPr>
              <a:t>интенсивность педагогического наблюдения</a:t>
            </a:r>
            <a:r>
              <a:rPr lang="ru-RU" sz="2400" dirty="0" smtClean="0">
                <a:latin typeface="Candara" panose="020E0502030303020204" pitchFamily="34" charset="0"/>
              </a:rPr>
              <a:t>: обязательный поэтапный контроль, гласность успехов каждого, открытая возможность исправления любой отметки за любой период, гуманно-личностный подход.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07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rPed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509120"/>
            <a:ext cx="2918385" cy="224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water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33" y="4509120"/>
            <a:ext cx="335172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548680"/>
            <a:ext cx="8799512" cy="4509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600" dirty="0" smtClean="0">
                <a:latin typeface="Candara" panose="020E0502030303020204" pitchFamily="34" charset="0"/>
              </a:rPr>
              <a:t>Применение методики Шаталова обеспечивает полную и всеобщую </a:t>
            </a:r>
            <a:r>
              <a:rPr lang="ru-RU" sz="2600" b="1" dirty="0" smtClean="0">
                <a:latin typeface="Candara" panose="020E0502030303020204" pitchFamily="34" charset="0"/>
              </a:rPr>
              <a:t>активность</a:t>
            </a:r>
            <a:r>
              <a:rPr lang="ru-RU" sz="2600" dirty="0" smtClean="0">
                <a:latin typeface="Candara" panose="020E0502030303020204" pitchFamily="34" charset="0"/>
              </a:rPr>
              <a:t> учащихся на уроке, а схемные и знаковые модели развивают </a:t>
            </a:r>
            <a:r>
              <a:rPr lang="ru-RU" sz="2600" b="1" dirty="0" smtClean="0">
                <a:latin typeface="Candara" panose="020E0502030303020204" pitchFamily="34" charset="0"/>
              </a:rPr>
              <a:t>мышление</a:t>
            </a:r>
            <a:r>
              <a:rPr lang="ru-RU" sz="2600" dirty="0" smtClean="0">
                <a:latin typeface="Candara" panose="020E0502030303020204" pitchFamily="34" charset="0"/>
              </a:rPr>
              <a:t>, облегчают систематизацию и обобщение учебного материала.</a:t>
            </a:r>
          </a:p>
          <a:p>
            <a:pPr marL="45720" indent="0" algn="just">
              <a:buNone/>
            </a:pPr>
            <a:r>
              <a:rPr lang="ru-RU" sz="2600" dirty="0" smtClean="0">
                <a:latin typeface="Candara" panose="020E0502030303020204" pitchFamily="34" charset="0"/>
              </a:rPr>
              <a:t> Поэтому курс полной средней школы </a:t>
            </a:r>
            <a:r>
              <a:rPr lang="ru-RU" sz="2600" dirty="0" err="1" smtClean="0">
                <a:latin typeface="Candara" panose="020E0502030303020204" pitchFamily="34" charset="0"/>
              </a:rPr>
              <a:t>шаталовские</a:t>
            </a:r>
            <a:r>
              <a:rPr lang="ru-RU" sz="2600" dirty="0" smtClean="0">
                <a:latin typeface="Candara" panose="020E0502030303020204" pitchFamily="34" charset="0"/>
              </a:rPr>
              <a:t> ученики проходят за</a:t>
            </a:r>
            <a:r>
              <a:rPr lang="ru-RU" sz="2600" b="1" dirty="0" smtClean="0">
                <a:latin typeface="Candara" panose="020E0502030303020204" pitchFamily="34" charset="0"/>
              </a:rPr>
              <a:t> 9 лет.</a:t>
            </a:r>
            <a:r>
              <a:rPr lang="ru-RU" sz="26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 </a:t>
            </a:r>
            <a:br>
              <a:rPr lang="ru-RU" sz="2600" dirty="0" smtClean="0">
                <a:solidFill>
                  <a:srgbClr val="FFC000"/>
                </a:solidFill>
                <a:latin typeface="Candara" panose="020E0502030303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609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va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90600"/>
            <a:ext cx="3755571" cy="5257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5716" y="260648"/>
            <a:ext cx="8229600" cy="12192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Иванов Игорь Петрович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4091" y="1198685"/>
            <a:ext cx="4415408" cy="556260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Доктор педагогических наук, академик РАО, основоположник «Педагогики сотрудничества», </a:t>
            </a:r>
            <a:r>
              <a:rPr lang="ru-RU" sz="2800" b="1" dirty="0" smtClean="0">
                <a:latin typeface="Candara" panose="020E0502030303020204" pitchFamily="34" charset="0"/>
              </a:rPr>
              <a:t>автор методики КТД </a:t>
            </a:r>
            <a:r>
              <a:rPr lang="ru-RU" sz="2800" dirty="0" smtClean="0">
                <a:latin typeface="Candara" panose="020E0502030303020204" pitchFamily="34" charset="0"/>
              </a:rPr>
              <a:t>(коллективной творческой деятельности), инициатор социально-педагогического движения «коммунаров».</a:t>
            </a:r>
          </a:p>
          <a:p>
            <a:pPr marL="45720" indent="0" algn="just">
              <a:buNone/>
            </a:pPr>
            <a:r>
              <a:rPr lang="ru-RU" sz="2800" dirty="0">
                <a:latin typeface="Candara" panose="020E0502030303020204" pitchFamily="34" charset="0"/>
              </a:rPr>
              <a:t>Под термином </a:t>
            </a:r>
            <a:r>
              <a:rPr lang="ru-RU" sz="2800" b="1" dirty="0">
                <a:latin typeface="Candara" panose="020E0502030303020204" pitchFamily="34" charset="0"/>
              </a:rPr>
              <a:t>«общая забота» </a:t>
            </a:r>
            <a:r>
              <a:rPr lang="ru-RU" sz="2800" dirty="0">
                <a:latin typeface="Candara" panose="020E0502030303020204" pitchFamily="34" charset="0"/>
              </a:rPr>
              <a:t>он понимал ансамбль гуманных методов: </a:t>
            </a:r>
            <a:r>
              <a:rPr lang="ru-RU" sz="2800" b="1" dirty="0">
                <a:latin typeface="Candara" panose="020E0502030303020204" pitchFamily="34" charset="0"/>
              </a:rPr>
              <a:t>побуждения, убеждения и приучения к активному отношению ко всему срезу жизненных вопросов, основанных на уважении личности каждого воспитанника</a:t>
            </a:r>
            <a:r>
              <a:rPr lang="ru-RU" sz="2800" b="1" dirty="0">
                <a:solidFill>
                  <a:srgbClr val="002060"/>
                </a:solidFill>
                <a:latin typeface="Candara" panose="020E0502030303020204" pitchFamily="34" charset="0"/>
              </a:rPr>
              <a:t>. </a:t>
            </a:r>
          </a:p>
          <a:p>
            <a:pPr marL="45720" indent="0" algn="just">
              <a:buNone/>
            </a:pPr>
            <a:endParaRPr lang="ru-RU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237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-1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263" y="4005064"/>
            <a:ext cx="4037337" cy="22517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Обсужд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199" y="531861"/>
            <a:ext cx="3317257" cy="3200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6632"/>
            <a:ext cx="4752528" cy="6408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>
                <a:latin typeface="Candara" panose="020E0502030303020204" pitchFamily="34" charset="0"/>
              </a:rPr>
              <a:t>Игорь Петрович видел воспитательный процесс в организации насыщенной творческой деятельности коллектива, которая должна органично дополнять обучающую функцию образования. Смысл методики состоит в том, что ребят с первого класса по выпускной учат коллективному общественному творчеству. Основное правило </a:t>
            </a:r>
            <a:r>
              <a:rPr lang="ru-RU" sz="2800" b="1" dirty="0">
                <a:latin typeface="Candara" panose="020E0502030303020204" pitchFamily="34" charset="0"/>
              </a:rPr>
              <a:t>«Все творчески, иначе зачем».</a:t>
            </a:r>
          </a:p>
        </p:txBody>
      </p:sp>
    </p:spTree>
    <p:extLst>
      <p:ext uri="{BB962C8B-B14F-4D97-AF65-F5344CB8AC3E}">
        <p14:creationId xmlns:p14="http://schemas.microsoft.com/office/powerpoint/2010/main" xmlns="" val="265887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w_240755_ca5db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2469" y="247488"/>
            <a:ext cx="2781300" cy="3786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155187"/>
            <a:ext cx="3486654" cy="26951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32018"/>
            <a:ext cx="5544616" cy="63246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В своих трудах он актуализировал понятие «педагогических отношений», обратив внимание на роль самого воспитателя. По его мнению </a:t>
            </a:r>
            <a:r>
              <a:rPr lang="ru-RU" sz="2400" b="1" dirty="0" smtClean="0">
                <a:latin typeface="Candara" panose="020E0502030303020204" pitchFamily="34" charset="0"/>
              </a:rPr>
              <a:t>главной задачей воспитателя является </a:t>
            </a:r>
            <a:r>
              <a:rPr lang="ru-RU" sz="2400" dirty="0" smtClean="0">
                <a:latin typeface="Candara" panose="020E0502030303020204" pitchFamily="34" charset="0"/>
              </a:rPr>
              <a:t>не чрезмерная опека над детьми, которая выражается в простой передаче им готовых, «разжеванных» жизненных знаний, а </a:t>
            </a:r>
            <a:r>
              <a:rPr lang="ru-RU" sz="2400" b="1" dirty="0" smtClean="0">
                <a:latin typeface="Candara" panose="020E0502030303020204" pitchFamily="34" charset="0"/>
              </a:rPr>
              <a:t>создание «нового, общественно важного опыта</a:t>
            </a:r>
            <a:r>
              <a:rPr lang="ru-RU" sz="2400" dirty="0" smtClean="0">
                <a:latin typeface="Candara" panose="020E0502030303020204" pitchFamily="34" charset="0"/>
              </a:rPr>
              <a:t>». </a:t>
            </a:r>
            <a:endParaRPr lang="ru-RU" sz="24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243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zman-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24744"/>
            <a:ext cx="3390034" cy="5257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8153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3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Газман</a:t>
            </a:r>
            <a:r>
              <a:rPr lang="ru-RU" sz="53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Олег Семёнович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8205" y="1314872"/>
            <a:ext cx="4742402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Педагог, кандидат педагогических наук, член-корреспондент РАО, </a:t>
            </a:r>
            <a:r>
              <a:rPr lang="ru-RU" sz="2400" b="1" dirty="0" smtClean="0">
                <a:latin typeface="Candara" panose="020E0502030303020204" pitchFamily="34" charset="0"/>
              </a:rPr>
              <a:t>один из теоретиков «коммунарского движения», вдохновитель и разработчик «педагогики поддержки». </a:t>
            </a:r>
            <a:r>
              <a:rPr lang="ru-RU" sz="2400" dirty="0" smtClean="0">
                <a:latin typeface="Candara" panose="020E0502030303020204" pitchFamily="34" charset="0"/>
              </a:rPr>
              <a:t>Поэт и музыкант, один из первых директоров всероссийского пионерского лагеря «Орленок» и подмосковного экспериментального лагеря «Маяк», где положения педагогики поддержки проверялись на практике. 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17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isskay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9077" y="3645024"/>
            <a:ext cx="3523488" cy="29517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_6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15480"/>
            <a:ext cx="3943350" cy="2971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20824"/>
            <a:ext cx="4896544" cy="6368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О.С. </a:t>
            </a:r>
            <a:r>
              <a:rPr lang="ru-RU" sz="2800" dirty="0" err="1" smtClean="0">
                <a:latin typeface="Candara" panose="020E0502030303020204" pitchFamily="34" charset="0"/>
              </a:rPr>
              <a:t>Газман</a:t>
            </a:r>
            <a:r>
              <a:rPr lang="ru-RU" sz="2800" dirty="0" smtClean="0">
                <a:latin typeface="Candara" panose="020E0502030303020204" pitchFamily="34" charset="0"/>
              </a:rPr>
              <a:t> последовательно проводил постулат о том, что главной обязанностью педагога в воспитании является </a:t>
            </a:r>
            <a:r>
              <a:rPr lang="ru-RU" sz="2800" b="1" dirty="0" smtClean="0">
                <a:latin typeface="Candara" panose="020E0502030303020204" pitchFamily="34" charset="0"/>
              </a:rPr>
              <a:t>мягкая, ненавязчивая помощь педагога </a:t>
            </a:r>
            <a:r>
              <a:rPr lang="ru-RU" sz="2800" dirty="0" smtClean="0">
                <a:latin typeface="Candara" panose="020E0502030303020204" pitchFamily="34" charset="0"/>
              </a:rPr>
              <a:t>в саморазвитии, </a:t>
            </a:r>
            <a:r>
              <a:rPr lang="ru-RU" sz="2800" dirty="0" err="1" smtClean="0">
                <a:latin typeface="Candara" panose="020E0502030303020204" pitchFamily="34" charset="0"/>
              </a:rPr>
              <a:t>самореабилитации</a:t>
            </a:r>
            <a:r>
              <a:rPr lang="ru-RU" sz="2800" dirty="0" smtClean="0">
                <a:latin typeface="Candara" panose="020E0502030303020204" pitchFamily="34" charset="0"/>
              </a:rPr>
              <a:t>, самоопределении и самоорганизации ребенка. «Растить в себе человека можно только помогая другому быть человеком», - говорил О.С. </a:t>
            </a:r>
            <a:r>
              <a:rPr lang="ru-RU" sz="2800" dirty="0" err="1" smtClean="0">
                <a:latin typeface="Candara" panose="020E0502030303020204" pitchFamily="34" charset="0"/>
              </a:rPr>
              <a:t>Газман</a:t>
            </a:r>
            <a:r>
              <a:rPr lang="ru-RU" sz="2800" dirty="0" smtClean="0">
                <a:latin typeface="Candara" panose="020E0502030303020204" pitchFamily="34" charset="0"/>
              </a:rPr>
              <a:t>.</a:t>
            </a:r>
            <a:r>
              <a:rPr lang="ru-RU" sz="2800" b="1" dirty="0" smtClean="0">
                <a:latin typeface="Candara" panose="020E0502030303020204" pitchFamily="34" charset="0"/>
              </a:rPr>
              <a:t> </a:t>
            </a:r>
            <a:endParaRPr lang="ru-RU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036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381000"/>
            <a:ext cx="83058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Он предлагал индивидуализировать процесс воспитания, для чего педагогу и школьнику необходимо вместе пройти </a:t>
            </a:r>
            <a:r>
              <a:rPr lang="ru-RU" sz="2400" b="1" dirty="0" smtClean="0">
                <a:latin typeface="Candara" panose="020E0502030303020204" pitchFamily="34" charset="0"/>
              </a:rPr>
              <a:t>пять взаимосвязанных этапов</a:t>
            </a:r>
            <a:r>
              <a:rPr lang="ru-RU" sz="2400" dirty="0" smtClean="0">
                <a:latin typeface="Candara" panose="020E0502030303020204" pitchFamily="34" charset="0"/>
              </a:rPr>
              <a:t>: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Candara" panose="020E0502030303020204" pitchFamily="34" charset="0"/>
              </a:rPr>
              <a:t>диагностический</a:t>
            </a:r>
            <a:r>
              <a:rPr lang="ru-RU" sz="2400" dirty="0" smtClean="0">
                <a:latin typeface="Candara" panose="020E0502030303020204" pitchFamily="34" charset="0"/>
              </a:rPr>
              <a:t> (установление контакта, вербализация проблем, оценка значимости проблемы)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Candara" panose="020E0502030303020204" pitchFamily="34" charset="0"/>
              </a:rPr>
              <a:t>поисковый</a:t>
            </a:r>
            <a:r>
              <a:rPr lang="ru-RU" sz="2400" dirty="0" smtClean="0">
                <a:latin typeface="Candara" panose="020E0502030303020204" pitchFamily="34" charset="0"/>
              </a:rPr>
              <a:t> (совместный поиск решения проблемы или трудности)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Candara" panose="020E0502030303020204" pitchFamily="34" charset="0"/>
              </a:rPr>
              <a:t>договорный</a:t>
            </a:r>
            <a:r>
              <a:rPr lang="ru-RU" sz="2400" dirty="0" smtClean="0">
                <a:latin typeface="Candara" panose="020E0502030303020204" pitchFamily="34" charset="0"/>
              </a:rPr>
              <a:t> (проектирование и взаимная договоренность о действиях)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>
                <a:latin typeface="Candara" panose="020E0502030303020204" pitchFamily="34" charset="0"/>
              </a:rPr>
              <a:t>деятельностный</a:t>
            </a:r>
            <a:r>
              <a:rPr lang="ru-RU" sz="2400" b="1" dirty="0" smtClean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(поддержка инициативы ребенка, помощь и взаимодействие)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Candara" panose="020E0502030303020204" pitchFamily="34" charset="0"/>
              </a:rPr>
              <a:t>рефлексивный</a:t>
            </a:r>
            <a:r>
              <a:rPr lang="ru-RU" sz="2400" dirty="0" smtClean="0">
                <a:latin typeface="Candara" panose="020E0502030303020204" pitchFamily="34" charset="0"/>
              </a:rPr>
              <a:t> (обсуждение, констатация, осмысление опыта)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5690796"/>
            <a:ext cx="5454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E7E6E6">
                    <a:lumMod val="10000"/>
                  </a:srgbClr>
                </a:solidFill>
                <a:latin typeface="Candara" panose="020E0502030303020204" pitchFamily="34" charset="0"/>
              </a:rPr>
              <a:t>гуманизация</a:t>
            </a:r>
            <a:r>
              <a:rPr lang="ru-RU" sz="2800" dirty="0" smtClean="0">
                <a:solidFill>
                  <a:srgbClr val="E7E6E6">
                    <a:lumMod val="10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ru-RU" sz="2800" dirty="0">
                <a:solidFill>
                  <a:srgbClr val="E7E6E6">
                    <a:lumMod val="10000"/>
                  </a:srgbClr>
                </a:solidFill>
                <a:latin typeface="Candara" panose="020E0502030303020204" pitchFamily="34" charset="0"/>
              </a:rPr>
              <a:t>воспитания</a:t>
            </a:r>
            <a:endParaRPr lang="ru-RU" sz="1600" dirty="0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4346848" y="5114732"/>
            <a:ext cx="57606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216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4413373_amonashvili-sh.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350200"/>
            <a:ext cx="3505200" cy="231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02590-ada18809c2b313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350200"/>
            <a:ext cx="3270122" cy="22639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700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В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 конце 70 – начале 80-х гг. </a:t>
            </a:r>
            <a:r>
              <a:rPr lang="en-US" sz="27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XX 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века в общественно-педагогической жизни появился большой отряд педагогов-новаторов, педагогов-практиков. Они выступали под девизом «Творчество учителя – творчество ученика». Заинтересованность собственным предметом, способность провести урок с высоким участием учеников, умение любить и уважать личность ученика с самых первых дней его нахождения в школе – это признаки истинного учителя, педагога.</a:t>
            </a:r>
            <a:endParaRPr lang="ru-RU" sz="2700" dirty="0">
              <a:solidFill>
                <a:schemeClr val="tx1">
                  <a:lumMod val="9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297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lin-evgeniy-nikolae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990600"/>
            <a:ext cx="3657600" cy="54742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60648"/>
            <a:ext cx="8229600" cy="12192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53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Ильин Евгений Николаевич</a:t>
            </a:r>
            <a: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ndara" panose="020E0502030303020204" pitchFamily="34" charset="0"/>
              </a:rPr>
            </a:b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99825"/>
            <a:ext cx="4405064" cy="505584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Педагог-новатор, учитель литературы из г. Санкт-Петербург, автор оригинальной концепции преподавания изящной словесности. </a:t>
            </a:r>
          </a:p>
          <a:p>
            <a:pPr marL="45720" indent="0" algn="just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Е.Н. Ильин – автор книг «Урок продолжается», «Искусство общения», «Как увлечь книгой», «Давайте соберемся», «Шаги навстречу», «Рождение урока», «Из блокнота словесника», «Путь к ученику» и др.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96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944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717032"/>
            <a:ext cx="3203848" cy="20504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2094" y="548680"/>
            <a:ext cx="5031906" cy="5904656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Педагог-новатор главную задачу обучения литературе видит в ее воспитательной функции, а уже потом — в познавательной. 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По Ильину, литература не просто учебный предмет, а «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постижение жизни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», а анализ произведения сопровождается «трудом души». Список программных произведений содержит перечень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важнейших нравственных проблем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, не решив которые невозможно воспитать Человека. 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Урок-проблема характеризуется постановкой актуального, злободневного, личностно-значимого вопроса, на который ученик и учитель совместно ищут ответ. 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Рисунок 5" descr="1235054271_bf56e30295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544036"/>
            <a:ext cx="2766392" cy="27663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0752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457200"/>
            <a:ext cx="8458200" cy="5638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Обсуждение прочитанного выливается в выработку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жизненной позиции,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а личностное отношение к героям произведений проясняет мировоззренческие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нравственно-этические принципы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.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Candara" panose="020E0502030303020204" pitchFamily="34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Активное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участие в полемике всех учеников класса обеспечивается реализацией учителем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«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закона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трех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очаровать книгой, окрылить героем, обворожить писателем». 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Уроки Е.Н. Ильина – это «художественный анализ художественного произведения». Артистизм, экспрессию, эмоциональное воздействие он считает одними из важных педагогических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ndara" panose="020E0502030303020204" pitchFamily="34" charset="0"/>
              </a:rPr>
              <a:t>техник.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933056"/>
            <a:ext cx="3676650" cy="24912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67496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.n.lysenk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66800"/>
            <a:ext cx="3995530" cy="5105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9145016" cy="6858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9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Лысенкова</a:t>
            </a:r>
            <a:r>
              <a:rPr lang="ru-RU" sz="4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Софья Николаевна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066800"/>
            <a:ext cx="4392488" cy="5638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2800" b="1" dirty="0" smtClean="0">
                <a:latin typeface="Candara" panose="020E0502030303020204" pitchFamily="34" charset="0"/>
              </a:rPr>
              <a:t>Учитель начальных классов средней школы № 587 г. Москвы, Народный учитель СССР. </a:t>
            </a:r>
            <a:r>
              <a:rPr lang="ru-RU" sz="2800" dirty="0" smtClean="0">
                <a:latin typeface="Candara" panose="020E0502030303020204" pitchFamily="34" charset="0"/>
              </a:rPr>
              <a:t>Решила неразрешимую задачу одновременного обучения детей с разным уровнем развития без дополнительных занятий, без каких бы то ни было «выравниваний», без помощи родителей.</a:t>
            </a:r>
          </a:p>
          <a:p>
            <a:pPr marL="45720" indent="0" algn="just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 С.Н. </a:t>
            </a:r>
            <a:r>
              <a:rPr lang="ru-RU" sz="2800" dirty="0" err="1" smtClean="0">
                <a:latin typeface="Candara" panose="020E0502030303020204" pitchFamily="34" charset="0"/>
              </a:rPr>
              <a:t>Лысенкова</a:t>
            </a:r>
            <a:r>
              <a:rPr lang="ru-RU" sz="2800" dirty="0" smtClean="0">
                <a:latin typeface="Candara" panose="020E0502030303020204" pitchFamily="34" charset="0"/>
              </a:rPr>
              <a:t> является автором книг: </a:t>
            </a:r>
            <a:r>
              <a:rPr lang="ru-RU" sz="2800" b="1" dirty="0" smtClean="0">
                <a:latin typeface="Candara" panose="020E0502030303020204" pitchFamily="34" charset="0"/>
              </a:rPr>
              <a:t>«</a:t>
            </a:r>
            <a:r>
              <a:rPr lang="ru-RU" sz="2800" dirty="0" smtClean="0">
                <a:latin typeface="Candara" panose="020E0502030303020204" pitchFamily="34" charset="0"/>
              </a:rPr>
              <a:t>Когда учиться легко», «Я читаю. Я считаю. Я пишу. Как учить школьника», «Методом опережающего обучения», «Жизнь моя - школа, или Право на творчество» и др.</a:t>
            </a:r>
            <a:endParaRPr lang="ru-RU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400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48680"/>
            <a:ext cx="83058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Авторская методика С.Н. </a:t>
            </a:r>
            <a:r>
              <a:rPr lang="ru-RU" sz="2400" dirty="0" err="1" smtClean="0">
                <a:latin typeface="Candara" panose="020E0502030303020204" pitchFamily="34" charset="0"/>
              </a:rPr>
              <a:t>Лысенковой</a:t>
            </a:r>
            <a:r>
              <a:rPr lang="ru-RU" sz="2400" dirty="0" smtClean="0">
                <a:latin typeface="Candara" panose="020E0502030303020204" pitchFamily="34" charset="0"/>
              </a:rPr>
              <a:t> построена на </a:t>
            </a:r>
            <a:r>
              <a:rPr lang="ru-RU" sz="2400" b="1" dirty="0" smtClean="0">
                <a:latin typeface="Candara" panose="020E0502030303020204" pitchFamily="34" charset="0"/>
              </a:rPr>
              <a:t>перспективно-опережающем обучении, использовании опорных схем при комментируемом управлении</a:t>
            </a:r>
            <a:r>
              <a:rPr lang="ru-RU" sz="2400" dirty="0" smtClean="0">
                <a:latin typeface="Candara" panose="020E0502030303020204" pitchFamily="34" charset="0"/>
              </a:rPr>
              <a:t>. 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На ее счету открытие замечательного феномена: чтобы </a:t>
            </a:r>
            <a:r>
              <a:rPr lang="ru-RU" sz="2400" b="1" dirty="0" smtClean="0">
                <a:latin typeface="Candara" panose="020E0502030303020204" pitchFamily="34" charset="0"/>
              </a:rPr>
              <a:t>уменьшить трудность</a:t>
            </a:r>
            <a:r>
              <a:rPr lang="ru-RU" sz="2400" dirty="0" smtClean="0">
                <a:latin typeface="Candara" panose="020E0502030303020204" pitchFamily="34" charset="0"/>
              </a:rPr>
              <a:t> некоторых вопросов программы, надо </a:t>
            </a:r>
            <a:r>
              <a:rPr lang="ru-RU" sz="2400" b="1" dirty="0" smtClean="0">
                <a:latin typeface="Candara" panose="020E0502030303020204" pitchFamily="34" charset="0"/>
              </a:rPr>
              <a:t>опережать их введение </a:t>
            </a:r>
            <a:r>
              <a:rPr lang="ru-RU" sz="2400" dirty="0" smtClean="0">
                <a:latin typeface="Candara" panose="020E0502030303020204" pitchFamily="34" charset="0"/>
              </a:rPr>
              <a:t>в учебный процесс.</a:t>
            </a:r>
          </a:p>
          <a:p>
            <a:pPr marL="45720" indent="0" algn="just">
              <a:buNone/>
            </a:pPr>
            <a:r>
              <a:rPr lang="ru-RU" sz="2400" dirty="0">
                <a:latin typeface="Candara" panose="020E0502030303020204" pitchFamily="34" charset="0"/>
              </a:rPr>
              <a:t>Использование приема «</a:t>
            </a:r>
            <a:r>
              <a:rPr lang="ru-RU" sz="2400" b="1" dirty="0">
                <a:latin typeface="Candara" panose="020E0502030303020204" pitchFamily="34" charset="0"/>
              </a:rPr>
              <a:t>комментируемого управления</a:t>
            </a:r>
            <a:r>
              <a:rPr lang="ru-RU" sz="2400" dirty="0">
                <a:latin typeface="Candara" panose="020E0502030303020204" pitchFamily="34" charset="0"/>
              </a:rPr>
              <a:t>» обеспечивает обратную связь и позволяет вовлечь в активную работу весь класс: сильный ученик, объясняя свои действия, подтягивает отстающих, развивается логика и самостоятельность мышления, ученик переживает момент </a:t>
            </a:r>
            <a:r>
              <a:rPr lang="ru-RU" sz="2400" dirty="0" smtClean="0">
                <a:latin typeface="Candara" panose="020E0502030303020204" pitchFamily="34" charset="0"/>
              </a:rPr>
              <a:t>успеха.</a:t>
            </a:r>
            <a:r>
              <a:rPr lang="ru-RU" sz="2400" dirty="0">
                <a:latin typeface="Candara" panose="020E0502030303020204" pitchFamily="34" charset="0"/>
              </a:rPr>
              <a:t> </a:t>
            </a:r>
            <a:br>
              <a:rPr lang="ru-RU" sz="2400" dirty="0">
                <a:latin typeface="Candara" panose="020E0502030303020204" pitchFamily="34" charset="0"/>
              </a:rPr>
            </a:br>
            <a:r>
              <a:rPr lang="ru-RU" sz="2400" dirty="0" smtClean="0">
                <a:latin typeface="Candara" panose="020E0502030303020204" pitchFamily="34" charset="0"/>
              </a:rPr>
              <a:t> </a:t>
            </a:r>
            <a:br>
              <a:rPr lang="ru-RU" sz="2400" dirty="0" smtClean="0">
                <a:latin typeface="Candara" panose="020E0502030303020204" pitchFamily="34" charset="0"/>
              </a:rPr>
            </a:b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195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692696"/>
            <a:ext cx="5616624" cy="59046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300" dirty="0" smtClean="0">
                <a:latin typeface="Candara" panose="020E0502030303020204" pitchFamily="34" charset="0"/>
              </a:rPr>
              <a:t>С.Н. </a:t>
            </a:r>
            <a:r>
              <a:rPr lang="ru-RU" sz="2300" dirty="0" err="1" smtClean="0">
                <a:latin typeface="Candara" panose="020E0502030303020204" pitchFamily="34" charset="0"/>
              </a:rPr>
              <a:t>Лысенкова</a:t>
            </a:r>
            <a:r>
              <a:rPr lang="ru-RU" sz="2300" dirty="0" smtClean="0">
                <a:latin typeface="Candara" panose="020E0502030303020204" pitchFamily="34" charset="0"/>
              </a:rPr>
              <a:t> широко использует </a:t>
            </a:r>
            <a:r>
              <a:rPr lang="ru-RU" sz="2300" b="1" dirty="0" smtClean="0">
                <a:latin typeface="Candara" panose="020E0502030303020204" pitchFamily="34" charset="0"/>
              </a:rPr>
              <a:t>опорные схемы</a:t>
            </a:r>
            <a:r>
              <a:rPr lang="ru-RU" sz="2300" dirty="0" smtClean="0">
                <a:latin typeface="Candara" panose="020E0502030303020204" pitchFamily="34" charset="0"/>
              </a:rPr>
              <a:t>. Они облегчают </a:t>
            </a:r>
            <a:r>
              <a:rPr lang="ru-RU" sz="2300" dirty="0" err="1" smtClean="0">
                <a:latin typeface="Candara" panose="020E0502030303020204" pitchFamily="34" charset="0"/>
              </a:rPr>
              <a:t>младшеклассникам</a:t>
            </a:r>
            <a:r>
              <a:rPr lang="ru-RU" sz="2300" dirty="0" smtClean="0">
                <a:latin typeface="Candara" panose="020E0502030303020204" pitchFamily="34" charset="0"/>
              </a:rPr>
              <a:t> переход от конкретного мышления к абстрагированию. </a:t>
            </a:r>
            <a:r>
              <a:rPr lang="ru-RU" sz="2300" b="1" dirty="0" smtClean="0">
                <a:latin typeface="Candara" panose="020E0502030303020204" pitchFamily="34" charset="0"/>
              </a:rPr>
              <a:t>Условно-наглядное представление </a:t>
            </a:r>
            <a:r>
              <a:rPr lang="ru-RU" sz="2300" dirty="0" smtClean="0">
                <a:latin typeface="Candara" panose="020E0502030303020204" pitchFamily="34" charset="0"/>
              </a:rPr>
              <a:t>становится алгоритмом рассуждения и доказательства, а все внимание направлено не на запоминание или воспроизведение заданного, а на </a:t>
            </a:r>
            <a:r>
              <a:rPr lang="ru-RU" sz="2300" b="1" dirty="0" smtClean="0">
                <a:latin typeface="Candara" panose="020E0502030303020204" pitchFamily="34" charset="0"/>
              </a:rPr>
              <a:t>суть, размышление, осознание причинно-следственных зависимостей и связей</a:t>
            </a:r>
            <a:r>
              <a:rPr lang="ru-RU" sz="2300" dirty="0" smtClean="0">
                <a:latin typeface="Candara" panose="020E0502030303020204" pitchFamily="34" charset="0"/>
              </a:rPr>
              <a:t>. </a:t>
            </a:r>
            <a:br>
              <a:rPr lang="ru-RU" sz="2300" dirty="0" smtClean="0">
                <a:latin typeface="Candara" panose="020E0502030303020204" pitchFamily="34" charset="0"/>
              </a:rPr>
            </a:br>
            <a:r>
              <a:rPr lang="ru-RU" sz="2300" dirty="0" smtClean="0">
                <a:latin typeface="Candara" panose="020E0502030303020204" pitchFamily="34" charset="0"/>
              </a:rPr>
              <a:t>Методические приемы С.Н. </a:t>
            </a:r>
            <a:r>
              <a:rPr lang="ru-RU" sz="2300" dirty="0" err="1" smtClean="0">
                <a:latin typeface="Candara" panose="020E0502030303020204" pitchFamily="34" charset="0"/>
              </a:rPr>
              <a:t>Лысенковой</a:t>
            </a:r>
            <a:r>
              <a:rPr lang="ru-RU" sz="2300" dirty="0" smtClean="0">
                <a:latin typeface="Candara" panose="020E0502030303020204" pitchFamily="34" charset="0"/>
              </a:rPr>
              <a:t>: в первом классе нет домашних заданий, опрос учеников происходит по мере усвоения им материала, помимо малых перспектив существует «большая перспектива» на весь годовой курс.</a:t>
            </a:r>
            <a:endParaRPr lang="ru-RU" sz="23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Картинки по запросу алгоритм сх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0395"/>
            <a:ext cx="27025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080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icle_1185292694_197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4413565" cy="495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9922"/>
            <a:ext cx="8807896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900" b="1" dirty="0">
                <a:solidFill>
                  <a:srgbClr val="C00000"/>
                </a:solidFill>
                <a:latin typeface="Candara" panose="020E0502030303020204" pitchFamily="34" charset="0"/>
              </a:rPr>
              <a:t>Щ</a:t>
            </a:r>
            <a:r>
              <a:rPr lang="ru-RU" sz="49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етинин Михаил Петрович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052736"/>
            <a:ext cx="3600400" cy="555421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Candara" panose="020E0502030303020204" pitchFamily="34" charset="0"/>
              </a:rPr>
              <a:t>Педагог-новатор, заслуженный учитель РФ, профессор, академик РАО, </a:t>
            </a:r>
            <a:r>
              <a:rPr lang="ru-RU" sz="2800" b="1" dirty="0" smtClean="0">
                <a:latin typeface="Candara" panose="020E0502030303020204" pitchFamily="34" charset="0"/>
              </a:rPr>
              <a:t>основатель экспериментального лицея в пос. </a:t>
            </a:r>
            <a:r>
              <a:rPr lang="ru-RU" sz="2800" b="1" dirty="0" err="1" smtClean="0">
                <a:latin typeface="Candara" panose="020E0502030303020204" pitchFamily="34" charset="0"/>
              </a:rPr>
              <a:t>Текос</a:t>
            </a:r>
            <a:r>
              <a:rPr lang="ru-RU" sz="2800" b="1" dirty="0" smtClean="0">
                <a:latin typeface="Candara" panose="020E0502030303020204" pitchFamily="34" charset="0"/>
              </a:rPr>
              <a:t> Краснодарского края, автор уникальной системы обучения «методом погружения».</a:t>
            </a:r>
            <a:endParaRPr lang="ru-RU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984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457200"/>
            <a:ext cx="8305800" cy="56388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Новаторская методика М.П. Щетинина построена на создании </a:t>
            </a:r>
            <a:r>
              <a:rPr lang="ru-RU" sz="2400" b="1" dirty="0" smtClean="0">
                <a:latin typeface="Candara" panose="020E0502030303020204" pitchFamily="34" charset="0"/>
              </a:rPr>
              <a:t>комплексного образовательного пространства</a:t>
            </a:r>
            <a:r>
              <a:rPr lang="ru-RU" sz="2400" dirty="0" smtClean="0">
                <a:latin typeface="Candara" panose="020E0502030303020204" pitchFamily="34" charset="0"/>
              </a:rPr>
              <a:t>, который включает в сферу педагогического действия многие жизненные процессы, важные для становления творческой личности. </a:t>
            </a:r>
          </a:p>
          <a:p>
            <a:pPr marL="45720" indent="0" algn="just">
              <a:buNone/>
            </a:pPr>
            <a:r>
              <a:rPr lang="ru-RU" sz="2400" dirty="0">
                <a:latin typeface="Candara" panose="020E0502030303020204" pitchFamily="34" charset="0"/>
              </a:rPr>
              <a:t>Руководимый им «Лицей-интернат комплексного формирования личности детей и подростков» является идейным продолжением «школы-мастерской» А.С. Макаренко. </a:t>
            </a:r>
            <a:br>
              <a:rPr lang="ru-RU" sz="2400" dirty="0">
                <a:latin typeface="Candara" panose="020E0502030303020204" pitchFamily="34" charset="0"/>
              </a:rPr>
            </a:br>
            <a:r>
              <a:rPr lang="ru-RU" sz="2400" dirty="0">
                <a:latin typeface="Candara" panose="020E0502030303020204" pitchFamily="34" charset="0"/>
              </a:rPr>
              <a:t>В центре всего педагогического процесса – </a:t>
            </a:r>
            <a:r>
              <a:rPr lang="ru-RU" sz="2400" b="1" dirty="0">
                <a:latin typeface="Candara" panose="020E0502030303020204" pitchFamily="34" charset="0"/>
              </a:rPr>
              <a:t>духовно-нравственное развитие и устремленность к познанию</a:t>
            </a:r>
            <a:r>
              <a:rPr lang="ru-RU" sz="2400" dirty="0">
                <a:latin typeface="Candara" panose="020E0502030303020204" pitchFamily="34" charset="0"/>
              </a:rPr>
              <a:t>, а также любовь к труду, утверждение прекрасного во всем, мощная физическая подготовка. </a:t>
            </a:r>
            <a:endParaRPr lang="ru-RU" sz="2400" dirty="0" smtClean="0">
              <a:latin typeface="Candara" panose="020E0502030303020204" pitchFamily="34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Задача </a:t>
            </a:r>
            <a:r>
              <a:rPr lang="ru-RU" sz="2400" dirty="0">
                <a:latin typeface="Candara" panose="020E0502030303020204" pitchFamily="34" charset="0"/>
              </a:rPr>
              <a:t>школы нового типа – воспитание гармоничной самостоятельной личности, обладающей всеми необходимыми знаниями, навыками, умениями и активной социальной позицией.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3852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9148971_cd4dddea43b335b483eeb0b21ebfbf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9724" y="4623830"/>
            <a:ext cx="3733800" cy="22291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Paintin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0995" y="3375863"/>
            <a:ext cx="2895600" cy="21717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32656"/>
            <a:ext cx="4968552" cy="432048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latin typeface="Candara" panose="020E0502030303020204" pitchFamily="34" charset="0"/>
              </a:rPr>
              <a:t>В рамках лицея М.П. Щетинина объединены несколько видов программ, последовательно раскрывающих творческий потенциал учащихся: собственно образовательная, художественная, музыкальная, хореографическая, спортивная и трудовая. </a:t>
            </a:r>
          </a:p>
        </p:txBody>
      </p:sp>
      <p:pic>
        <p:nvPicPr>
          <p:cNvPr id="4" name="Рисунок 3" descr="960202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9983" y="228600"/>
            <a:ext cx="3444017" cy="20361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43187648_b_scho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977370"/>
            <a:ext cx="3429000" cy="18755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main10385526_994489eb56d9cac2cfd4c0dbedebf06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2057400"/>
            <a:ext cx="2403935" cy="2438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051028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56260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>
                <a:latin typeface="Candara" panose="020E0502030303020204" pitchFamily="34" charset="0"/>
              </a:rPr>
              <a:t>Обучение предметным дисциплинам ведется </a:t>
            </a:r>
            <a:r>
              <a:rPr lang="ru-RU" sz="2400" b="1" dirty="0">
                <a:latin typeface="Candara" panose="020E0502030303020204" pitchFamily="34" charset="0"/>
              </a:rPr>
              <a:t>методом «погружения»</a:t>
            </a:r>
            <a:r>
              <a:rPr lang="ru-RU" sz="2400" dirty="0">
                <a:latin typeface="Candara" panose="020E0502030303020204" pitchFamily="34" charset="0"/>
              </a:rPr>
              <a:t> - концентрированного изучения каждого отдельного предмета в течение определенного срока. В течение года ученики совершают до четырех «погружений» в каждый предмет, усваивая знания по усложняющейся </a:t>
            </a:r>
            <a:r>
              <a:rPr lang="ru-RU" sz="2400" dirty="0" smtClean="0">
                <a:latin typeface="Candara" panose="020E0502030303020204" pitchFamily="34" charset="0"/>
              </a:rPr>
              <a:t>схеме. 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«</a:t>
            </a:r>
            <a:r>
              <a:rPr lang="ru-RU" sz="2400" dirty="0">
                <a:latin typeface="Candara" panose="020E0502030303020204" pitchFamily="34" charset="0"/>
              </a:rPr>
              <a:t>Предметные» уроки чередуются с «образными» (музыка, живопись) и «двигательными» (хореография, спорт, труд). Успевающие ученики становятся помощниками педагога и помогают в проведении занятий. </a:t>
            </a:r>
            <a:r>
              <a:rPr lang="ru-RU" sz="2400" dirty="0" err="1">
                <a:latin typeface="Candara" panose="020E0502030303020204" pitchFamily="34" charset="0"/>
              </a:rPr>
              <a:t>Взаимообучение</a:t>
            </a:r>
            <a:r>
              <a:rPr lang="ru-RU" sz="2400" dirty="0">
                <a:latin typeface="Candara" panose="020E0502030303020204" pitchFamily="34" charset="0"/>
              </a:rPr>
              <a:t> и коллективная творческая деятельность одна из отличительных черт новой модели образования. </a:t>
            </a:r>
          </a:p>
        </p:txBody>
      </p:sp>
    </p:spTree>
    <p:extLst>
      <p:ext uri="{BB962C8B-B14F-4D97-AF65-F5344CB8AC3E}">
        <p14:creationId xmlns:p14="http://schemas.microsoft.com/office/powerpoint/2010/main" xmlns="" val="640934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atal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4925" y="2924944"/>
            <a:ext cx="2057400" cy="3095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s.n.lysenk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4834" y="238318"/>
            <a:ext cx="2133600" cy="25958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6700"/>
            <a:ext cx="3710880" cy="5867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В 1979 г. издательство «Педагогика» впервые начало печатать серию книг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«Педагогический поиск: опыт, проблемы, находки».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В первых книгах этой серии был опубликован педагогический опыт таких педагогов, как </a:t>
            </a:r>
            <a:r>
              <a:rPr lang="ru-RU" sz="2800" b="1" dirty="0" smtClean="0">
                <a:latin typeface="Candara" panose="020E0502030303020204" pitchFamily="34" charset="0"/>
              </a:rPr>
              <a:t>С.Н. </a:t>
            </a:r>
            <a:r>
              <a:rPr lang="ru-RU" sz="2800" b="1" dirty="0" err="1" smtClean="0">
                <a:latin typeface="Candara" panose="020E0502030303020204" pitchFamily="34" charset="0"/>
              </a:rPr>
              <a:t>Лысенкова</a:t>
            </a:r>
            <a:r>
              <a:rPr lang="ru-RU" sz="2800" b="1" dirty="0" smtClean="0">
                <a:latin typeface="Candara" panose="020E0502030303020204" pitchFamily="34" charset="0"/>
              </a:rPr>
              <a:t>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latin typeface="Candara" panose="020E0502030303020204" pitchFamily="34" charset="0"/>
              </a:rPr>
              <a:t>Ш.А. </a:t>
            </a:r>
            <a:r>
              <a:rPr lang="ru-RU" sz="2800" b="1" dirty="0" err="1" smtClean="0">
                <a:latin typeface="Candara" panose="020E0502030303020204" pitchFamily="34" charset="0"/>
              </a:rPr>
              <a:t>Амонашвили</a:t>
            </a:r>
            <a:r>
              <a:rPr lang="ru-RU" sz="2800" b="1" dirty="0" smtClean="0">
                <a:latin typeface="Candara" panose="020E0502030303020204" pitchFamily="34" charset="0"/>
              </a:rPr>
              <a:t>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latin typeface="Candara" panose="020E0502030303020204" pitchFamily="34" charset="0"/>
              </a:rPr>
              <a:t>В.Ф. Шаталов,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latin typeface="Candara" panose="020E0502030303020204" pitchFamily="34" charset="0"/>
              </a:rPr>
              <a:t>Е.И. Ильин</a:t>
            </a:r>
          </a:p>
        </p:txBody>
      </p:sp>
      <p:pic>
        <p:nvPicPr>
          <p:cNvPr id="5" name="Рисунок 4" descr="amonashvili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5536" y="476672"/>
            <a:ext cx="1999157" cy="29143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lin-evgeniy-nikolaevi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501008"/>
            <a:ext cx="2209800" cy="29146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086139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638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700" dirty="0">
                <a:latin typeface="Candara" panose="020E0502030303020204" pitchFamily="34" charset="0"/>
              </a:rPr>
              <a:t>Индивидуальный подход к ученику позволяет отказаться от классно-урочной системы в пользу разновозрастных групп, где каждый обучается в своем </a:t>
            </a:r>
            <a:r>
              <a:rPr lang="ru-RU" sz="2700" b="1" dirty="0">
                <a:latin typeface="Candara" panose="020E0502030303020204" pitchFamily="34" charset="0"/>
              </a:rPr>
              <a:t>индивидуальном темпе</a:t>
            </a:r>
            <a:r>
              <a:rPr lang="ru-RU" sz="2700" dirty="0">
                <a:latin typeface="Candara" panose="020E0502030303020204" pitchFamily="34" charset="0"/>
              </a:rPr>
              <a:t>, без принуждения и отметок. </a:t>
            </a:r>
            <a:endParaRPr lang="ru-RU" sz="2700" dirty="0" smtClean="0">
              <a:latin typeface="Candara" panose="020E0502030303020204" pitchFamily="34" charset="0"/>
            </a:endParaRPr>
          </a:p>
          <a:p>
            <a:pPr marL="45720" indent="0" algn="just">
              <a:buNone/>
            </a:pPr>
            <a:r>
              <a:rPr lang="ru-RU" sz="2700" dirty="0" smtClean="0">
                <a:latin typeface="Candara" panose="020E0502030303020204" pitchFamily="34" charset="0"/>
              </a:rPr>
              <a:t>Поощряется </a:t>
            </a:r>
            <a:r>
              <a:rPr lang="ru-RU" sz="2700" dirty="0">
                <a:latin typeface="Candara" panose="020E0502030303020204" pitchFamily="34" charset="0"/>
              </a:rPr>
              <a:t>самостоятельное проведение учениками научных исследований, раскрывающих междисциплинарные связи и формирующих </a:t>
            </a:r>
            <a:r>
              <a:rPr lang="ru-RU" sz="2700" b="1" dirty="0">
                <a:latin typeface="Candara" panose="020E0502030303020204" pitchFamily="34" charset="0"/>
              </a:rPr>
              <a:t>целостное восприятие мира</a:t>
            </a:r>
            <a:r>
              <a:rPr lang="ru-RU" sz="27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8720" t="13239" r="15694" b="16151"/>
          <a:stretch/>
        </p:blipFill>
        <p:spPr>
          <a:xfrm>
            <a:off x="2443572" y="4149080"/>
            <a:ext cx="4104456" cy="252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4076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18794" y="138336"/>
            <a:ext cx="880789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Петерсон</a:t>
            </a:r>
            <a:r>
              <a:rPr lang="ru-RU" sz="4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Людмила Георгиевна</a:t>
            </a:r>
            <a:endParaRPr lang="ru-RU" sz="28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395536" y="1052736"/>
            <a:ext cx="4608512" cy="555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2800" dirty="0">
                <a:latin typeface="Candara" panose="020E0502030303020204" pitchFamily="34" charset="0"/>
              </a:rPr>
              <a:t>Российский педагог-методист, доктор педагогических наук, профессор кафедры начального и дошкольного образования, </a:t>
            </a:r>
            <a:r>
              <a:rPr lang="ru-RU" sz="2800" dirty="0" smtClean="0">
                <a:latin typeface="Candara" panose="020E0502030303020204" pitchFamily="34" charset="0"/>
              </a:rPr>
              <a:t>почётный </a:t>
            </a:r>
            <a:r>
              <a:rPr lang="ru-RU" sz="2800" dirty="0">
                <a:latin typeface="Candara" panose="020E0502030303020204" pitchFamily="34" charset="0"/>
              </a:rPr>
              <a:t>работник высшего профессионального образования РФ. Директор Центра системно-</a:t>
            </a:r>
            <a:r>
              <a:rPr lang="ru-RU" sz="2800" dirty="0" err="1">
                <a:latin typeface="Candara" panose="020E0502030303020204" pitchFamily="34" charset="0"/>
              </a:rPr>
              <a:t>деятельностной</a:t>
            </a:r>
            <a:r>
              <a:rPr lang="ru-RU" sz="2800" dirty="0">
                <a:latin typeface="Candara" panose="020E0502030303020204" pitchFamily="34" charset="0"/>
              </a:rPr>
              <a:t> педагогики «Школа 2000…». </a:t>
            </a:r>
            <a:endParaRPr lang="ru-RU" sz="2800" b="1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Картинки по запросу петерсон людмила георгиевна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923" y="1196752"/>
            <a:ext cx="4056331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445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Candara" panose="020E0502030303020204" pitchFamily="34" charset="0"/>
              </a:rPr>
              <a:t>Л. Г. </a:t>
            </a:r>
            <a:r>
              <a:rPr lang="ru-RU" sz="2800" dirty="0" err="1">
                <a:latin typeface="Candara" panose="020E0502030303020204" pitchFamily="34" charset="0"/>
              </a:rPr>
              <a:t>Петерсон</a:t>
            </a:r>
            <a:r>
              <a:rPr lang="ru-RU" sz="2800" dirty="0">
                <a:latin typeface="Candara" panose="020E0502030303020204" pitchFamily="34" charset="0"/>
              </a:rPr>
              <a:t> начиная с 1975 года участвовала в разработке теоретических основ непрерывного математического образования в системе развивающего обучения. Одной из первых </a:t>
            </a:r>
            <a:r>
              <a:rPr lang="ru-RU" sz="2800" dirty="0" smtClean="0">
                <a:latin typeface="Candara" panose="020E0502030303020204" pitchFamily="34" charset="0"/>
              </a:rPr>
              <a:t>попыток </a:t>
            </a:r>
            <a:r>
              <a:rPr lang="ru-RU" sz="2800" dirty="0">
                <a:latin typeface="Candara" panose="020E0502030303020204" pitchFamily="34" charset="0"/>
              </a:rPr>
              <a:t>практической реализации системы развивающего обучения стал разработанный Л. Г. </a:t>
            </a:r>
            <a:r>
              <a:rPr lang="ru-RU" sz="2800" dirty="0" err="1">
                <a:latin typeface="Candara" panose="020E0502030303020204" pitchFamily="34" charset="0"/>
              </a:rPr>
              <a:t>Петерсон</a:t>
            </a:r>
            <a:r>
              <a:rPr lang="ru-RU" sz="2800" dirty="0">
                <a:latin typeface="Candara" panose="020E0502030303020204" pitchFamily="34" charset="0"/>
              </a:rPr>
              <a:t> в 1991-1997 гг. непрерывный </a:t>
            </a:r>
            <a:r>
              <a:rPr lang="ru-RU" sz="2800" b="1" dirty="0">
                <a:latin typeface="Candara" panose="020E0502030303020204" pitchFamily="34" charset="0"/>
              </a:rPr>
              <a:t>курс математики «Учусь учиться» </a:t>
            </a:r>
            <a:r>
              <a:rPr lang="ru-RU" sz="2800" dirty="0">
                <a:latin typeface="Candara" panose="020E0502030303020204" pitchFamily="34" charset="0"/>
              </a:rPr>
              <a:t>для дошкольников, начальной школы и 5-6 классов средней школы, который нашёл широкое применение в школах Российской </a:t>
            </a:r>
            <a:r>
              <a:rPr lang="ru-RU" sz="2800" dirty="0" smtClean="0">
                <a:latin typeface="Candara" panose="020E0502030303020204" pitchFamily="34" charset="0"/>
              </a:rPr>
              <a:t>Федерации. Ею </a:t>
            </a:r>
            <a:r>
              <a:rPr lang="ru-RU" sz="2800" dirty="0">
                <a:latin typeface="Candara" panose="020E0502030303020204" pitchFamily="34" charset="0"/>
              </a:rPr>
              <a:t>также подготовлены программы по математике «</a:t>
            </a:r>
            <a:r>
              <a:rPr lang="ru-RU" sz="2800" dirty="0" smtClean="0">
                <a:latin typeface="Candara" panose="020E0502030303020204" pitchFamily="34" charset="0"/>
              </a:rPr>
              <a:t>Ступеньки», </a:t>
            </a:r>
            <a:r>
              <a:rPr lang="ru-RU" sz="2800" dirty="0">
                <a:latin typeface="Candara" panose="020E0502030303020204" pitchFamily="34" charset="0"/>
              </a:rPr>
              <a:t>составлены сценарии уроков к учебникам по математике для школьных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xmlns="" val="70048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5112568" cy="583264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Candara" panose="020E0502030303020204" pitchFamily="34" charset="0"/>
              </a:rPr>
              <a:t>В отличие от традиционного метода, система </a:t>
            </a:r>
            <a:r>
              <a:rPr lang="ru-RU" dirty="0" err="1">
                <a:latin typeface="Candara" panose="020E0502030303020204" pitchFamily="34" charset="0"/>
              </a:rPr>
              <a:t>Петерсон</a:t>
            </a:r>
            <a:r>
              <a:rPr lang="ru-RU" dirty="0">
                <a:latin typeface="Candara" panose="020E0502030303020204" pitchFamily="34" charset="0"/>
              </a:rPr>
              <a:t> подразумевает, что до всех решений ребёнок должен дойти сам. Ученикам сначала даётся более сложное задание, чем они могут решить, они высказывают идеи, предлагают варианты и, в конце концов, под руководством педагога заново открывают математические законы. Дети приобретают важные навыки: учатся преодолевать трудности, выходить за рамки готовых решений и изобретать свои, критически оценивать </a:t>
            </a:r>
            <a:r>
              <a:rPr lang="ru-RU" dirty="0" smtClean="0">
                <a:latin typeface="Candara" panose="020E0502030303020204" pitchFamily="34" charset="0"/>
              </a:rPr>
              <a:t>информацию.</a:t>
            </a:r>
          </a:p>
          <a:p>
            <a:pPr marL="0" indent="0" algn="just">
              <a:buNone/>
            </a:pPr>
            <a:r>
              <a:rPr lang="ru-RU" dirty="0">
                <a:latin typeface="Candara" panose="020E0502030303020204" pitchFamily="34" charset="0"/>
              </a:rPr>
              <a:t>Её система хорошо продумана и ориентирована на понимание, а не на зазубривание. Упор в программе делается на логику и развитие абстрактного мышления, в результате ученики осваивают навык создавать алгоритмы и выводить формулы самостоятельно, причём не только в математике, но при решении любых задач.</a:t>
            </a:r>
          </a:p>
        </p:txBody>
      </p:sp>
      <p:pic>
        <p:nvPicPr>
          <p:cNvPr id="3074" name="Picture 2" descr="Картинки по запросу петерсон людмила георгиевна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1134"/>
            <a:ext cx="2265040" cy="2955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етерсон людмила георгиевна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134797" cy="2853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25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93096"/>
            <a:ext cx="8229600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sz="9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sz="96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40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Спасибо за внимание</a:t>
            </a:r>
            <a:endParaRPr lang="ru-RU" sz="4000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036" y="764704"/>
            <a:ext cx="768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ndara" panose="020E0502030303020204" pitchFamily="34" charset="0"/>
              </a:rPr>
              <a:t>Благодаря педагогам-новаторам были выработаны десятки новых подходов к преподаванию: </a:t>
            </a:r>
            <a:r>
              <a:rPr lang="ru-RU" sz="2400" dirty="0" err="1">
                <a:latin typeface="Candara" panose="020E0502030303020204" pitchFamily="34" charset="0"/>
              </a:rPr>
              <a:t>межпредметные</a:t>
            </a:r>
            <a:r>
              <a:rPr lang="ru-RU" sz="2400" dirty="0">
                <a:latin typeface="Candara" panose="020E0502030303020204" pitchFamily="34" charset="0"/>
              </a:rPr>
              <a:t> курсы и метод погружения, проектная методика, исследовательские лаборатории, новые подходы к оценке учебного процесса и т.д. </a:t>
            </a:r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Педагоги-новаторы </a:t>
            </a:r>
            <a:r>
              <a:rPr lang="ru-RU" sz="2400" dirty="0">
                <a:latin typeface="Candara" panose="020E0502030303020204" pitchFamily="34" charset="0"/>
              </a:rPr>
              <a:t>1980-х годов придали новый импульс развитию педагогической мысли, а методики, разработанные на основе их идей, продолжают модернизироваться и внедряться в образовании. Более того, сформулированные принципы сотрудничества сегодня для многих становятся нормой организации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135803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5" descr="1_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46650"/>
          </a:xfr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24438"/>
            <a:ext cx="9144000" cy="18335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Октябрь 1986 года. Переделкино</a:t>
            </a:r>
            <a:r>
              <a:rPr lang="ru-RU" sz="2400" b="1" dirty="0" smtClean="0">
                <a:solidFill>
                  <a:srgbClr val="CC0099"/>
                </a:solidFill>
                <a:latin typeface="Candara" panose="020E0502030303020204" pitchFamily="34" charset="0"/>
              </a:rPr>
              <a:t>.</a:t>
            </a:r>
            <a:br>
              <a:rPr lang="ru-RU" sz="2400" b="1" dirty="0" smtClean="0">
                <a:solidFill>
                  <a:srgbClr val="CC0099"/>
                </a:solidFill>
                <a:latin typeface="Candara" panose="020E0502030303020204" pitchFamily="34" charset="0"/>
              </a:rPr>
            </a:br>
            <a:r>
              <a:rPr lang="ru-RU" sz="2400" b="1" dirty="0" smtClean="0">
                <a:latin typeface="Candara" panose="020E0502030303020204" pitchFamily="34" charset="0"/>
              </a:rPr>
              <a:t>Слева направо: </a:t>
            </a:r>
            <a:r>
              <a:rPr lang="ru-RU" sz="2400" b="1" dirty="0" err="1" smtClean="0">
                <a:latin typeface="Candara" panose="020E0502030303020204" pitchFamily="34" charset="0"/>
              </a:rPr>
              <a:t>Ш.Амонашвили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Л.Никитина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С.Соловейчик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С.Лысенкова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В.Матвеев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Б.Никитин</a:t>
            </a:r>
            <a:r>
              <a:rPr lang="ru-RU" sz="2400" b="1" dirty="0" smtClean="0">
                <a:latin typeface="Candara" panose="020E0502030303020204" pitchFamily="34" charset="0"/>
              </a:rPr>
              <a:t>,</a:t>
            </a:r>
            <a:br>
              <a:rPr lang="ru-RU" sz="2400" b="1" dirty="0" smtClean="0">
                <a:latin typeface="Candara" panose="020E0502030303020204" pitchFamily="34" charset="0"/>
              </a:rPr>
            </a:br>
            <a:r>
              <a:rPr lang="ru-RU" sz="2400" b="1" dirty="0" err="1" smtClean="0">
                <a:latin typeface="Candara" panose="020E0502030303020204" pitchFamily="34" charset="0"/>
              </a:rPr>
              <a:t>В.Шаталов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В.Караковский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И.Волков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А.Адамский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Г.Алешкина</a:t>
            </a:r>
            <a:r>
              <a:rPr lang="ru-RU" sz="2400" b="1" dirty="0" smtClean="0">
                <a:latin typeface="Candara" panose="020E0502030303020204" pitchFamily="34" charset="0"/>
              </a:rPr>
              <a:t>, </a:t>
            </a:r>
            <a:r>
              <a:rPr lang="ru-RU" sz="2400" b="1" dirty="0" err="1" smtClean="0">
                <a:latin typeface="Candara" panose="020E0502030303020204" pitchFamily="34" charset="0"/>
              </a:rPr>
              <a:t>Е.Ильин</a:t>
            </a:r>
            <a:r>
              <a:rPr lang="ru-RU" sz="2400" b="1" dirty="0" smtClean="0"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1915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60202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573016"/>
            <a:ext cx="3608804" cy="2667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pervoklass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13928"/>
            <a:ext cx="2743200" cy="2743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513928"/>
            <a:ext cx="5099742" cy="5867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Педагоги-новаторы 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развивают такое направление в педагогике, как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педагогика сотрудничества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которая строится на воспитательном подходе к обучению. 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Данный подход учит, что следует определять ребенка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 по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его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знаниям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а по его отношениям к людям, к труду, 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моральным ценностям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качествам.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Candara" panose="020E0502030303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936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400418" y="1181015"/>
            <a:ext cx="1944688" cy="1368425"/>
          </a:xfrm>
          <a:prstGeom prst="wedgeRoundRectCallout">
            <a:avLst>
              <a:gd name="adj1" fmla="val 61265"/>
              <a:gd name="adj2" fmla="val 87850"/>
              <a:gd name="adj3" fmla="val 1666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Учение без принуждения</a:t>
            </a:r>
          </a:p>
        </p:txBody>
      </p:sp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1933924" y="4913238"/>
            <a:ext cx="1439862" cy="1008062"/>
          </a:xfrm>
          <a:prstGeom prst="wedgeRoundRectCallout">
            <a:avLst>
              <a:gd name="adj1" fmla="val 56176"/>
              <a:gd name="adj2" fmla="val -129685"/>
              <a:gd name="adj3" fmla="val 16667"/>
            </a:avLst>
          </a:prstGeom>
          <a:solidFill>
            <a:schemeClr val="accent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lt1"/>
                </a:solidFill>
                <a:latin typeface="+mn-lt"/>
              </a:rPr>
              <a:t>Идея опоры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6568" y="3841668"/>
            <a:ext cx="1727200" cy="1081087"/>
          </a:xfrm>
          <a:prstGeom prst="wedgeRoundRectCallout">
            <a:avLst>
              <a:gd name="adj1" fmla="val 81982"/>
              <a:gd name="adj2" fmla="val -56635"/>
              <a:gd name="adj3" fmla="val 1666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Идея трудной цели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05428" y="484082"/>
            <a:ext cx="2592388" cy="1512888"/>
          </a:xfrm>
          <a:prstGeom prst="wedgeRoundRectCallout">
            <a:avLst>
              <a:gd name="adj1" fmla="val 7183"/>
              <a:gd name="adj2" fmla="val 110261"/>
              <a:gd name="adj3" fmla="val 1666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Идея совместной деятельности педагога и обучающихся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220072" y="1412776"/>
            <a:ext cx="1728788" cy="1079500"/>
          </a:xfrm>
          <a:prstGeom prst="wedgeRoundRectCallout">
            <a:avLst>
              <a:gd name="adj1" fmla="val -41480"/>
              <a:gd name="adj2" fmla="val 72770"/>
              <a:gd name="adj3" fmla="val 1666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Идея крупных блоков</a:t>
            </a:r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7220336" y="4270296"/>
            <a:ext cx="1727200" cy="1079500"/>
          </a:xfrm>
          <a:prstGeom prst="wedgeRoundRectCallout">
            <a:avLst>
              <a:gd name="adj1" fmla="val -57079"/>
              <a:gd name="adj2" fmla="val -92060"/>
              <a:gd name="adj3" fmla="val 16667"/>
            </a:avLst>
          </a:prstGeom>
          <a:solidFill>
            <a:schemeClr val="accent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lt1"/>
                </a:solidFill>
                <a:latin typeface="+mn-lt"/>
              </a:rPr>
              <a:t>Идея свободного выбора</a:t>
            </a:r>
          </a:p>
        </p:txBody>
      </p:sp>
      <p:sp>
        <p:nvSpPr>
          <p:cNvPr id="10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4148502" y="5056114"/>
            <a:ext cx="2663825" cy="1152525"/>
          </a:xfrm>
          <a:prstGeom prst="wedgeRoundRectCallout">
            <a:avLst>
              <a:gd name="adj1" fmla="val 1907"/>
              <a:gd name="adj2" fmla="val -145315"/>
              <a:gd name="adj3" fmla="val 16667"/>
            </a:avLst>
          </a:prstGeom>
          <a:solidFill>
            <a:schemeClr val="accent1"/>
          </a:solidFill>
          <a:ln w="38100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lt1"/>
                </a:solidFill>
                <a:latin typeface="+mn-lt"/>
              </a:rPr>
              <a:t>Интеллектуальный фон класса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1048" y="2698660"/>
            <a:ext cx="6111875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>
              <a:lnSpc>
                <a:spcPts val="32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</a:t>
            </a:r>
          </a:p>
          <a:p>
            <a:pPr algn="ctr">
              <a:lnSpc>
                <a:spcPts val="3200"/>
              </a:lnSpc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идеи педагогики сотрудничества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077460" y="1984280"/>
            <a:ext cx="1728788" cy="1079500"/>
          </a:xfrm>
          <a:prstGeom prst="wedgeRoundRectCallout">
            <a:avLst>
              <a:gd name="adj1" fmla="val -41480"/>
              <a:gd name="adj2" fmla="val 72770"/>
              <a:gd name="adj3" fmla="val 1666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Идея опережения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567181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monashvi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4114800" cy="5486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460" y="116632"/>
            <a:ext cx="8511480" cy="12192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Амонашвили</a:t>
            </a:r>
            <a:r>
              <a:rPr lang="ru-RU" sz="4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Шалва Александрович</a:t>
            </a:r>
            <a:endParaRPr lang="ru-RU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3636" y="1124744"/>
            <a:ext cx="4032448" cy="5410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Советский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грузинский и российский педагог и психолог. Академик АПН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СССР. Родился 8 марта 1931 года в Грузии. 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Авторская система Ш.А.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Амонашвили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«Школа жизни» взята за основу учебного процесса во многих школах России и зарубежья.</a:t>
            </a:r>
          </a:p>
          <a:p>
            <a:pPr marL="45720" indent="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60 - 70-х годах он возглавил массовый эксперимент в школах Грузии, имевший широкий отклик по всему миру в силу обоснования нового научного направления, которое обрело известность под названием "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Гуманно-личностный подход к детям в образовательном процессе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xmlns="" val="889481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Шалва Александрович придерживается следующих принципов в работе с детьми: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- любовь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к ребенку;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- очеловечивание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среды жизнедеятельности ребенка, обеспечение его душевного комфорта и равновесия;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- проживание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в ребенке своего детства, вникание в его жизнь, получение его доверия.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противовес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понукательному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» подходу к обучению гуманная педагогика стремится не к насаждению ограниченного объема знаний, а 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совместному поиску решения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в рамках сотворчества Ученика и Учителя. Стимулом для ученика становится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тонкая оценка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педагога, направленная на поощрение его активности и самодеятельности.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10719" y="4509120"/>
            <a:ext cx="2999234" cy="224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2455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254306_SIitrb5ss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5020" y="4437112"/>
            <a:ext cx="3962400" cy="25698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10+-School-Boards-with-Kids-10-780x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0177" y="2420888"/>
            <a:ext cx="4002295" cy="24800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20378260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8640"/>
            <a:ext cx="3740408" cy="24920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0735" y="332656"/>
            <a:ext cx="4314285" cy="6019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Задача педагога, по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Амонашвили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, это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формирование вокруг ребенка особой среды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, наполненной уважением к его личности, полным принятием ребенка, дающей опору для развития, взросления, самостоятельного мышления.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Поэтому, по его мнению, главной целью реформ школьного образования должна быть не форма организации учебного процесса, 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личность самого педагога,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который должен: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- понимать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детей и их позицию, быть снисходительным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верить в результат и быть деятельным оптимистом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;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обладать лучшими личностными качествами.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32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250">
        <p15:prstTrans prst="pageCurlDouble"/>
      </p:transition>
    </mc:Choice>
    <mc:Fallback>
      <p:transition spd="slow" advTm="20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1867</Words>
  <Application>Microsoft Office PowerPoint</Application>
  <PresentationFormat>Экран (4:3)</PresentationFormat>
  <Paragraphs>98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Педагоги-новаторы XX века: Амонашвили, Шаталов, Ильин, Лысенкова и другие</vt:lpstr>
      <vt:lpstr>Слайд 2</vt:lpstr>
      <vt:lpstr>Слайд 3</vt:lpstr>
      <vt:lpstr>Слайд 4</vt:lpstr>
      <vt:lpstr>Слайд 5</vt:lpstr>
      <vt:lpstr>Слайд 6</vt:lpstr>
      <vt:lpstr>Амонашвили Шалва Александрович</vt:lpstr>
      <vt:lpstr>Слайд 8</vt:lpstr>
      <vt:lpstr>Слайд 9</vt:lpstr>
      <vt:lpstr>Шаталов Виктор Федорович</vt:lpstr>
      <vt:lpstr>Суть методики Шаталова</vt:lpstr>
      <vt:lpstr>Слайд 12</vt:lpstr>
      <vt:lpstr>Слайд 13</vt:lpstr>
      <vt:lpstr>Иванов Игорь Петрович </vt:lpstr>
      <vt:lpstr>Слайд 15</vt:lpstr>
      <vt:lpstr>Слайд 16</vt:lpstr>
      <vt:lpstr>Газман Олег Семёнович</vt:lpstr>
      <vt:lpstr>Слайд 18</vt:lpstr>
      <vt:lpstr>Слайд 19</vt:lpstr>
      <vt:lpstr>Ильин Евгений Николаевич </vt:lpstr>
      <vt:lpstr>Слайд 21</vt:lpstr>
      <vt:lpstr>Слайд 22</vt:lpstr>
      <vt:lpstr>Лысенкова Софья Николаевна</vt:lpstr>
      <vt:lpstr>Слайд 24</vt:lpstr>
      <vt:lpstr>Слайд 25</vt:lpstr>
      <vt:lpstr>Щетинин Михаил Петрович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Педагогика сотрудничества</dc:title>
  <dc:creator>Александр C</dc:creator>
  <cp:lastModifiedBy>all</cp:lastModifiedBy>
  <cp:revision>32</cp:revision>
  <dcterms:modified xsi:type="dcterms:W3CDTF">2020-01-30T12:06:40Z</dcterms:modified>
</cp:coreProperties>
</file>