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4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D30C8-E00E-40C4-83BD-329F8AC62ABC}" type="datetimeFigureOut">
              <a:rPr lang="ru-RU" smtClean="0"/>
              <a:t>11.04.2021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24C28-18B1-4BD4-A09D-73A2735A18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21389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D30C8-E00E-40C4-83BD-329F8AC62ABC}" type="datetimeFigureOut">
              <a:rPr lang="ru-RU" smtClean="0"/>
              <a:t>11.04.2021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24C28-18B1-4BD4-A09D-73A2735A18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9513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D30C8-E00E-40C4-83BD-329F8AC62ABC}" type="datetimeFigureOut">
              <a:rPr lang="ru-RU" smtClean="0"/>
              <a:t>11.04.2021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24C28-18B1-4BD4-A09D-73A2735A18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2809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D30C8-E00E-40C4-83BD-329F8AC62ABC}" type="datetimeFigureOut">
              <a:rPr lang="ru-RU" smtClean="0"/>
              <a:t>11.04.2021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24C28-18B1-4BD4-A09D-73A2735A18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3650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D30C8-E00E-40C4-83BD-329F8AC62ABC}" type="datetimeFigureOut">
              <a:rPr lang="ru-RU" smtClean="0"/>
              <a:t>11.04.2021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24C28-18B1-4BD4-A09D-73A2735A18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6397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D30C8-E00E-40C4-83BD-329F8AC62ABC}" type="datetimeFigureOut">
              <a:rPr lang="ru-RU" smtClean="0"/>
              <a:t>11.04.2021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24C28-18B1-4BD4-A09D-73A2735A18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3107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D30C8-E00E-40C4-83BD-329F8AC62ABC}" type="datetimeFigureOut">
              <a:rPr lang="ru-RU" smtClean="0"/>
              <a:t>11.04.2021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24C28-18B1-4BD4-A09D-73A2735A18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4627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D30C8-E00E-40C4-83BD-329F8AC62ABC}" type="datetimeFigureOut">
              <a:rPr lang="ru-RU" smtClean="0"/>
              <a:t>11.04.2021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24C28-18B1-4BD4-A09D-73A2735A18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4247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D30C8-E00E-40C4-83BD-329F8AC62ABC}" type="datetimeFigureOut">
              <a:rPr lang="ru-RU" smtClean="0"/>
              <a:t>11.04.2021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24C28-18B1-4BD4-A09D-73A2735A18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0540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D30C8-E00E-40C4-83BD-329F8AC62ABC}" type="datetimeFigureOut">
              <a:rPr lang="ru-RU" smtClean="0"/>
              <a:t>11.04.2021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24C28-18B1-4BD4-A09D-73A2735A18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0172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D30C8-E00E-40C4-83BD-329F8AC62ABC}" type="datetimeFigureOut">
              <a:rPr lang="ru-RU" smtClean="0"/>
              <a:t>11.04.2021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24C28-18B1-4BD4-A09D-73A2735A18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3517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ED30C8-E00E-40C4-83BD-329F8AC62ABC}" type="datetimeFigureOut">
              <a:rPr lang="ru-RU" smtClean="0"/>
              <a:t>11.04.2021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F24C28-18B1-4BD4-A09D-73A2735A18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5961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5" r:id="rId1"/>
    <p:sldLayoutId id="2147483816" r:id="rId2"/>
    <p:sldLayoutId id="2147483817" r:id="rId3"/>
    <p:sldLayoutId id="2147483818" r:id="rId4"/>
    <p:sldLayoutId id="2147483819" r:id="rId5"/>
    <p:sldLayoutId id="2147483820" r:id="rId6"/>
    <p:sldLayoutId id="2147483821" r:id="rId7"/>
    <p:sldLayoutId id="2147483822" r:id="rId8"/>
    <p:sldLayoutId id="2147483823" r:id="rId9"/>
    <p:sldLayoutId id="2147483824" r:id="rId10"/>
    <p:sldLayoutId id="214748382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55964" y="110836"/>
            <a:ext cx="1073727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Федеральное государственное бюджетное учреждение науки </a:t>
            </a:r>
          </a:p>
          <a:p>
            <a:pPr algn="ctr"/>
            <a:r>
              <a:rPr lang="ru-RU" sz="2800" dirty="0" smtClean="0"/>
              <a:t>«Федеральный исследовательский центр «Казанский научный центр Российской академии наук»</a:t>
            </a:r>
            <a:endParaRPr lang="ru-RU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2147455" y="2105890"/>
            <a:ext cx="835429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latin typeface="Bookman Old Style" pitchFamily="18" charset="0"/>
              </a:rPr>
              <a:t>Развитие методов </a:t>
            </a:r>
            <a:r>
              <a:rPr lang="ru-RU" sz="3200" b="1" dirty="0" err="1">
                <a:latin typeface="Bookman Old Style" pitchFamily="18" charset="0"/>
              </a:rPr>
              <a:t>фосфорилирования</a:t>
            </a:r>
            <a:r>
              <a:rPr lang="ru-RU" sz="3200" b="1" dirty="0">
                <a:latin typeface="Bookman Old Style" pitchFamily="18" charset="0"/>
              </a:rPr>
              <a:t> </a:t>
            </a:r>
            <a:r>
              <a:rPr lang="ru-RU" sz="3200" b="1" dirty="0" err="1">
                <a:latin typeface="Bookman Old Style" pitchFamily="18" charset="0"/>
              </a:rPr>
              <a:t>хиральных</a:t>
            </a:r>
            <a:r>
              <a:rPr lang="ru-RU" sz="3200" b="1" dirty="0">
                <a:latin typeface="Bookman Old Style" pitchFamily="18" charset="0"/>
              </a:rPr>
              <a:t> </a:t>
            </a:r>
            <a:r>
              <a:rPr lang="ru-RU" sz="3200" b="1" dirty="0" err="1">
                <a:latin typeface="Bookman Old Style" pitchFamily="18" charset="0"/>
              </a:rPr>
              <a:t>аминоспиртов</a:t>
            </a:r>
            <a:r>
              <a:rPr lang="ru-RU" sz="3200" b="1" dirty="0">
                <a:latin typeface="Bookman Old Style" pitchFamily="18" charset="0"/>
              </a:rPr>
              <a:t>, аминокислот и их производных</a:t>
            </a:r>
            <a:endParaRPr lang="ru-RU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8139546" y="5209585"/>
            <a:ext cx="35536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Аспирант 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 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года:</a:t>
            </a:r>
          </a:p>
          <a:p>
            <a:pPr algn="r"/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Зиннатуллин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Р.Г.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534892" y="6488668"/>
            <a:ext cx="37407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Казань 2021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30597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/>
          <p:cNvSpPr txBox="1"/>
          <p:nvPr/>
        </p:nvSpPr>
        <p:spPr>
          <a:xfrm>
            <a:off x="7483041" y="301687"/>
            <a:ext cx="2172683" cy="1015663"/>
          </a:xfrm>
          <a:prstGeom prst="rect">
            <a:avLst/>
          </a:prstGeom>
          <a:noFill/>
          <a:ln w="57150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Блок применения</a:t>
            </a:r>
          </a:p>
          <a:p>
            <a:pPr algn="ctr"/>
            <a:r>
              <a:rPr lang="ru-RU" sz="1200" dirty="0" smtClean="0"/>
              <a:t>(10 баллов)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062627" y="4373485"/>
            <a:ext cx="2172683" cy="1015663"/>
          </a:xfrm>
          <a:prstGeom prst="rect">
            <a:avLst/>
          </a:prstGeom>
          <a:noFill/>
          <a:ln w="57150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Блок углубления</a:t>
            </a:r>
          </a:p>
          <a:p>
            <a:pPr algn="ctr"/>
            <a:r>
              <a:rPr lang="ru-RU" sz="1200" dirty="0" smtClean="0"/>
              <a:t>(15 баллов)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648519" y="4425468"/>
            <a:ext cx="2172683" cy="830997"/>
          </a:xfrm>
          <a:prstGeom prst="rect">
            <a:avLst/>
          </a:prstGeom>
          <a:noFill/>
          <a:ln w="57150">
            <a:solidFill>
              <a:schemeClr val="accent3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Блок ошибок</a:t>
            </a:r>
          </a:p>
          <a:p>
            <a:pPr algn="ctr"/>
            <a:endParaRPr lang="ru-RU" sz="2400" dirty="0" smtClean="0"/>
          </a:p>
        </p:txBody>
      </p:sp>
      <p:sp>
        <p:nvSpPr>
          <p:cNvPr id="3" name="Стрелка вправо 2"/>
          <p:cNvSpPr/>
          <p:nvPr/>
        </p:nvSpPr>
        <p:spPr>
          <a:xfrm>
            <a:off x="2202880" y="3536616"/>
            <a:ext cx="254824" cy="45719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право 15"/>
          <p:cNvSpPr/>
          <p:nvPr/>
        </p:nvSpPr>
        <p:spPr>
          <a:xfrm>
            <a:off x="4682838" y="3536614"/>
            <a:ext cx="254824" cy="45719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право 17"/>
          <p:cNvSpPr/>
          <p:nvPr/>
        </p:nvSpPr>
        <p:spPr>
          <a:xfrm>
            <a:off x="7148969" y="3536611"/>
            <a:ext cx="254824" cy="45719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право 18"/>
          <p:cNvSpPr/>
          <p:nvPr/>
        </p:nvSpPr>
        <p:spPr>
          <a:xfrm>
            <a:off x="9670475" y="3522756"/>
            <a:ext cx="254824" cy="45719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200890" y="3126759"/>
            <a:ext cx="1949534" cy="830997"/>
          </a:xfrm>
          <a:prstGeom prst="rect">
            <a:avLst/>
          </a:prstGeom>
          <a:noFill/>
          <a:ln w="57150"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Блок входа</a:t>
            </a:r>
          </a:p>
          <a:p>
            <a:pPr algn="ctr"/>
            <a:endParaRPr lang="ru-RU" sz="2400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4975270" y="3121118"/>
            <a:ext cx="2133589" cy="830997"/>
          </a:xfrm>
          <a:prstGeom prst="rect">
            <a:avLst/>
          </a:prstGeom>
          <a:noFill/>
          <a:ln w="57150"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Теоретический блок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981213" y="3121118"/>
            <a:ext cx="2091044" cy="830997"/>
          </a:xfrm>
          <a:prstGeom prst="rect">
            <a:avLst/>
          </a:prstGeom>
          <a:noFill/>
          <a:ln w="57150"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Блок выхода</a:t>
            </a:r>
          </a:p>
          <a:p>
            <a:pPr algn="ctr"/>
            <a:r>
              <a:rPr lang="ru-RU" sz="1200" dirty="0" smtClean="0"/>
              <a:t>(50 баллов)</a:t>
            </a:r>
          </a:p>
          <a:p>
            <a:pPr algn="ctr"/>
            <a:endParaRPr lang="ru-RU" sz="1200" dirty="0" smtClean="0"/>
          </a:p>
        </p:txBody>
      </p:sp>
      <p:sp>
        <p:nvSpPr>
          <p:cNvPr id="4" name="Двойная стрелка вверх/вниз 3"/>
          <p:cNvSpPr/>
          <p:nvPr/>
        </p:nvSpPr>
        <p:spPr>
          <a:xfrm>
            <a:off x="3523000" y="2764369"/>
            <a:ext cx="45719" cy="321703"/>
          </a:xfrm>
          <a:prstGeom prst="upDownArrow">
            <a:avLst/>
          </a:prstGeom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Стрелка вверх 5"/>
          <p:cNvSpPr/>
          <p:nvPr/>
        </p:nvSpPr>
        <p:spPr>
          <a:xfrm>
            <a:off x="3523000" y="1374665"/>
            <a:ext cx="45719" cy="318621"/>
          </a:xfrm>
          <a:prstGeom prst="upArrow">
            <a:avLst/>
          </a:prstGeom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77486" y="1708682"/>
            <a:ext cx="2166257" cy="1015663"/>
          </a:xfrm>
          <a:prstGeom prst="rect">
            <a:avLst/>
          </a:prstGeom>
          <a:noFill/>
          <a:ln w="57150"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Блок актуализации </a:t>
            </a:r>
            <a:r>
              <a:rPr lang="ru-RU" sz="1200" dirty="0" smtClean="0"/>
              <a:t>(10 баллов)</a:t>
            </a:r>
          </a:p>
        </p:txBody>
      </p:sp>
      <p:cxnSp>
        <p:nvCxnSpPr>
          <p:cNvPr id="30" name="Скругленная соединительная линия 29"/>
          <p:cNvCxnSpPr/>
          <p:nvPr/>
        </p:nvCxnSpPr>
        <p:spPr>
          <a:xfrm rot="10800000" flipH="1" flipV="1">
            <a:off x="4623945" y="734374"/>
            <a:ext cx="55406" cy="2732537"/>
          </a:xfrm>
          <a:prstGeom prst="curvedConnector3">
            <a:avLst>
              <a:gd name="adj1" fmla="val 687651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2432958" y="301687"/>
            <a:ext cx="2210786" cy="1015663"/>
          </a:xfrm>
          <a:prstGeom prst="rect">
            <a:avLst/>
          </a:prstGeom>
          <a:noFill/>
          <a:ln w="57150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Исторический блок</a:t>
            </a:r>
          </a:p>
          <a:p>
            <a:pPr algn="ctr"/>
            <a:r>
              <a:rPr lang="ru-RU" sz="1200" dirty="0" smtClean="0"/>
              <a:t>(10баллов)</a:t>
            </a:r>
          </a:p>
        </p:txBody>
      </p:sp>
      <p:sp>
        <p:nvSpPr>
          <p:cNvPr id="38" name="Двойная стрелка вверх/вниз 37"/>
          <p:cNvSpPr/>
          <p:nvPr/>
        </p:nvSpPr>
        <p:spPr>
          <a:xfrm>
            <a:off x="3521185" y="5389147"/>
            <a:ext cx="46626" cy="282263"/>
          </a:xfrm>
          <a:prstGeom prst="upDownArrow">
            <a:avLst/>
          </a:prstGeom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2505783" y="5712976"/>
            <a:ext cx="2080151" cy="1015663"/>
          </a:xfrm>
          <a:prstGeom prst="rect">
            <a:avLst/>
          </a:prstGeom>
          <a:noFill/>
          <a:ln w="57150"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Проблемный блок</a:t>
            </a:r>
          </a:p>
          <a:p>
            <a:pPr algn="ctr"/>
            <a:r>
              <a:rPr lang="ru-RU" sz="1200" dirty="0" smtClean="0"/>
              <a:t>(10 баллов)</a:t>
            </a:r>
          </a:p>
        </p:txBody>
      </p:sp>
      <p:sp>
        <p:nvSpPr>
          <p:cNvPr id="43" name="Стрелка вверх 42"/>
          <p:cNvSpPr/>
          <p:nvPr/>
        </p:nvSpPr>
        <p:spPr>
          <a:xfrm>
            <a:off x="8523664" y="2764369"/>
            <a:ext cx="45719" cy="321703"/>
          </a:xfrm>
          <a:prstGeom prst="upArrow">
            <a:avLst/>
          </a:prstGeom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7460184" y="3112595"/>
            <a:ext cx="2172683" cy="830997"/>
          </a:xfrm>
          <a:prstGeom prst="rect">
            <a:avLst/>
          </a:prstGeom>
          <a:noFill/>
          <a:ln w="57150"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Блок генерализации</a:t>
            </a:r>
          </a:p>
        </p:txBody>
      </p:sp>
      <p:sp>
        <p:nvSpPr>
          <p:cNvPr id="44" name="Двойная стрелка вверх/вниз 43"/>
          <p:cNvSpPr/>
          <p:nvPr/>
        </p:nvSpPr>
        <p:spPr>
          <a:xfrm>
            <a:off x="8523664" y="1364655"/>
            <a:ext cx="45719" cy="321703"/>
          </a:xfrm>
          <a:prstGeom prst="upDownArrow">
            <a:avLst/>
          </a:prstGeom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5" name="TextBox 24"/>
          <p:cNvSpPr txBox="1"/>
          <p:nvPr/>
        </p:nvSpPr>
        <p:spPr>
          <a:xfrm>
            <a:off x="7460183" y="1707141"/>
            <a:ext cx="2172683" cy="1015663"/>
          </a:xfrm>
          <a:prstGeom prst="rect">
            <a:avLst/>
          </a:prstGeom>
          <a:noFill/>
          <a:ln w="57150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Блок </a:t>
            </a:r>
          </a:p>
          <a:p>
            <a:pPr algn="ctr"/>
            <a:r>
              <a:rPr lang="ru-RU" sz="2400" dirty="0" smtClean="0"/>
              <a:t>стыковки</a:t>
            </a:r>
          </a:p>
          <a:p>
            <a:pPr algn="ctr"/>
            <a:r>
              <a:rPr lang="ru-RU" sz="1200" dirty="0" smtClean="0"/>
              <a:t>(15 баллов)</a:t>
            </a:r>
          </a:p>
        </p:txBody>
      </p:sp>
      <p:sp>
        <p:nvSpPr>
          <p:cNvPr id="47" name="Двойная стрелка вверх/вниз 46"/>
          <p:cNvSpPr/>
          <p:nvPr/>
        </p:nvSpPr>
        <p:spPr>
          <a:xfrm>
            <a:off x="3521184" y="4043127"/>
            <a:ext cx="45719" cy="220733"/>
          </a:xfrm>
          <a:prstGeom prst="upDownArrow">
            <a:avLst/>
          </a:prstGeom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2482925" y="4333136"/>
            <a:ext cx="2080151" cy="1015663"/>
          </a:xfrm>
          <a:prstGeom prst="rect">
            <a:avLst/>
          </a:prstGeom>
          <a:noFill/>
          <a:ln w="57150"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400" dirty="0" err="1" smtClean="0"/>
              <a:t>Эксперимен-тальный</a:t>
            </a:r>
            <a:r>
              <a:rPr lang="ru-RU" sz="2400" dirty="0" smtClean="0"/>
              <a:t> блок</a:t>
            </a:r>
          </a:p>
          <a:p>
            <a:pPr algn="ctr"/>
            <a:r>
              <a:rPr lang="ru-RU" sz="1200" dirty="0" smtClean="0"/>
              <a:t>(30 баллов)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488364" y="3126557"/>
            <a:ext cx="2155379" cy="830997"/>
          </a:xfrm>
          <a:prstGeom prst="rect">
            <a:avLst/>
          </a:prstGeom>
          <a:noFill/>
          <a:ln w="57150"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Блок обобщения</a:t>
            </a:r>
          </a:p>
        </p:txBody>
      </p:sp>
      <p:sp>
        <p:nvSpPr>
          <p:cNvPr id="48" name="Двойная стрелка вверх/вниз 47"/>
          <p:cNvSpPr/>
          <p:nvPr/>
        </p:nvSpPr>
        <p:spPr>
          <a:xfrm>
            <a:off x="7830027" y="4017407"/>
            <a:ext cx="46626" cy="282263"/>
          </a:xfrm>
          <a:prstGeom prst="upDownArrow">
            <a:avLst/>
          </a:prstGeom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Двойная стрелка вверх/вниз 48"/>
          <p:cNvSpPr/>
          <p:nvPr/>
        </p:nvSpPr>
        <p:spPr>
          <a:xfrm>
            <a:off x="9049227" y="4061391"/>
            <a:ext cx="46626" cy="282263"/>
          </a:xfrm>
          <a:prstGeom prst="upDownArrow">
            <a:avLst/>
          </a:prstGeom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3877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381</TotalTime>
  <Words>94</Words>
  <Application>Microsoft Office PowerPoint</Application>
  <PresentationFormat>Широкоэкранный</PresentationFormat>
  <Paragraphs>27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Arial</vt:lpstr>
      <vt:lpstr>Bookman Old Style</vt:lpstr>
      <vt:lpstr>Calibri</vt:lpstr>
      <vt:lpstr>Calibri Light</vt:lpstr>
      <vt:lpstr>Office Theme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Buh7</dc:creator>
  <cp:lastModifiedBy>Buh7</cp:lastModifiedBy>
  <cp:revision>18</cp:revision>
  <dcterms:created xsi:type="dcterms:W3CDTF">2021-03-28T17:42:30Z</dcterms:created>
  <dcterms:modified xsi:type="dcterms:W3CDTF">2021-04-11T14:10:15Z</dcterms:modified>
</cp:coreProperties>
</file>