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9387b408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9387b408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b5e18ecb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b5e18ecb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9387b408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9387b408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9387b4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9387b4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9387b40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9387b40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aace726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aace726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aace726f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aace726f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9387b40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9387b40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5e18e9c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5e18e9c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a1653849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a1653849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9387b408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9387b408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ru.wikipedia.org/wiki/%D0%94%D1%8C%D1%8E%D0%B8" TargetMode="External"/><Relationship Id="rId4" Type="http://schemas.openxmlformats.org/officeDocument/2006/relationships/hyperlink" Target="https://ru.wikipedia.org/wiki/%D0%9C%D0%B5%D1%82%D0%BE%D0%B4_%D0%BF%D1%80%D0%BE%D0%B5%D0%BA%D1%82%D0%BE%D0%B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1%82%D0%B5%D0%B9%D0%BD%D0%B5%D1%80,_%D0%A0%D1%83%D0%B4%D0%BE%D0%BB%D1%8C%D1%84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ru.wikipedia.org/wiki/19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iki/%D0%93%D1%80%D0%B5%D1%87%D0%B5%D1%81%D0%BA%D0%B8%D0%B9_%D1%8F%D0%B7%D1%8B%D0%BA" TargetMode="External"/><Relationship Id="rId5" Type="http://schemas.openxmlformats.org/officeDocument/2006/relationships/hyperlink" Target="https://ru.wikipedia.org/wiki/%D0%90%D0%BD%D1%82%D1%80%D0%BE%D0%BF%D0%BE%D1%81%D0%BE%D1%84%D0%B8%D1%8F" TargetMode="External"/><Relationship Id="rId4" Type="http://schemas.openxmlformats.org/officeDocument/2006/relationships/hyperlink" Target="https://ru.wikipedia.org/wiki/%D0%94%D0%BE%D0%BA%D1%82%D0%BE%D1%80_%D1%84%D0%B8%D0%BB%D0%BE%D1%81%D0%BE%D1%84%D0%B8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56839" y="161100"/>
            <a:ext cx="8356036" cy="344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0124D"/>
                </a:solidFill>
              </a:rPr>
              <a:t>Рудольф Штайнер (1861-1925) Австрия</a:t>
            </a:r>
            <a:endParaRPr sz="2400" b="1" dirty="0">
              <a:solidFill>
                <a:srgbClr val="20124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0124D"/>
                </a:solidFill>
              </a:rPr>
              <a:t>Мария Монтессори (1870-1952) Италия </a:t>
            </a:r>
            <a:endParaRPr sz="2400" b="1" dirty="0">
              <a:solidFill>
                <a:srgbClr val="20124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0124D"/>
                </a:solidFill>
              </a:rPr>
              <a:t>Джон Дьюи ( 1859-1952) США </a:t>
            </a:r>
            <a:endParaRPr sz="2400" b="1" dirty="0">
              <a:solidFill>
                <a:srgbClr val="20124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0124D"/>
                </a:solidFill>
              </a:rPr>
              <a:t>Уильям Херд Килпатрик   (1871-1965) США</a:t>
            </a:r>
            <a:endParaRPr sz="2400" b="1" dirty="0">
              <a:solidFill>
                <a:srgbClr val="20124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 dirty="0"/>
          </a:p>
        </p:txBody>
      </p:sp>
      <p:sp>
        <p:nvSpPr>
          <p:cNvPr id="55" name="Google Shape;55;p13"/>
          <p:cNvSpPr txBox="1"/>
          <p:nvPr/>
        </p:nvSpPr>
        <p:spPr>
          <a:xfrm>
            <a:off x="529389" y="3877557"/>
            <a:ext cx="754981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выполнила аспирант 3 курса </a:t>
            </a:r>
            <a:r>
              <a:rPr lang="ru" sz="2000" b="1" dirty="0"/>
              <a:t>Сайфутдинова Д.Д.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                                                   Казань 2021 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1003925" y="694050"/>
            <a:ext cx="72381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 b="1">
                <a:solidFill>
                  <a:srgbClr val="20124D"/>
                </a:solidFill>
                <a:highlight>
                  <a:schemeClr val="lt1"/>
                </a:highlight>
              </a:rPr>
              <a:t>Цель воспитания —</a:t>
            </a:r>
            <a:endParaRPr sz="1650" b="1">
              <a:solidFill>
                <a:srgbClr val="20124D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 b="1">
                <a:solidFill>
                  <a:srgbClr val="20124D"/>
                </a:solidFill>
                <a:highlight>
                  <a:schemeClr val="lt1"/>
                </a:highlight>
              </a:rPr>
              <a:t>формирование личностей, умеющих приспособляться к различным ситуациям.</a:t>
            </a:r>
            <a:endParaRPr sz="1650" b="1">
              <a:solidFill>
                <a:srgbClr val="20124D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20124D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 b="1">
                <a:solidFill>
                  <a:srgbClr val="20124D"/>
                </a:solidFill>
                <a:highlight>
                  <a:schemeClr val="lt1"/>
                </a:highlight>
              </a:rPr>
              <a:t>Метод обучения — инструментализм —</a:t>
            </a:r>
            <a:endParaRPr sz="1650" b="1">
              <a:solidFill>
                <a:srgbClr val="20124D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 b="1">
                <a:solidFill>
                  <a:srgbClr val="20124D"/>
                </a:solidFill>
                <a:highlight>
                  <a:schemeClr val="lt1"/>
                </a:highlight>
              </a:rPr>
              <a:t>на первое место в обучении выдвигается накопление опыта</a:t>
            </a:r>
            <a:endParaRPr sz="2000" b="1">
              <a:solidFill>
                <a:srgbClr val="20124D"/>
              </a:solidFill>
              <a:highlight>
                <a:schemeClr val="lt1"/>
              </a:highlight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582525" y="2491175"/>
            <a:ext cx="7956900" cy="23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850" b="1">
                <a:solidFill>
                  <a:srgbClr val="333333"/>
                </a:solidFill>
                <a:highlight>
                  <a:schemeClr val="lt1"/>
                </a:highlight>
              </a:rPr>
              <a:t>Основные положения педагогической теории Джона Дьюи</a:t>
            </a:r>
            <a:endParaRPr sz="1850" b="1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Отсутствие заранее составленных учебных курсов</a:t>
            </a:r>
            <a:endParaRPr sz="18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• Материал обучения берется из окружающей жизни</a:t>
            </a:r>
            <a:endParaRPr sz="18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• Обучение через делание</a:t>
            </a:r>
            <a:endParaRPr sz="18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• Ребенок определяет как качество, так и количество обучения</a:t>
            </a:r>
            <a:endParaRPr sz="18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• «Среда воспитывает, а жизнь учит»</a:t>
            </a:r>
            <a:endParaRPr sz="18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• Отрицание классно-урочной системы и руководящей роли учителя.</a:t>
            </a:r>
            <a:endParaRPr sz="22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002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2664725" y="297475"/>
            <a:ext cx="5676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 b="1">
                <a:solidFill>
                  <a:schemeClr val="dk1"/>
                </a:solidFill>
                <a:highlight>
                  <a:srgbClr val="FFFFFF"/>
                </a:highlight>
              </a:rPr>
              <a:t>Уильям Херд Килпатрик (1871-1965) </a:t>
            </a: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</a:rPr>
              <a:t>американский педагог, основоположник </a:t>
            </a: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метода проектов</a:t>
            </a: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2284325" y="1114125"/>
            <a:ext cx="64374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Ученик и последователь Дж. </a:t>
            </a: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Дьюи</a:t>
            </a: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. Разработал педагогическую систему «экспериментализма». Килпатрик отвергал традиционную школу, основанную на передаче учащимся готовых знаний вне связи с реальными запросами и жизненными потребностями детей. Отрицал необходимость школьных программ, классно-урочной системы, подчеркивал значение положительного подкрепляющего воздействия воспитателя на ребенка. Отвергая традиционную школу, предлагал строить учебный процесс как организацию деятельности ребёнка в социальной среде, ориентированную на обогащение его индивидуального опыта. У. Х. Килпатрик стал основоположником метода проектов. Он придавал ведущее место в обучении проектной деятельности.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Реформаторская педагогика (новое воспитание)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Отличалась негативном отношением к прежней теории воспитания, углубленным интересом к личности ребенка; отражала потребность общества в подготовке через школу разносторонне развитых, инициативных людей, готовых к активной деятельности в различных областях экономической, политической и общественной жизни ( педагогика свободного воспитания, экспериментальная педагогика, “школа труда”, педагогика прагматизма и др.).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617"/>
              <a:buFont typeface="Arial"/>
              <a:buNone/>
            </a:pPr>
            <a:r>
              <a:rPr lang="ru" sz="2013">
                <a:solidFill>
                  <a:schemeClr val="dk1"/>
                </a:solidFill>
              </a:rPr>
              <a:t>Основная идея педагогов-реформаторов состояла в том, чтобы сделать школу местом подготовки самостоятельных, инициативных и деловых людей, умеющих творчески использовать полученные в школе знания в практической деятельности.</a:t>
            </a:r>
            <a:endParaRPr sz="2013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9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900" y="210725"/>
            <a:ext cx="4191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94925" y="210725"/>
            <a:ext cx="452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073763"/>
                </a:solidFill>
              </a:rPr>
              <a:t>Рудольф Штайнер (1861-1925)</a:t>
            </a:r>
            <a:endParaRPr sz="1700" b="1">
              <a:solidFill>
                <a:srgbClr val="073763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805600" y="626225"/>
            <a:ext cx="3606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50" dirty="0">
                <a:solidFill>
                  <a:schemeClr val="tx1"/>
                </a:solidFill>
                <a:highlight>
                  <a:srgbClr val="FFFFFF"/>
                </a:highlight>
              </a:rPr>
              <a:t>австрийский </a:t>
            </a:r>
            <a:r>
              <a:rPr lang="ru" sz="125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доктор философии</a:t>
            </a:r>
            <a:r>
              <a:rPr lang="ru" sz="1250" dirty="0">
                <a:solidFill>
                  <a:schemeClr val="tx1"/>
                </a:solidFill>
                <a:highlight>
                  <a:srgbClr val="FFFFFF"/>
                </a:highlight>
              </a:rPr>
              <a:t>, педагог, лектор и социальный реформатор, основоположник </a:t>
            </a:r>
            <a:r>
              <a:rPr lang="ru" sz="125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антропософии</a:t>
            </a:r>
            <a:r>
              <a:rPr lang="ru" sz="1250" dirty="0">
                <a:solidFill>
                  <a:schemeClr val="tx1"/>
                </a:solidFill>
                <a:highlight>
                  <a:srgbClr val="FFFFFF"/>
                </a:highlight>
              </a:rPr>
              <a:t> и антропософского движения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59450" y="1580525"/>
            <a:ext cx="37788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50" b="1">
                <a:solidFill>
                  <a:schemeClr val="dk1"/>
                </a:solidFill>
                <a:highlight>
                  <a:srgbClr val="FFFFFF"/>
                </a:highlight>
              </a:rPr>
              <a:t>Антропосо́фия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 (от 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греч.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ἄνθρωπος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 — человек и 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σοφία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 — мудрость) — религиозно-мистическое</a:t>
            </a:r>
            <a:r>
              <a:rPr lang="ru" sz="1600" baseline="30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учение,основанное в 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1912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Рудольфом Штайнером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 с целью открыть широкому кругу методы саморазвития и духовного познания с помощью мышления человека.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85900" y="3309200"/>
            <a:ext cx="3854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chemeClr val="dk1"/>
                </a:solidFill>
                <a:highlight>
                  <a:schemeClr val="lt1"/>
                </a:highlight>
              </a:rPr>
              <a:t>Первая </a:t>
            </a:r>
            <a:r>
              <a:rPr lang="ru" sz="1450" b="1">
                <a:solidFill>
                  <a:schemeClr val="dk1"/>
                </a:solidFill>
                <a:highlight>
                  <a:schemeClr val="lt1"/>
                </a:highlight>
              </a:rPr>
              <a:t>Вальдорфская школа</a:t>
            </a:r>
            <a:r>
              <a:rPr lang="ru" sz="1450">
                <a:solidFill>
                  <a:schemeClr val="dk1"/>
                </a:solidFill>
                <a:highlight>
                  <a:schemeClr val="lt1"/>
                </a:highlight>
              </a:rPr>
              <a:t> была открыта в Германии в 1919 году в Штутгарте для детей рабочих</a:t>
            </a:r>
            <a:endParaRPr sz="14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chemeClr val="dk1"/>
                </a:solidFill>
                <a:highlight>
                  <a:schemeClr val="lt1"/>
                </a:highlight>
              </a:rPr>
              <a:t>табачной фабрики "Вальдорф Астория".</a:t>
            </a:r>
            <a:endParaRPr sz="14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0" y="0"/>
            <a:ext cx="8700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Цель воспитания в вальдофской педагогике : воспитание духовно свободной личности, способной в творчестве преодолеть тенденцию общества к консервативному воспроизводству социальных структур и стереотипов</a:t>
            </a:r>
            <a:endParaRPr sz="18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333333"/>
                </a:solidFill>
                <a:highlight>
                  <a:schemeClr val="lt1"/>
                </a:highlight>
              </a:rPr>
              <a:t>поведения</a:t>
            </a:r>
            <a:endParaRPr sz="2200">
              <a:highlight>
                <a:schemeClr val="lt1"/>
              </a:highlight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21700" y="1323600"/>
            <a:ext cx="87006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chemeClr val="dk1"/>
                </a:solidFill>
                <a:highlight>
                  <a:schemeClr val="lt1"/>
                </a:highlight>
              </a:rPr>
              <a:t>Г</a:t>
            </a:r>
            <a:r>
              <a:rPr lang="ru" sz="1850" dirty="0">
                <a:solidFill>
                  <a:srgbClr val="333333"/>
                </a:solidFill>
                <a:highlight>
                  <a:schemeClr val="lt1"/>
                </a:highlight>
              </a:rPr>
              <a:t>лавная фигура в школе - это </a:t>
            </a:r>
            <a:r>
              <a:rPr lang="ru" sz="1850" dirty="0">
                <a:solidFill>
                  <a:schemeClr val="tx1"/>
                </a:solidFill>
                <a:highlight>
                  <a:schemeClr val="lt1"/>
                </a:highlight>
              </a:rPr>
              <a:t>"классный учитель", </a:t>
            </a:r>
            <a:r>
              <a:rPr lang="ru" sz="1850" dirty="0">
                <a:solidFill>
                  <a:srgbClr val="333333"/>
                </a:solidFill>
                <a:highlight>
                  <a:schemeClr val="lt1"/>
                </a:highlight>
              </a:rPr>
              <a:t>человек, который на протяжении восьми лет, с первого по восьмой класс, преподает все основные предметы: родной язык и литературу, живопись,</a:t>
            </a:r>
            <a:endParaRPr sz="1850" dirty="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rgbClr val="333333"/>
                </a:solidFill>
                <a:highlight>
                  <a:schemeClr val="lt1"/>
                </a:highlight>
              </a:rPr>
              <a:t>математику, физику, зоологию, ботанику, историю, географию и т.п. Обучение 12-ти летнее.</a:t>
            </a:r>
            <a:endParaRPr sz="1850" dirty="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rgbClr val="333333"/>
                </a:solidFill>
                <a:highlight>
                  <a:schemeClr val="lt1"/>
                </a:highlight>
              </a:rPr>
              <a:t>Основные предметы преподаются "эпохами": три-четыре недели - один предмет, затем другая "эпоха" иной предмет. Дети занимаются искусствами живописью, иностранными языками, музыкой и особой формой музыкального движения  - эвритмией</a:t>
            </a:r>
            <a:endParaRPr sz="2200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23950" y="103475"/>
            <a:ext cx="9481200" cy="3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450" b="1">
                <a:solidFill>
                  <a:srgbClr val="333333"/>
                </a:solidFill>
                <a:highlight>
                  <a:schemeClr val="lt1"/>
                </a:highlight>
              </a:rPr>
              <a:t>Возрастная периодизация</a:t>
            </a:r>
            <a:endParaRPr sz="1450" b="1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450">
                <a:solidFill>
                  <a:schemeClr val="dk1"/>
                </a:solidFill>
                <a:highlight>
                  <a:schemeClr val="accent4"/>
                </a:highlight>
              </a:rPr>
              <a:t>От рождения до 7 лет -</a:t>
            </a:r>
            <a:r>
              <a:rPr lang="ru" sz="145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период развития творческой фантазии. В этот период преимущественно у             ребенка развивается его физическое тело. Основной метод пример взрослых, воспитателя или </a:t>
            </a: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родителей. Им рассказывают и проигрывают с ними сказки, которые вызывают сопереживание, </a:t>
            </a: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сочувствие.</a:t>
            </a: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accent4"/>
                </a:highlight>
              </a:rPr>
              <a:t>7 - 14 лет - преиод развития души (психического).</a:t>
            </a:r>
            <a:endParaRPr sz="1450">
              <a:solidFill>
                <a:srgbClr val="333333"/>
              </a:solidFill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Ребенок представляет мир в образах, поэтому и основной задачей этого этапа является развитие</a:t>
            </a:r>
            <a:endParaRPr sz="14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чувств: чувства языка, чувства формы, чувства числа и т.д. Доминируют образные методы</a:t>
            </a: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обучения.(Сказки, легенды, мифы).</a:t>
            </a: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accent4"/>
                </a:highlight>
              </a:rPr>
              <a:t>14 - 21 год - период становления духа,</a:t>
            </a: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 осознание личностного существа, выработка взглядов,</a:t>
            </a: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ориентировок, целей, исходя из собственных оценок. Методы связаны с развитием способности к суждению - интеллектуальные. Развивается феноменологическая ориентировка.</a:t>
            </a: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333333"/>
                </a:solidFill>
                <a:highlight>
                  <a:schemeClr val="accent4"/>
                </a:highlight>
              </a:rPr>
              <a:t>21 год</a:t>
            </a:r>
            <a:r>
              <a:rPr lang="ru" sz="1450">
                <a:solidFill>
                  <a:srgbClr val="333333"/>
                </a:solidFill>
                <a:highlight>
                  <a:schemeClr val="lt1"/>
                </a:highlight>
              </a:rPr>
              <a:t> - человек становится самостоятельным, т.к. у него формируется собственное "Я"</a:t>
            </a:r>
            <a:endParaRPr sz="18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1065875" y="4793825"/>
            <a:ext cx="20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4497650" y="2432325"/>
            <a:ext cx="38682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06060"/>
                </a:solidFill>
              </a:rPr>
              <a:t> </a:t>
            </a:r>
            <a:r>
              <a:rPr lang="ru" sz="1600" b="1" dirty="0">
                <a:solidFill>
                  <a:schemeClr val="dk1"/>
                </a:solidFill>
                <a:highlight>
                  <a:schemeClr val="lt1"/>
                </a:highlight>
              </a:rPr>
              <a:t>Девиз метода Монтессори: "Помоги мне сделать это самому".</a:t>
            </a:r>
            <a:endParaRPr sz="1600" b="1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139575" y="845700"/>
            <a:ext cx="49203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</a:rPr>
              <a:t>первая женщина-врач </a:t>
            </a:r>
            <a:r>
              <a:rPr lang="ru" sz="1300" dirty="0" smtClean="0">
                <a:solidFill>
                  <a:schemeClr val="dk1"/>
                </a:solidFill>
              </a:rPr>
              <a:t>психиатрической </a:t>
            </a:r>
            <a:r>
              <a:rPr lang="ru" sz="1300" dirty="0">
                <a:solidFill>
                  <a:schemeClr val="dk1"/>
                </a:solidFill>
              </a:rPr>
              <a:t>клиники в Италии, преподаватель в </a:t>
            </a:r>
            <a:r>
              <a:rPr lang="ru" sz="1300" dirty="0" smtClean="0">
                <a:solidFill>
                  <a:schemeClr val="dk1"/>
                </a:solidFill>
              </a:rPr>
              <a:t>Римском </a:t>
            </a:r>
            <a:r>
              <a:rPr lang="ru" sz="1300" dirty="0">
                <a:solidFill>
                  <a:schemeClr val="dk1"/>
                </a:solidFill>
              </a:rPr>
              <a:t>университете, доктор философии, основатель в </a:t>
            </a:r>
            <a:r>
              <a:rPr lang="ru" sz="1300" dirty="0" smtClean="0">
                <a:solidFill>
                  <a:schemeClr val="dk1"/>
                </a:solidFill>
              </a:rPr>
              <a:t>одном </a:t>
            </a:r>
            <a:r>
              <a:rPr lang="ru" sz="1300" dirty="0">
                <a:solidFill>
                  <a:schemeClr val="dk1"/>
                </a:solidFill>
              </a:rPr>
              <a:t>из бедных кварталов Рима Дома </a:t>
            </a:r>
            <a:r>
              <a:rPr lang="ru" sz="1300" dirty="0" smtClean="0">
                <a:solidFill>
                  <a:schemeClr val="dk1"/>
                </a:solidFill>
              </a:rPr>
              <a:t>ребенка</a:t>
            </a:r>
            <a:r>
              <a:rPr lang="ru" sz="1300" dirty="0">
                <a:solidFill>
                  <a:schemeClr val="dk1"/>
                </a:solidFill>
              </a:rPr>
              <a:t>, о котором позднее </a:t>
            </a:r>
            <a:r>
              <a:rPr lang="ru" sz="1300" dirty="0" smtClean="0">
                <a:solidFill>
                  <a:schemeClr val="dk1"/>
                </a:solidFill>
              </a:rPr>
              <a:t>напишет </a:t>
            </a:r>
            <a:r>
              <a:rPr lang="ru" sz="1300" dirty="0">
                <a:solidFill>
                  <a:schemeClr val="dk1"/>
                </a:solidFill>
              </a:rPr>
              <a:t>свой уникальный труд «Дом </a:t>
            </a:r>
            <a:r>
              <a:rPr lang="ru" sz="1300" dirty="0" smtClean="0">
                <a:solidFill>
                  <a:schemeClr val="dk1"/>
                </a:solidFill>
              </a:rPr>
              <a:t>ребенка</a:t>
            </a:r>
            <a:r>
              <a:rPr lang="ru" sz="1300" dirty="0">
                <a:solidFill>
                  <a:schemeClr val="dk1"/>
                </a:solidFill>
              </a:rPr>
              <a:t>: Метод научной педагогики».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5" y="99150"/>
            <a:ext cx="3519900" cy="46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139575" y="309850"/>
            <a:ext cx="4920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1C4587"/>
                </a:solidFill>
              </a:rPr>
              <a:t>Мария Монтессори (1870-1952)</a:t>
            </a:r>
            <a:endParaRPr sz="1900" b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Идея свободного воспитания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76200" y="462250"/>
            <a:ext cx="89916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1. Ребенок – особая форма жизни, отличная от природы взрослого по уровню развития (дети – активно развивающийся организм), характеру работы, т.е.деятельности и действий (спонтанная созидательная деятельность с реальными предметами как проявление природной потребности развития) , мышления («впитывающее мышление») 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2. В основе развития – «сенситивные периоды», наиболее благоприятные для развития определенных функций, приобретения необходимых знаний, умений и способов поведения. Они соотносятся с возрастными фазами: от 0 до 6; от 6 до 12; от 12 до 18 лет. При этом наибольшая их интенсивность приходится на возраст от 0 до 6 лет.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3. Цель жизни и работы ребенка – в нем самом, в построении собственной личности, исходя из своего внутреннего потенциала.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4. Взрослый должен способствовать созданию гармоничных отношений с ребенком. Основная его задача – создать среду, подходящую для свободного и полноценного развития ребенка, т.к. из окружающей предметной и социальной среды ребенок берет «строительный материал» для самосозидания путем выбора и самостоятельной деятельности.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5. Сущность воспитания – « помощь психическому развитию ребенка с самого рождения».  «При этом слово «воспитание» понимается, естественно, не не в смысле преподавания», но в смысле поддержки душевного развития ребенка».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6. Главная цель воспитания – достижение человечеством мировой гармонии. В каждый возрастной период цели конкретизируются в зависимости от особенностей развития и основной направленности познавательной активности ребенка.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738" y="352425"/>
            <a:ext cx="27908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2425"/>
            <a:ext cx="29622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925" y="2466638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3375" y="2242788"/>
            <a:ext cx="203835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731250" y="285075"/>
            <a:ext cx="3840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2012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Джон Дьюи (1859–1952) </a:t>
            </a:r>
            <a:r>
              <a:rPr lang="ru" sz="1700">
                <a:solidFill>
                  <a:srgbClr val="2012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ru">
                <a:solidFill>
                  <a:srgbClr val="2012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американский социальный философ и педагог, теоретик прагматизма. Выступает за практическую направленность воспитания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200" y="361950"/>
            <a:ext cx="32385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532250" y="1925250"/>
            <a:ext cx="4412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chemeClr val="lt1"/>
                </a:highlight>
              </a:rPr>
              <a:t>"Ребенок - это исходная точка, центр и конец всего. Надо иметь в виду его развитие, ибо лишь оно может служить материалом воспитания".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793225" y="3185250"/>
            <a:ext cx="3594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Идея педагогики Джона Дьюи - школа должна подготовить ребенка к самостоятельной жизни в обществе, полученные знания должны применяться в социальной деятельности.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371250" y="1331775"/>
            <a:ext cx="456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/>
              <a:t>Педагогика прагматизма</a:t>
            </a:r>
            <a:r>
              <a:rPr lang="ru"/>
              <a:t> (действие, дело, выгода)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1041</Words>
  <Application>Microsoft Office PowerPoint</Application>
  <PresentationFormat>Экран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Roboto</vt:lpstr>
      <vt:lpstr>Comic Sans MS</vt:lpstr>
      <vt:lpstr>Georgia</vt:lpstr>
      <vt:lpstr>Simple Light</vt:lpstr>
      <vt:lpstr>Презентация PowerPoint</vt:lpstr>
      <vt:lpstr>Реформаторская педагогика (новое воспитание)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Zarina</dc:creator>
  <cp:lastModifiedBy>аналитик 2</cp:lastModifiedBy>
  <cp:revision>3</cp:revision>
  <dcterms:modified xsi:type="dcterms:W3CDTF">2021-10-28T09:11:13Z</dcterms:modified>
</cp:coreProperties>
</file>