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Roboto" panose="020B0604020202020204" charset="0"/>
      <p:regular r:id="rId14"/>
      <p:bold r:id="rId15"/>
      <p:italic r:id="rId16"/>
      <p:boldItalic r:id="rId17"/>
    </p:embeddedFont>
    <p:embeddedFont>
      <p:font typeface="Comic Sans MS" panose="030F0702030302020204" pitchFamily="66" charset="0"/>
      <p:regular r:id="rId18"/>
      <p:bold r:id="rId19"/>
      <p:italic r:id="rId20"/>
      <p:boldItalic r:id="rId21"/>
    </p:embeddedFont>
    <p:embeddedFont>
      <p:font typeface="Georgia" panose="02040502050405020303" pitchFamily="18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6" d="100"/>
          <a:sy n="156" d="100"/>
        </p:scale>
        <p:origin x="114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f9387b4086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f9387b4086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cb5e18ecb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cb5e18ecbc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f9387b408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f9387b4086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f9387b40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f9387b40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f9387b4086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f9387b4086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faace726f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faace726f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faace726f0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faace726f0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f9387b408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f9387b408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cb5e18e9c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cb5e18e9c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fa1653849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fa1653849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f9387b4086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f9387b4086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ru.wikipedia.org/wiki/%D0%94%D1%8C%D1%8E%D0%B8" TargetMode="External"/><Relationship Id="rId4" Type="http://schemas.openxmlformats.org/officeDocument/2006/relationships/hyperlink" Target="https://ru.wikipedia.org/wiki/%D0%9C%D0%B5%D1%82%D0%BE%D0%B4_%D0%BF%D1%80%D0%BE%D0%B5%D0%BA%D1%82%D0%BE%D0%B2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8%D1%82%D0%B5%D0%B9%D0%BD%D0%B5%D1%80,_%D0%A0%D1%83%D0%B4%D0%BE%D0%BB%D1%8C%D1%84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ru.wikipedia.org/wiki/191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ru.wikipedia.org/wiki/%D0%93%D1%80%D0%B5%D1%87%D0%B5%D1%81%D0%BA%D0%B8%D0%B9_%D1%8F%D0%B7%D1%8B%D0%BA" TargetMode="External"/><Relationship Id="rId5" Type="http://schemas.openxmlformats.org/officeDocument/2006/relationships/hyperlink" Target="https://ru.wikipedia.org/wiki/%D0%90%D0%BD%D1%82%D1%80%D0%BE%D0%BF%D0%BE%D1%81%D0%BE%D1%84%D0%B8%D1%8F" TargetMode="External"/><Relationship Id="rId4" Type="http://schemas.openxmlformats.org/officeDocument/2006/relationships/hyperlink" Target="https://ru.wikipedia.org/wiki/%D0%94%D0%BE%D0%BA%D1%82%D0%BE%D1%80_%D1%84%D0%B8%D0%BB%D0%BE%D1%81%D0%BE%D1%84%D0%B8%D0%B8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56839" y="161100"/>
            <a:ext cx="8356036" cy="3447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>
                <a:solidFill>
                  <a:srgbClr val="20124D"/>
                </a:solidFill>
              </a:rPr>
              <a:t>Рудольф Штайнер (1861-1925) Австрия</a:t>
            </a:r>
            <a:endParaRPr sz="2400" b="1" dirty="0">
              <a:solidFill>
                <a:srgbClr val="20124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>
                <a:solidFill>
                  <a:srgbClr val="20124D"/>
                </a:solidFill>
              </a:rPr>
              <a:t>Мария Монтессори (1870-1952) Италия </a:t>
            </a:r>
            <a:endParaRPr sz="2400" b="1" dirty="0">
              <a:solidFill>
                <a:srgbClr val="20124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>
                <a:solidFill>
                  <a:srgbClr val="20124D"/>
                </a:solidFill>
              </a:rPr>
              <a:t>Джон Дьюи ( 1859-1952) США </a:t>
            </a:r>
            <a:endParaRPr sz="2400" b="1" dirty="0">
              <a:solidFill>
                <a:srgbClr val="20124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>
                <a:solidFill>
                  <a:srgbClr val="20124D"/>
                </a:solidFill>
              </a:rPr>
              <a:t>Уильям Херд Килпатрик   (1871-1965) США</a:t>
            </a:r>
            <a:endParaRPr sz="2400" b="1" dirty="0">
              <a:solidFill>
                <a:srgbClr val="20124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100" b="1" dirty="0"/>
          </a:p>
        </p:txBody>
      </p:sp>
      <p:sp>
        <p:nvSpPr>
          <p:cNvPr id="55" name="Google Shape;55;p13"/>
          <p:cNvSpPr txBox="1"/>
          <p:nvPr/>
        </p:nvSpPr>
        <p:spPr>
          <a:xfrm>
            <a:off x="529389" y="3877557"/>
            <a:ext cx="7549816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/>
              <a:t>выполнила аспирант 3 курса </a:t>
            </a:r>
            <a:r>
              <a:rPr lang="ru" sz="2000" b="1" dirty="0"/>
              <a:t>Сайфутдинова Д.Д.</a:t>
            </a:r>
            <a:endParaRPr sz="20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/>
              <a:t>                                                   Казань 2021 </a:t>
            </a:r>
            <a:endParaRPr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/>
        </p:nvSpPr>
        <p:spPr>
          <a:xfrm>
            <a:off x="1003925" y="694050"/>
            <a:ext cx="7238100" cy="17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50" b="1">
                <a:solidFill>
                  <a:srgbClr val="20124D"/>
                </a:solidFill>
                <a:highlight>
                  <a:schemeClr val="lt1"/>
                </a:highlight>
              </a:rPr>
              <a:t>Цель воспитания —</a:t>
            </a:r>
            <a:endParaRPr sz="1650" b="1">
              <a:solidFill>
                <a:srgbClr val="20124D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50" b="1">
                <a:solidFill>
                  <a:srgbClr val="20124D"/>
                </a:solidFill>
                <a:highlight>
                  <a:schemeClr val="lt1"/>
                </a:highlight>
              </a:rPr>
              <a:t>формирование личностей, умеющих приспособляться к различным ситуациям.</a:t>
            </a:r>
            <a:endParaRPr sz="1650" b="1">
              <a:solidFill>
                <a:srgbClr val="20124D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50" b="1">
              <a:solidFill>
                <a:srgbClr val="20124D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50" b="1">
                <a:solidFill>
                  <a:srgbClr val="20124D"/>
                </a:solidFill>
                <a:highlight>
                  <a:schemeClr val="lt1"/>
                </a:highlight>
              </a:rPr>
              <a:t>Метод обучения — инструментализм —</a:t>
            </a:r>
            <a:endParaRPr sz="1650" b="1">
              <a:solidFill>
                <a:srgbClr val="20124D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50" b="1">
                <a:solidFill>
                  <a:srgbClr val="20124D"/>
                </a:solidFill>
                <a:highlight>
                  <a:schemeClr val="lt1"/>
                </a:highlight>
              </a:rPr>
              <a:t>на первое место в обучении выдвигается накопление опыта</a:t>
            </a:r>
            <a:endParaRPr sz="2000" b="1">
              <a:solidFill>
                <a:srgbClr val="20124D"/>
              </a:solidFill>
              <a:highlight>
                <a:schemeClr val="lt1"/>
              </a:highlight>
            </a:endParaRPr>
          </a:p>
        </p:txBody>
      </p:sp>
      <p:sp>
        <p:nvSpPr>
          <p:cNvPr id="119" name="Google Shape;119;p22"/>
          <p:cNvSpPr txBox="1"/>
          <p:nvPr/>
        </p:nvSpPr>
        <p:spPr>
          <a:xfrm>
            <a:off x="582525" y="2491175"/>
            <a:ext cx="7956900" cy="23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850" b="1">
                <a:solidFill>
                  <a:srgbClr val="333333"/>
                </a:solidFill>
                <a:highlight>
                  <a:schemeClr val="lt1"/>
                </a:highlight>
              </a:rPr>
              <a:t>Основные положения педагогической теории Джона Дьюи</a:t>
            </a:r>
            <a:endParaRPr sz="1850" b="1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850">
                <a:solidFill>
                  <a:srgbClr val="333333"/>
                </a:solidFill>
                <a:highlight>
                  <a:schemeClr val="lt1"/>
                </a:highlight>
              </a:rPr>
              <a:t>Отсутствие заранее составленных учебных курсов</a:t>
            </a:r>
            <a:endParaRPr sz="185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50">
                <a:solidFill>
                  <a:srgbClr val="333333"/>
                </a:solidFill>
                <a:highlight>
                  <a:schemeClr val="lt1"/>
                </a:highlight>
              </a:rPr>
              <a:t>• Материал обучения берется из окружающей жизни</a:t>
            </a:r>
            <a:endParaRPr sz="185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50">
                <a:solidFill>
                  <a:srgbClr val="333333"/>
                </a:solidFill>
                <a:highlight>
                  <a:schemeClr val="lt1"/>
                </a:highlight>
              </a:rPr>
              <a:t>• Обучение через делание</a:t>
            </a:r>
            <a:endParaRPr sz="185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50">
                <a:solidFill>
                  <a:srgbClr val="333333"/>
                </a:solidFill>
                <a:highlight>
                  <a:schemeClr val="lt1"/>
                </a:highlight>
              </a:rPr>
              <a:t>• Ребенок определяет как качество, так и количество обучения</a:t>
            </a:r>
            <a:endParaRPr sz="185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50">
                <a:solidFill>
                  <a:srgbClr val="333333"/>
                </a:solidFill>
                <a:highlight>
                  <a:schemeClr val="lt1"/>
                </a:highlight>
              </a:rPr>
              <a:t>• «Среда воспитывает, а жизнь учит»</a:t>
            </a:r>
            <a:endParaRPr sz="185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50">
                <a:solidFill>
                  <a:srgbClr val="333333"/>
                </a:solidFill>
                <a:highlight>
                  <a:schemeClr val="lt1"/>
                </a:highlight>
              </a:rPr>
              <a:t>• Отрицание классно-урочной системы и руководящей роли учителя.</a:t>
            </a:r>
            <a:endParaRPr sz="2200"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800225" cy="254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3"/>
          <p:cNvSpPr txBox="1"/>
          <p:nvPr/>
        </p:nvSpPr>
        <p:spPr>
          <a:xfrm>
            <a:off x="2664725" y="297475"/>
            <a:ext cx="5676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50" b="1">
                <a:solidFill>
                  <a:schemeClr val="dk1"/>
                </a:solidFill>
                <a:highlight>
                  <a:srgbClr val="FFFFFF"/>
                </a:highlight>
              </a:rPr>
              <a:t>Уильям Херд Килпатрик (1871-1965) </a:t>
            </a:r>
            <a:r>
              <a:rPr lang="ru" sz="1650">
                <a:solidFill>
                  <a:schemeClr val="dk1"/>
                </a:solidFill>
                <a:highlight>
                  <a:srgbClr val="FFFFFF"/>
                </a:highlight>
              </a:rPr>
              <a:t>американский педагог, основоположник </a:t>
            </a:r>
            <a:r>
              <a:rPr lang="ru" sz="1650">
                <a:solidFill>
                  <a:schemeClr val="dk1"/>
                </a:solidFill>
                <a:highlight>
                  <a:srgbClr val="FFFFFF"/>
                </a:highlight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метода проектов</a:t>
            </a:r>
            <a:r>
              <a:rPr lang="ru" sz="1650">
                <a:solidFill>
                  <a:schemeClr val="dk1"/>
                </a:solidFill>
                <a:highlight>
                  <a:srgbClr val="FFFFFF"/>
                </a:highlight>
              </a:rPr>
              <a:t>.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26" name="Google Shape;126;p23"/>
          <p:cNvSpPr txBox="1"/>
          <p:nvPr/>
        </p:nvSpPr>
        <p:spPr>
          <a:xfrm>
            <a:off x="2284325" y="1114125"/>
            <a:ext cx="64374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Georgia"/>
                <a:ea typeface="Georgia"/>
                <a:cs typeface="Georgia"/>
                <a:sym typeface="Georgia"/>
              </a:rPr>
              <a:t>Ученик и последователь Дж. </a:t>
            </a: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uFill>
                  <a:noFill/>
                </a:uFill>
                <a:latin typeface="Georgia"/>
                <a:ea typeface="Georgia"/>
                <a:cs typeface="Georgia"/>
                <a:sym typeface="Georgia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Дьюи</a:t>
            </a:r>
            <a:r>
              <a:rPr lang="ru" sz="1600">
                <a:solidFill>
                  <a:schemeClr val="dk1"/>
                </a:solidFill>
                <a:highlight>
                  <a:schemeClr val="lt1"/>
                </a:highlight>
                <a:latin typeface="Georgia"/>
                <a:ea typeface="Georgia"/>
                <a:cs typeface="Georgia"/>
                <a:sym typeface="Georgia"/>
              </a:rPr>
              <a:t>. Разработал педагогическую систему «экспериментализма». Килпатрик отвергал традиционную школу, основанную на передаче учащимся готовых знаний вне связи с реальными запросами и жизненными потребностями детей. Отрицал необходимость школьных программ, классно-урочной системы, подчеркивал значение положительного подкрепляющего воздействия воспитателя на ребенка. Отвергая традиционную школу, предлагал строить учебный процесс как организацию деятельности ребёнка в социальной среде, ориентированную на обогащение его индивидуального опыта. У. Х. Килпатрик стал основоположником метода проектов. Он придавал ведущее место в обучении проектной деятельности.</a:t>
            </a:r>
            <a:endParaRPr sz="1600">
              <a:solidFill>
                <a:schemeClr val="dk1"/>
              </a:solidFill>
              <a:highlight>
                <a:schemeClr val="lt1"/>
              </a:highlight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Реформаторская педагогика (новое воспитание)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Отличалась негативном отношением к прежней теории воспитания, углубленным интересом к личности ребенка; отражала потребность общества в подготовке через школу разносторонне развитых, инициативных людей, готовых к активной деятельности в различных областях экономической, политической и общественной жизни ( педагогика свободного воспитания, экспериментальная педагогика, “школа труда”, педагогика прагматизма и др.).</a:t>
            </a:r>
            <a:endParaRPr sz="1900" b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/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4617"/>
              <a:buFont typeface="Arial"/>
              <a:buNone/>
            </a:pPr>
            <a:r>
              <a:rPr lang="ru" sz="2013">
                <a:solidFill>
                  <a:schemeClr val="dk1"/>
                </a:solidFill>
              </a:rPr>
              <a:t>Основная идея педагогов-реформаторов состояла в том, чтобы сделать школу местом подготовки самостоятельных, инициативных и деловых людей, умеющих творчески использовать полученные в школе знания в практической деятельности.</a:t>
            </a:r>
            <a:endParaRPr sz="2013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1200"/>
              </a:spcBef>
              <a:spcAft>
                <a:spcPts val="1200"/>
              </a:spcAft>
              <a:buNone/>
            </a:pPr>
            <a:endParaRPr sz="1900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8900" y="210725"/>
            <a:ext cx="4191000" cy="41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/>
          <p:nvPr/>
        </p:nvSpPr>
        <p:spPr>
          <a:xfrm>
            <a:off x="594925" y="210725"/>
            <a:ext cx="45237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700" b="1">
                <a:solidFill>
                  <a:srgbClr val="073763"/>
                </a:solidFill>
              </a:rPr>
              <a:t>Рудольф Штайнер (1861-1925)</a:t>
            </a:r>
            <a:endParaRPr sz="1700" b="1">
              <a:solidFill>
                <a:srgbClr val="073763"/>
              </a:solidFill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805600" y="626225"/>
            <a:ext cx="36066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50" dirty="0">
                <a:solidFill>
                  <a:schemeClr val="tx1"/>
                </a:solidFill>
                <a:highlight>
                  <a:srgbClr val="FFFFFF"/>
                </a:highlight>
              </a:rPr>
              <a:t>австрийский </a:t>
            </a:r>
            <a:r>
              <a:rPr lang="ru" sz="1250" dirty="0">
                <a:solidFill>
                  <a:schemeClr val="tx1"/>
                </a:solidFill>
                <a:highlight>
                  <a:srgbClr val="FFFFFF"/>
                </a:highlight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доктор философии</a:t>
            </a:r>
            <a:r>
              <a:rPr lang="ru" sz="1250" dirty="0">
                <a:solidFill>
                  <a:schemeClr val="tx1"/>
                </a:solidFill>
                <a:highlight>
                  <a:srgbClr val="FFFFFF"/>
                </a:highlight>
              </a:rPr>
              <a:t>, педагог, лектор и социальный реформатор, основоположник </a:t>
            </a:r>
            <a:r>
              <a:rPr lang="ru" sz="1250" dirty="0">
                <a:solidFill>
                  <a:schemeClr val="tx1"/>
                </a:solidFill>
                <a:highlight>
                  <a:srgbClr val="FFFFFF"/>
                </a:highlight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антропософии</a:t>
            </a:r>
            <a:r>
              <a:rPr lang="ru" sz="1250" dirty="0">
                <a:solidFill>
                  <a:schemeClr val="tx1"/>
                </a:solidFill>
                <a:highlight>
                  <a:srgbClr val="FFFFFF"/>
                </a:highlight>
              </a:rPr>
              <a:t> и антропософского движения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359450" y="1580525"/>
            <a:ext cx="3778800" cy="15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50" b="1">
                <a:solidFill>
                  <a:schemeClr val="dk1"/>
                </a:solidFill>
                <a:highlight>
                  <a:srgbClr val="FFFFFF"/>
                </a:highlight>
              </a:rPr>
              <a:t>Антропосо́фия</a:t>
            </a:r>
            <a:r>
              <a:rPr lang="ru" sz="1250">
                <a:solidFill>
                  <a:schemeClr val="dk1"/>
                </a:solidFill>
                <a:highlight>
                  <a:srgbClr val="FFFFFF"/>
                </a:highlight>
              </a:rPr>
              <a:t> (от </a:t>
            </a:r>
            <a:r>
              <a:rPr lang="ru" sz="1250">
                <a:solidFill>
                  <a:schemeClr val="dk1"/>
                </a:solidFill>
                <a:highlight>
                  <a:srgbClr val="FFFFFF"/>
                </a:highlight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греч.</a:t>
            </a:r>
            <a:r>
              <a:rPr lang="ru" sz="1250">
                <a:solidFill>
                  <a:schemeClr val="dk1"/>
                </a:solidFill>
                <a:highlight>
                  <a:srgbClr val="FFFFFF"/>
                </a:highlight>
              </a:rPr>
              <a:t> </a:t>
            </a:r>
            <a:r>
              <a:rPr lang="ru" sz="13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ἄνθρωπος</a:t>
            </a:r>
            <a:r>
              <a:rPr lang="ru" sz="1250">
                <a:solidFill>
                  <a:schemeClr val="dk1"/>
                </a:solidFill>
                <a:highlight>
                  <a:srgbClr val="FFFFFF"/>
                </a:highlight>
              </a:rPr>
              <a:t> — человек и </a:t>
            </a:r>
            <a:r>
              <a:rPr lang="ru" sz="13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σοφία</a:t>
            </a:r>
            <a:r>
              <a:rPr lang="ru" sz="1250">
                <a:solidFill>
                  <a:schemeClr val="dk1"/>
                </a:solidFill>
                <a:highlight>
                  <a:srgbClr val="FFFFFF"/>
                </a:highlight>
              </a:rPr>
              <a:t> — мудрость) — религиозно-мистическое</a:t>
            </a:r>
            <a:r>
              <a:rPr lang="ru" sz="1600" baseline="30000">
                <a:solidFill>
                  <a:schemeClr val="dk1"/>
                </a:solidFill>
                <a:highlight>
                  <a:srgbClr val="FFFFFF"/>
                </a:highlight>
              </a:rPr>
              <a:t> </a:t>
            </a:r>
            <a:r>
              <a:rPr lang="ru" sz="1250">
                <a:solidFill>
                  <a:schemeClr val="dk1"/>
                </a:solidFill>
                <a:highlight>
                  <a:srgbClr val="FFFFFF"/>
                </a:highlight>
              </a:rPr>
              <a:t>учение,основанное в </a:t>
            </a:r>
            <a:r>
              <a:rPr lang="ru" sz="1250">
                <a:solidFill>
                  <a:schemeClr val="dk1"/>
                </a:solidFill>
                <a:highlight>
                  <a:srgbClr val="FFFFFF"/>
                </a:highlight>
                <a:uFill>
                  <a:noFill/>
                </a:uFill>
                <a:hlinkClick r:id="rId7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1912</a:t>
            </a:r>
            <a:r>
              <a:rPr lang="ru" sz="1250">
                <a:solidFill>
                  <a:schemeClr val="dk1"/>
                </a:solidFill>
                <a:highlight>
                  <a:srgbClr val="FFFFFF"/>
                </a:highlight>
              </a:rPr>
              <a:t> </a:t>
            </a:r>
            <a:r>
              <a:rPr lang="ru" sz="1250">
                <a:solidFill>
                  <a:schemeClr val="dk1"/>
                </a:solidFill>
                <a:highlight>
                  <a:srgbClr val="FFFFFF"/>
                </a:highlight>
                <a:uFill>
                  <a:noFill/>
                </a:uFill>
                <a:hlinkClick r:id="rId8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Рудольфом Штайнером</a:t>
            </a:r>
            <a:r>
              <a:rPr lang="ru" sz="1250">
                <a:solidFill>
                  <a:schemeClr val="dk1"/>
                </a:solidFill>
                <a:highlight>
                  <a:srgbClr val="FFFFFF"/>
                </a:highlight>
              </a:rPr>
              <a:t> с целью открыть широкому кругу методы саморазвития и духовного познания с помощью мышления человека. </a:t>
            </a:r>
            <a:endParaRPr sz="1300">
              <a:solidFill>
                <a:schemeClr val="dk1"/>
              </a:solidFill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185900" y="3309200"/>
            <a:ext cx="38544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50">
                <a:solidFill>
                  <a:schemeClr val="dk1"/>
                </a:solidFill>
                <a:highlight>
                  <a:schemeClr val="lt1"/>
                </a:highlight>
              </a:rPr>
              <a:t>Первая </a:t>
            </a:r>
            <a:r>
              <a:rPr lang="ru" sz="1450" b="1">
                <a:solidFill>
                  <a:schemeClr val="dk1"/>
                </a:solidFill>
                <a:highlight>
                  <a:schemeClr val="lt1"/>
                </a:highlight>
              </a:rPr>
              <a:t>Вальдорфская школа</a:t>
            </a:r>
            <a:r>
              <a:rPr lang="ru" sz="1450">
                <a:solidFill>
                  <a:schemeClr val="dk1"/>
                </a:solidFill>
                <a:highlight>
                  <a:schemeClr val="lt1"/>
                </a:highlight>
              </a:rPr>
              <a:t> была открыта в Германии в 1919 году в Штутгарте для детей рабочих</a:t>
            </a:r>
            <a:endParaRPr sz="145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50">
                <a:solidFill>
                  <a:schemeClr val="dk1"/>
                </a:solidFill>
                <a:highlight>
                  <a:schemeClr val="lt1"/>
                </a:highlight>
              </a:rPr>
              <a:t>табачной фабрики "Вальдорф Астория".</a:t>
            </a:r>
            <a:endParaRPr sz="145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/>
        </p:nvSpPr>
        <p:spPr>
          <a:xfrm>
            <a:off x="0" y="0"/>
            <a:ext cx="87006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50">
                <a:solidFill>
                  <a:srgbClr val="333333"/>
                </a:solidFill>
                <a:highlight>
                  <a:schemeClr val="lt1"/>
                </a:highlight>
              </a:rPr>
              <a:t>Цель воспитания в вальдофской педагогике : воспитание духовно свободной личности, способной в творчестве преодолеть тенденцию общества к консервативному воспроизводству социальных структур и стереотипов</a:t>
            </a:r>
            <a:endParaRPr sz="185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50">
                <a:solidFill>
                  <a:srgbClr val="333333"/>
                </a:solidFill>
                <a:highlight>
                  <a:schemeClr val="lt1"/>
                </a:highlight>
              </a:rPr>
              <a:t>поведения</a:t>
            </a:r>
            <a:endParaRPr sz="2200">
              <a:highlight>
                <a:schemeClr val="lt1"/>
              </a:highlight>
            </a:endParaRPr>
          </a:p>
        </p:txBody>
      </p:sp>
      <p:sp>
        <p:nvSpPr>
          <p:cNvPr id="76" name="Google Shape;76;p16"/>
          <p:cNvSpPr txBox="1"/>
          <p:nvPr/>
        </p:nvSpPr>
        <p:spPr>
          <a:xfrm>
            <a:off x="221700" y="1323600"/>
            <a:ext cx="8700600" cy="27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50" dirty="0">
                <a:solidFill>
                  <a:schemeClr val="dk1"/>
                </a:solidFill>
                <a:highlight>
                  <a:schemeClr val="lt1"/>
                </a:highlight>
              </a:rPr>
              <a:t>Г</a:t>
            </a:r>
            <a:r>
              <a:rPr lang="ru" sz="1850" dirty="0">
                <a:solidFill>
                  <a:srgbClr val="333333"/>
                </a:solidFill>
                <a:highlight>
                  <a:schemeClr val="lt1"/>
                </a:highlight>
              </a:rPr>
              <a:t>лавная фигура в школе - это </a:t>
            </a:r>
            <a:r>
              <a:rPr lang="ru" sz="1850" dirty="0">
                <a:solidFill>
                  <a:schemeClr val="tx1"/>
                </a:solidFill>
                <a:highlight>
                  <a:schemeClr val="lt1"/>
                </a:highlight>
              </a:rPr>
              <a:t>"классный учитель", </a:t>
            </a:r>
            <a:r>
              <a:rPr lang="ru" sz="1850" dirty="0">
                <a:solidFill>
                  <a:srgbClr val="333333"/>
                </a:solidFill>
                <a:highlight>
                  <a:schemeClr val="lt1"/>
                </a:highlight>
              </a:rPr>
              <a:t>человек, который на протяжении восьми лет, с первого по восьмой класс, преподает все основные предметы: родной язык и литературу, живопись,</a:t>
            </a:r>
            <a:endParaRPr sz="1850" dirty="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50" dirty="0">
                <a:solidFill>
                  <a:srgbClr val="333333"/>
                </a:solidFill>
                <a:highlight>
                  <a:schemeClr val="lt1"/>
                </a:highlight>
              </a:rPr>
              <a:t>математику, физику, зоологию, ботанику, историю, географию и т.п. Обучение 12-ти летнее.</a:t>
            </a:r>
            <a:endParaRPr sz="1850" dirty="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50" dirty="0">
                <a:solidFill>
                  <a:srgbClr val="333333"/>
                </a:solidFill>
                <a:highlight>
                  <a:schemeClr val="lt1"/>
                </a:highlight>
              </a:rPr>
              <a:t>Основные предметы преподаются "эпохами": три-четыре недели - один предмет, затем другая "эпоха" иной предмет. Дети занимаются искусствами живописью, иностранными языками, музыкой и особой формой музыкального движения  - эвритмией</a:t>
            </a:r>
            <a:endParaRPr sz="2200" dirty="0"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/>
        </p:nvSpPr>
        <p:spPr>
          <a:xfrm>
            <a:off x="123950" y="103475"/>
            <a:ext cx="9481200" cy="3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450" b="1">
                <a:solidFill>
                  <a:srgbClr val="333333"/>
                </a:solidFill>
                <a:highlight>
                  <a:schemeClr val="lt1"/>
                </a:highlight>
              </a:rPr>
              <a:t>Возрастная периодизация</a:t>
            </a:r>
            <a:endParaRPr sz="1450" b="1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450">
                <a:solidFill>
                  <a:schemeClr val="dk1"/>
                </a:solidFill>
                <a:highlight>
                  <a:schemeClr val="accent4"/>
                </a:highlight>
              </a:rPr>
              <a:t>От рождения до 7 лет -</a:t>
            </a:r>
            <a:r>
              <a:rPr lang="ru" sz="1450">
                <a:solidFill>
                  <a:schemeClr val="dk1"/>
                </a:solidFill>
                <a:highlight>
                  <a:schemeClr val="lt1"/>
                </a:highlight>
              </a:rPr>
              <a:t> </a:t>
            </a:r>
            <a:r>
              <a:rPr lang="ru" sz="1450">
                <a:solidFill>
                  <a:srgbClr val="333333"/>
                </a:solidFill>
                <a:highlight>
                  <a:schemeClr val="lt1"/>
                </a:highlight>
              </a:rPr>
              <a:t>период развития творческой фантазии. В этот период преимущественно у             ребенка развивается его физическое тело. Основной метод пример взрослых, воспитателя или </a:t>
            </a:r>
            <a:endParaRPr sz="145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50">
                <a:solidFill>
                  <a:srgbClr val="333333"/>
                </a:solidFill>
                <a:highlight>
                  <a:schemeClr val="lt1"/>
                </a:highlight>
              </a:rPr>
              <a:t>родителей. Им рассказывают и проигрывают с ними сказки, которые вызывают сопереживание, </a:t>
            </a:r>
            <a:endParaRPr sz="145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50">
                <a:solidFill>
                  <a:srgbClr val="333333"/>
                </a:solidFill>
                <a:highlight>
                  <a:schemeClr val="lt1"/>
                </a:highlight>
              </a:rPr>
              <a:t>сочувствие.</a:t>
            </a:r>
            <a:endParaRPr sz="145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5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50">
                <a:solidFill>
                  <a:srgbClr val="333333"/>
                </a:solidFill>
                <a:highlight>
                  <a:schemeClr val="accent4"/>
                </a:highlight>
              </a:rPr>
              <a:t>7 - 14 лет - преиод развития души (психического).</a:t>
            </a:r>
            <a:endParaRPr sz="1450">
              <a:solidFill>
                <a:srgbClr val="333333"/>
              </a:solidFill>
              <a:highlight>
                <a:schemeClr val="accent4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50">
                <a:solidFill>
                  <a:srgbClr val="333333"/>
                </a:solidFill>
                <a:highlight>
                  <a:schemeClr val="lt1"/>
                </a:highlight>
              </a:rPr>
              <a:t>Ребенок представляет мир в образах, поэтому и основной задачей этого этапа является развитие</a:t>
            </a:r>
            <a:endParaRPr sz="145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50">
                <a:solidFill>
                  <a:srgbClr val="333333"/>
                </a:solidFill>
                <a:highlight>
                  <a:schemeClr val="lt1"/>
                </a:highlight>
              </a:rPr>
              <a:t>чувств: чувства языка, чувства формы, чувства числа и т.д. Доминируют образные методы</a:t>
            </a:r>
            <a:endParaRPr sz="145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50">
                <a:solidFill>
                  <a:srgbClr val="333333"/>
                </a:solidFill>
                <a:highlight>
                  <a:schemeClr val="lt1"/>
                </a:highlight>
              </a:rPr>
              <a:t>обучения.(Сказки, легенды, мифы).</a:t>
            </a:r>
            <a:endParaRPr sz="145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5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50">
                <a:solidFill>
                  <a:srgbClr val="333333"/>
                </a:solidFill>
                <a:highlight>
                  <a:schemeClr val="accent4"/>
                </a:highlight>
              </a:rPr>
              <a:t>14 - 21 год - период становления духа,</a:t>
            </a:r>
            <a:r>
              <a:rPr lang="ru" sz="1450">
                <a:solidFill>
                  <a:srgbClr val="333333"/>
                </a:solidFill>
                <a:highlight>
                  <a:schemeClr val="lt1"/>
                </a:highlight>
              </a:rPr>
              <a:t> осознание личностного существа, выработка взглядов,</a:t>
            </a:r>
            <a:endParaRPr sz="145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50">
                <a:solidFill>
                  <a:srgbClr val="333333"/>
                </a:solidFill>
                <a:highlight>
                  <a:schemeClr val="lt1"/>
                </a:highlight>
              </a:rPr>
              <a:t>ориентировок, целей, исходя из собственных оценок. Методы связаны с развитием способности к суждению - интеллектуальные. Развивается феноменологическая ориентировка.</a:t>
            </a:r>
            <a:endParaRPr sz="145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5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50">
                <a:solidFill>
                  <a:srgbClr val="333333"/>
                </a:solidFill>
                <a:highlight>
                  <a:schemeClr val="accent4"/>
                </a:highlight>
              </a:rPr>
              <a:t>21 год</a:t>
            </a:r>
            <a:r>
              <a:rPr lang="ru" sz="1450">
                <a:solidFill>
                  <a:srgbClr val="333333"/>
                </a:solidFill>
                <a:highlight>
                  <a:schemeClr val="lt1"/>
                </a:highlight>
              </a:rPr>
              <a:t> - человек становится самостоятельным, т.к. у него формируется собственное "Я"</a:t>
            </a:r>
            <a:endParaRPr sz="1800"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/>
        </p:nvSpPr>
        <p:spPr>
          <a:xfrm>
            <a:off x="1065875" y="4793825"/>
            <a:ext cx="2045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</a:t>
            </a:r>
            <a:endParaRPr/>
          </a:p>
        </p:txBody>
      </p:sp>
      <p:sp>
        <p:nvSpPr>
          <p:cNvPr id="87" name="Google Shape;87;p18"/>
          <p:cNvSpPr txBox="1"/>
          <p:nvPr/>
        </p:nvSpPr>
        <p:spPr>
          <a:xfrm>
            <a:off x="4497650" y="2432325"/>
            <a:ext cx="38682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606060"/>
                </a:solidFill>
              </a:rPr>
              <a:t> </a:t>
            </a:r>
            <a:r>
              <a:rPr lang="ru" sz="1600" b="1" dirty="0">
                <a:solidFill>
                  <a:schemeClr val="dk1"/>
                </a:solidFill>
                <a:highlight>
                  <a:schemeClr val="lt1"/>
                </a:highlight>
              </a:rPr>
              <a:t>Девиз метода Монтессори: "Помоги мне сделать это самому".</a:t>
            </a:r>
            <a:endParaRPr sz="1600" b="1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88" name="Google Shape;88;p18"/>
          <p:cNvSpPr txBox="1"/>
          <p:nvPr/>
        </p:nvSpPr>
        <p:spPr>
          <a:xfrm>
            <a:off x="4139575" y="845700"/>
            <a:ext cx="4920300" cy="14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dirty="0">
                <a:solidFill>
                  <a:schemeClr val="dk1"/>
                </a:solidFill>
              </a:rPr>
              <a:t>первая женщина-врач </a:t>
            </a:r>
            <a:r>
              <a:rPr lang="ru" sz="1300" dirty="0" smtClean="0">
                <a:solidFill>
                  <a:schemeClr val="dk1"/>
                </a:solidFill>
              </a:rPr>
              <a:t>психиатрической </a:t>
            </a:r>
            <a:r>
              <a:rPr lang="ru" sz="1300" dirty="0">
                <a:solidFill>
                  <a:schemeClr val="dk1"/>
                </a:solidFill>
              </a:rPr>
              <a:t>клиники в Италии, преподаватель в </a:t>
            </a:r>
            <a:r>
              <a:rPr lang="ru" sz="1300" dirty="0" smtClean="0">
                <a:solidFill>
                  <a:schemeClr val="dk1"/>
                </a:solidFill>
              </a:rPr>
              <a:t>Римском </a:t>
            </a:r>
            <a:r>
              <a:rPr lang="ru" sz="1300" dirty="0">
                <a:solidFill>
                  <a:schemeClr val="dk1"/>
                </a:solidFill>
              </a:rPr>
              <a:t>университете, доктор философии, основатель в </a:t>
            </a:r>
            <a:r>
              <a:rPr lang="ru" sz="1300" dirty="0" smtClean="0">
                <a:solidFill>
                  <a:schemeClr val="dk1"/>
                </a:solidFill>
              </a:rPr>
              <a:t>одном </a:t>
            </a:r>
            <a:r>
              <a:rPr lang="ru" sz="1300" dirty="0">
                <a:solidFill>
                  <a:schemeClr val="dk1"/>
                </a:solidFill>
              </a:rPr>
              <a:t>из бедных кварталов Рима Дома </a:t>
            </a:r>
            <a:r>
              <a:rPr lang="ru" sz="1300" dirty="0" smtClean="0">
                <a:solidFill>
                  <a:schemeClr val="dk1"/>
                </a:solidFill>
              </a:rPr>
              <a:t>ребенка</a:t>
            </a:r>
            <a:r>
              <a:rPr lang="ru" sz="1300" dirty="0">
                <a:solidFill>
                  <a:schemeClr val="dk1"/>
                </a:solidFill>
              </a:rPr>
              <a:t>, о котором позднее </a:t>
            </a:r>
            <a:r>
              <a:rPr lang="ru" sz="1300" dirty="0" smtClean="0">
                <a:solidFill>
                  <a:schemeClr val="dk1"/>
                </a:solidFill>
              </a:rPr>
              <a:t>напишет </a:t>
            </a:r>
            <a:r>
              <a:rPr lang="ru" sz="1300" dirty="0">
                <a:solidFill>
                  <a:schemeClr val="dk1"/>
                </a:solidFill>
              </a:rPr>
              <a:t>свой уникальный труд «Дом </a:t>
            </a:r>
            <a:r>
              <a:rPr lang="ru" sz="1300" dirty="0" smtClean="0">
                <a:solidFill>
                  <a:schemeClr val="dk1"/>
                </a:solidFill>
              </a:rPr>
              <a:t>ребенка</a:t>
            </a:r>
            <a:r>
              <a:rPr lang="ru" sz="1300" dirty="0">
                <a:solidFill>
                  <a:schemeClr val="dk1"/>
                </a:solidFill>
              </a:rPr>
              <a:t>: Метод научной педагогики».</a:t>
            </a:r>
            <a:endParaRPr sz="13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925" y="99150"/>
            <a:ext cx="3519900" cy="46946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8"/>
          <p:cNvSpPr txBox="1"/>
          <p:nvPr/>
        </p:nvSpPr>
        <p:spPr>
          <a:xfrm>
            <a:off x="4139575" y="309850"/>
            <a:ext cx="49203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rgbClr val="1C4587"/>
                </a:solidFill>
              </a:rPr>
              <a:t>Мария Монтессори (1870-1952)</a:t>
            </a:r>
            <a:endParaRPr sz="1900" b="1">
              <a:solidFill>
                <a:srgbClr val="1C458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dk1"/>
                </a:solidFill>
              </a:rPr>
              <a:t>Идея свободного воспитания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96" name="Google Shape;96;p19"/>
          <p:cNvSpPr txBox="1"/>
          <p:nvPr/>
        </p:nvSpPr>
        <p:spPr>
          <a:xfrm>
            <a:off x="76200" y="462250"/>
            <a:ext cx="8991600" cy="43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1. Ребенок – особая форма жизни, отличная от природы взрослого по уровню развития (дети – активно развивающийся организм), характеру работы, т.е.деятельности и действий (спонтанная созидательная деятельность с реальными предметами как проявление природной потребности развития) , мышления («впитывающее мышление») .</a:t>
            </a: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2. В основе развития – «сенситивные периоды», наиболее благоприятные для развития определенных функций, приобретения необходимых знаний, умений и способов поведения. Они соотносятся с возрастными фазами: от 0 до 6; от 6 до 12; от 12 до 18 лет. При этом наибольшая их интенсивность приходится на возраст от 0 до 6 лет.</a:t>
            </a: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3. Цель жизни и работы ребенка – в нем самом, в построении собственной личности, исходя из своего внутреннего потенциала.</a:t>
            </a: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4. Взрослый должен способствовать созданию гармоничных отношений с ребенком. Основная его задача – создать среду, подходящую для свободного и полноценного развития ребенка, т.к. из окружающей предметной и социальной среды ребенок берет «строительный материал» для самосозидания путем выбора и самостоятельной деятельности.</a:t>
            </a: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5. Сущность воспитания – « помощь психическому развитию ребенка с самого рождения».  «При этом слово «воспитание» понимается, естественно, не не в смысле преподавания», но в смысле поддержки душевного развития ребенка».</a:t>
            </a: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6. Главная цель воспитания – достижение человечеством мировой гармонии. В каждый возрастной период цели конкретизируются в зависимости от особенностей развития и основной направленности познавательной активности ребенка.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6738" y="352425"/>
            <a:ext cx="2790825" cy="186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352425"/>
            <a:ext cx="29622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52925" y="2466638"/>
            <a:ext cx="2552700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33375" y="2242788"/>
            <a:ext cx="2038350" cy="223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/>
        </p:nvSpPr>
        <p:spPr>
          <a:xfrm>
            <a:off x="731250" y="285075"/>
            <a:ext cx="38409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>
                <a:solidFill>
                  <a:srgbClr val="20124D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Джон Дьюи (1859–1952) </a:t>
            </a:r>
            <a:r>
              <a:rPr lang="ru" sz="1700">
                <a:solidFill>
                  <a:srgbClr val="20124D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—</a:t>
            </a:r>
            <a:r>
              <a:rPr lang="ru">
                <a:solidFill>
                  <a:srgbClr val="20124D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" sz="12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американский социальный философ и педагог, теоретик прагматизма. Выступает за практическую направленность воспитания</a:t>
            </a:r>
            <a:endParaRPr/>
          </a:p>
        </p:txBody>
      </p:sp>
      <p:pic>
        <p:nvPicPr>
          <p:cNvPr id="110" name="Google Shape;11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2200" y="361950"/>
            <a:ext cx="3238500" cy="44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1"/>
          <p:cNvSpPr txBox="1"/>
          <p:nvPr/>
        </p:nvSpPr>
        <p:spPr>
          <a:xfrm>
            <a:off x="532250" y="1925250"/>
            <a:ext cx="44124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  <a:highlight>
                  <a:schemeClr val="lt1"/>
                </a:highlight>
              </a:rPr>
              <a:t>"Ребенок - это исходная точка, центр и конец всего. Надо иметь в виду его развитие, ибо лишь оно может служить материалом воспитания".</a:t>
            </a:r>
            <a:endParaRPr sz="2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112" name="Google Shape;112;p21"/>
          <p:cNvSpPr txBox="1"/>
          <p:nvPr/>
        </p:nvSpPr>
        <p:spPr>
          <a:xfrm>
            <a:off x="793225" y="3185250"/>
            <a:ext cx="35943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Идея педагогики Джона Дьюи - школа должна подготовить ребенка к самостоятельной жизни в обществе, полученные знания должны применяться в социальной деятельности.</a:t>
            </a:r>
            <a:endParaRPr/>
          </a:p>
        </p:txBody>
      </p:sp>
      <p:sp>
        <p:nvSpPr>
          <p:cNvPr id="113" name="Google Shape;113;p21"/>
          <p:cNvSpPr txBox="1"/>
          <p:nvPr/>
        </p:nvSpPr>
        <p:spPr>
          <a:xfrm>
            <a:off x="371250" y="1331775"/>
            <a:ext cx="45609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/>
              <a:t>Педагогика прагматизма</a:t>
            </a:r>
            <a:r>
              <a:rPr lang="ru"/>
              <a:t> (действие, дело, выгода)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1041</Words>
  <Application>Microsoft Office PowerPoint</Application>
  <PresentationFormat>Экран (16:9)</PresentationFormat>
  <Paragraphs>66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Times New Roman</vt:lpstr>
      <vt:lpstr>Roboto</vt:lpstr>
      <vt:lpstr>Comic Sans MS</vt:lpstr>
      <vt:lpstr>Georgia</vt:lpstr>
      <vt:lpstr>Simple Light</vt:lpstr>
      <vt:lpstr>Презентация PowerPoint</vt:lpstr>
      <vt:lpstr>Реформаторская педагогика (новое воспитание)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Zarina</dc:creator>
  <cp:lastModifiedBy>аналитик 2</cp:lastModifiedBy>
  <cp:revision>3</cp:revision>
  <dcterms:modified xsi:type="dcterms:W3CDTF">2021-10-28T09:11:13Z</dcterms:modified>
</cp:coreProperties>
</file>