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embeddedFontLst>
    <p:embeddedFont>
      <p:font typeface="Calibri" pitchFamily="34" charset="0"/>
      <p:regular r:id="rId20"/>
      <p:bold r:id="rId21"/>
      <p:italic r:id="rId22"/>
      <p:boldItalic r:id="rId23"/>
    </p:embeddedFont>
    <p:embeddedFont>
      <p:font typeface="Roboto" charset="0"/>
      <p:regular r:id="rId24"/>
      <p:bold r:id="rId25"/>
      <p:italic r:id="rId26"/>
      <p:bold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2160">
          <p15:clr>
            <a:srgbClr val="000000"/>
          </p15:clr>
        </p15:guide>
        <p15:guide id="2" pos="384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-840" y="-9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118123be4ca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118123be4ca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118123be4ca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118123be4ca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118123be4ca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118123be4ca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118123be4ca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118123be4ca_0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118123be4ca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118123be4ca_0_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118123be4ca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118123be4ca_0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118123be4c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118123be4c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BDCDEA"/>
            </a:gs>
            <a:gs pos="16000">
              <a:srgbClr val="F2F5FB"/>
            </a:gs>
            <a:gs pos="83000">
              <a:srgbClr val="CCD8EF"/>
            </a:gs>
            <a:gs pos="95000">
              <a:srgbClr val="A0B8E1"/>
            </a:gs>
            <a:gs pos="100000">
              <a:srgbClr val="A0B8E1"/>
            </a:gs>
          </a:gsLst>
          <a:lin ang="5400000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>
            <a:spLocks noGrp="1"/>
          </p:cNvSpPr>
          <p:nvPr>
            <p:ph type="ctrTitle"/>
          </p:nvPr>
        </p:nvSpPr>
        <p:spPr>
          <a:xfrm>
            <a:off x="1883212" y="300038"/>
            <a:ext cx="9144000" cy="1834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ru-RU" b="1" dirty="0"/>
              <a:t>Управляй мечтой</a:t>
            </a:r>
            <a:endParaRPr dirty="0"/>
          </a:p>
        </p:txBody>
      </p:sp>
      <p:sp>
        <p:nvSpPr>
          <p:cNvPr id="85" name="Google Shape;85;p13"/>
          <p:cNvSpPr txBox="1">
            <a:spLocks noGrp="1"/>
          </p:cNvSpPr>
          <p:nvPr>
            <p:ph type="subTitle" idx="1"/>
          </p:nvPr>
        </p:nvSpPr>
        <p:spPr>
          <a:xfrm>
            <a:off x="6381463" y="4514850"/>
            <a:ext cx="5435100" cy="176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ru-RU" dirty="0"/>
              <a:t>Выполнили: </a:t>
            </a:r>
            <a:r>
              <a:rPr lang="ru-RU" dirty="0" err="1"/>
              <a:t>Сайфутдинова</a:t>
            </a:r>
            <a:r>
              <a:rPr lang="ru-RU" dirty="0"/>
              <a:t> </a:t>
            </a:r>
            <a:r>
              <a:rPr lang="ru-RU" dirty="0" err="1"/>
              <a:t>Диля</a:t>
            </a:r>
            <a:endParaRPr dirty="0"/>
          </a:p>
          <a:p>
            <a:pPr marL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ru-RU" dirty="0" err="1"/>
              <a:t>Гараева</a:t>
            </a:r>
            <a:r>
              <a:rPr lang="ru-RU" dirty="0"/>
              <a:t> </a:t>
            </a:r>
            <a:r>
              <a:rPr lang="ru-RU" dirty="0" err="1"/>
              <a:t>Назлыгуль</a:t>
            </a:r>
            <a:endParaRPr dirty="0"/>
          </a:p>
          <a:p>
            <a:pPr marL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ru-RU" dirty="0"/>
              <a:t>Гайсин Адель</a:t>
            </a:r>
            <a:endParaRPr dirty="0"/>
          </a:p>
        </p:txBody>
      </p:sp>
      <p:pic>
        <p:nvPicPr>
          <p:cNvPr id="86" name="Google Shape;86;p13"/>
          <p:cNvPicPr preferRelativeResize="0"/>
          <p:nvPr/>
        </p:nvPicPr>
        <p:blipFill rotWithShape="1">
          <a:blip r:embed="rId3">
            <a:alphaModFix/>
          </a:blip>
          <a:srcRect l="31256" t="26564" r="29016" b="24478"/>
          <a:stretch/>
        </p:blipFill>
        <p:spPr>
          <a:xfrm>
            <a:off x="307707" y="2579000"/>
            <a:ext cx="5168900" cy="35814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2"/>
          <p:cNvSpPr txBox="1"/>
          <p:nvPr/>
        </p:nvSpPr>
        <p:spPr>
          <a:xfrm>
            <a:off x="2022025" y="842500"/>
            <a:ext cx="30000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25000"/>
              </a:lnSpc>
              <a:spcBef>
                <a:spcPts val="0"/>
              </a:spcBef>
              <a:spcAft>
                <a:spcPts val="900"/>
              </a:spcAft>
              <a:buNone/>
            </a:pPr>
            <a:endParaRPr sz="1700">
              <a:solidFill>
                <a:srgbClr val="221F20"/>
              </a:solidFill>
              <a:highlight>
                <a:srgbClr val="FFFFFF"/>
              </a:highlight>
            </a:endParaRPr>
          </a:p>
        </p:txBody>
      </p:sp>
      <p:sp>
        <p:nvSpPr>
          <p:cNvPr id="139" name="Google Shape;139;p22"/>
          <p:cNvSpPr txBox="1"/>
          <p:nvPr/>
        </p:nvSpPr>
        <p:spPr>
          <a:xfrm>
            <a:off x="0" y="0"/>
            <a:ext cx="30000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25000"/>
              </a:lnSpc>
              <a:spcBef>
                <a:spcPts val="0"/>
              </a:spcBef>
              <a:spcAft>
                <a:spcPts val="900"/>
              </a:spcAft>
              <a:buNone/>
            </a:pPr>
            <a:endParaRPr sz="1700">
              <a:solidFill>
                <a:srgbClr val="221F20"/>
              </a:solidFill>
              <a:highlight>
                <a:srgbClr val="FFFFFF"/>
              </a:highlight>
            </a:endParaRPr>
          </a:p>
        </p:txBody>
      </p:sp>
      <p:pic>
        <p:nvPicPr>
          <p:cNvPr id="140" name="Google Shape;140;p22"/>
          <p:cNvPicPr preferRelativeResize="0"/>
          <p:nvPr/>
        </p:nvPicPr>
        <p:blipFill rotWithShape="1">
          <a:blip r:embed="rId3">
            <a:alphaModFix/>
          </a:blip>
          <a:srcRect l="3407" t="27453" r="34077" b="13111"/>
          <a:stretch/>
        </p:blipFill>
        <p:spPr>
          <a:xfrm>
            <a:off x="2593524" y="700712"/>
            <a:ext cx="6318774" cy="3281501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22"/>
          <p:cNvSpPr txBox="1"/>
          <p:nvPr/>
        </p:nvSpPr>
        <p:spPr>
          <a:xfrm>
            <a:off x="674024" y="4381025"/>
            <a:ext cx="10284489" cy="23688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ru-RU" sz="1600" b="1" dirty="0" smtClean="0">
                <a:solidFill>
                  <a:srgbClr val="FF0000"/>
                </a:solidFill>
              </a:rPr>
              <a:t> Обучающие </a:t>
            </a:r>
            <a:r>
              <a:rPr lang="ru-RU" sz="1600" b="1" dirty="0">
                <a:solidFill>
                  <a:srgbClr val="FF0000"/>
                </a:solidFill>
              </a:rPr>
              <a:t>видео в форматах, которые уже доказали свою эффективность. </a:t>
            </a:r>
            <a:endParaRPr sz="1600" b="1" dirty="0" smtClean="0">
              <a:solidFill>
                <a:srgbClr val="292B2C"/>
              </a:solidFill>
            </a:endParaRPr>
          </a:p>
          <a:p>
            <a:pPr marL="0" lvl="0" indent="0" algn="just" rtl="0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rPr lang="ru-RU" sz="1600" b="1" dirty="0" smtClean="0">
                <a:solidFill>
                  <a:srgbClr val="002060"/>
                </a:solidFill>
              </a:rPr>
              <a:t>1 Тематические видео.</a:t>
            </a:r>
            <a:endParaRPr sz="1600" b="1" dirty="0" smtClean="0">
              <a:solidFill>
                <a:srgbClr val="002060"/>
              </a:solidFill>
            </a:endParaRPr>
          </a:p>
          <a:p>
            <a:pPr marL="0" lvl="0" indent="0" algn="just" rtl="0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rPr lang="ru-RU" sz="1600" b="1" dirty="0" smtClean="0">
                <a:solidFill>
                  <a:srgbClr val="002060"/>
                </a:solidFill>
              </a:rPr>
              <a:t>2 </a:t>
            </a:r>
            <a:r>
              <a:rPr lang="ru-RU" sz="1600" b="1" dirty="0">
                <a:solidFill>
                  <a:srgbClr val="002060"/>
                </a:solidFill>
              </a:rPr>
              <a:t>Технологические видео с иллюстративным материалом (рисунками и </a:t>
            </a:r>
            <a:r>
              <a:rPr lang="ru-RU" sz="1600" b="1" dirty="0" err="1">
                <a:solidFill>
                  <a:srgbClr val="002060"/>
                </a:solidFill>
              </a:rPr>
              <a:t>скриншотами</a:t>
            </a:r>
            <a:r>
              <a:rPr lang="ru-RU" sz="1600" b="1" dirty="0">
                <a:solidFill>
                  <a:srgbClr val="002060"/>
                </a:solidFill>
              </a:rPr>
              <a:t>).</a:t>
            </a:r>
            <a:endParaRPr sz="1600" b="1" dirty="0">
              <a:solidFill>
                <a:srgbClr val="002060"/>
              </a:solidFill>
            </a:endParaRPr>
          </a:p>
          <a:p>
            <a:pPr marL="0" lvl="0" indent="0" algn="just" rtl="0">
              <a:lnSpc>
                <a:spcPct val="115000"/>
              </a:lnSpc>
              <a:spcBef>
                <a:spcPts val="2300"/>
              </a:spcBef>
              <a:spcAft>
                <a:spcPts val="2300"/>
              </a:spcAft>
              <a:buNone/>
            </a:pPr>
            <a:r>
              <a:rPr lang="ru-RU" sz="1600" b="1" dirty="0">
                <a:solidFill>
                  <a:srgbClr val="002060"/>
                </a:solidFill>
              </a:rPr>
              <a:t>3 Прямая съемка занятия.</a:t>
            </a:r>
            <a:endParaRPr sz="1600" b="1" dirty="0">
              <a:solidFill>
                <a:srgbClr val="002060"/>
              </a:solidFill>
            </a:endParaRPr>
          </a:p>
        </p:txBody>
      </p:sp>
      <p:sp>
        <p:nvSpPr>
          <p:cNvPr id="142" name="Google Shape;142;p22"/>
          <p:cNvSpPr txBox="1"/>
          <p:nvPr/>
        </p:nvSpPr>
        <p:spPr>
          <a:xfrm>
            <a:off x="2657475" y="0"/>
            <a:ext cx="5856762" cy="615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 dirty="0" err="1"/>
              <a:t>Видеообучение</a:t>
            </a:r>
            <a:endParaRPr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Google Shape;147;p23"/>
          <p:cNvPicPr preferRelativeResize="0"/>
          <p:nvPr/>
        </p:nvPicPr>
        <p:blipFill rotWithShape="1">
          <a:blip r:embed="rId3">
            <a:alphaModFix/>
          </a:blip>
          <a:srcRect l="4482" t="29300" r="36686" b="10473"/>
          <a:stretch/>
        </p:blipFill>
        <p:spPr>
          <a:xfrm>
            <a:off x="2326800" y="987163"/>
            <a:ext cx="6858000" cy="3672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23"/>
          <p:cNvSpPr txBox="1"/>
          <p:nvPr/>
        </p:nvSpPr>
        <p:spPr>
          <a:xfrm>
            <a:off x="467024" y="4900613"/>
            <a:ext cx="11220152" cy="17235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ru-RU" sz="2000" b="1" dirty="0" smtClean="0">
                <a:solidFill>
                  <a:srgbClr val="292B2C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ru-RU" sz="2000" b="1" dirty="0" err="1" smtClean="0">
                <a:solidFill>
                  <a:srgbClr val="292B2C"/>
                </a:solidFill>
                <a:latin typeface="Roboto"/>
                <a:ea typeface="Roboto"/>
                <a:cs typeface="Roboto"/>
                <a:sym typeface="Roboto"/>
              </a:rPr>
              <a:t>Геймификация</a:t>
            </a:r>
            <a:r>
              <a:rPr lang="ru-RU" sz="2000" dirty="0" smtClean="0">
                <a:solidFill>
                  <a:srgbClr val="292B2C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ru-RU" sz="2000" dirty="0">
                <a:solidFill>
                  <a:srgbClr val="292B2C"/>
                </a:solidFill>
                <a:latin typeface="Roboto"/>
                <a:ea typeface="Roboto"/>
                <a:cs typeface="Roboto"/>
                <a:sym typeface="Roboto"/>
              </a:rPr>
              <a:t>— это использование игровой механики для построения образовательных процессов, что способствует вовлеченности, лояльности и конкуренции учащихся. </a:t>
            </a:r>
            <a:endParaRPr lang="ru-RU" sz="2000" dirty="0" smtClean="0">
              <a:solidFill>
                <a:srgbClr val="292B2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292B2C"/>
                </a:solidFill>
                <a:latin typeface="Roboto"/>
                <a:ea typeface="Roboto"/>
                <a:cs typeface="Roboto"/>
                <a:sym typeface="Roboto"/>
              </a:rPr>
              <a:t> Метод </a:t>
            </a:r>
            <a:r>
              <a:rPr lang="ru-RU" sz="2000" dirty="0" err="1">
                <a:solidFill>
                  <a:srgbClr val="292B2C"/>
                </a:solidFill>
                <a:latin typeface="Roboto"/>
                <a:ea typeface="Roboto"/>
                <a:cs typeface="Roboto"/>
                <a:sym typeface="Roboto"/>
              </a:rPr>
              <a:t>геймификации</a:t>
            </a:r>
            <a:r>
              <a:rPr lang="ru-RU" sz="2000" dirty="0">
                <a:solidFill>
                  <a:srgbClr val="292B2C"/>
                </a:solidFill>
                <a:latin typeface="Roboto"/>
                <a:ea typeface="Roboto"/>
                <a:cs typeface="Roboto"/>
                <a:sym typeface="Roboto"/>
              </a:rPr>
              <a:t> может включать в себя использование баллов, рейтингов лидеров, прямых конкурсов, наклеек или значков. </a:t>
            </a:r>
            <a:endParaRPr sz="2000" dirty="0"/>
          </a:p>
        </p:txBody>
      </p:sp>
      <p:sp>
        <p:nvSpPr>
          <p:cNvPr id="149" name="Google Shape;149;p23"/>
          <p:cNvSpPr txBox="1"/>
          <p:nvPr/>
        </p:nvSpPr>
        <p:spPr>
          <a:xfrm>
            <a:off x="2873275" y="232412"/>
            <a:ext cx="5880600" cy="738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b="1" dirty="0" err="1">
                <a:latin typeface="Calibri"/>
                <a:ea typeface="Calibri"/>
                <a:cs typeface="Calibri"/>
                <a:sym typeface="Calibri"/>
              </a:rPr>
              <a:t>Геймификация</a:t>
            </a:r>
            <a:r>
              <a:rPr lang="ru-RU" sz="3600" b="1" dirty="0">
                <a:latin typeface="Calibri"/>
                <a:ea typeface="Calibri"/>
                <a:cs typeface="Calibri"/>
                <a:sym typeface="Calibri"/>
              </a:rPr>
              <a:t> обучения</a:t>
            </a:r>
            <a:endParaRPr sz="3600" b="1"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4"/>
          <p:cNvSpPr txBox="1"/>
          <p:nvPr/>
        </p:nvSpPr>
        <p:spPr>
          <a:xfrm>
            <a:off x="3731975" y="117950"/>
            <a:ext cx="3000000" cy="9156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25000"/>
              </a:lnSpc>
              <a:spcBef>
                <a:spcPts val="0"/>
              </a:spcBef>
              <a:spcAft>
                <a:spcPts val="900"/>
              </a:spcAft>
              <a:buNone/>
            </a:pPr>
            <a:r>
              <a:rPr lang="ru-RU" sz="3200" b="1" dirty="0" err="1">
                <a:solidFill>
                  <a:srgbClr val="221F20"/>
                </a:solidFill>
              </a:rPr>
              <a:t>Подкастинг</a:t>
            </a:r>
            <a:endParaRPr sz="3200" b="1" dirty="0">
              <a:solidFill>
                <a:srgbClr val="221F20"/>
              </a:solidFill>
            </a:endParaRPr>
          </a:p>
        </p:txBody>
      </p:sp>
      <p:pic>
        <p:nvPicPr>
          <p:cNvPr id="155" name="Google Shape;155;p24"/>
          <p:cNvPicPr preferRelativeResize="0"/>
          <p:nvPr/>
        </p:nvPicPr>
        <p:blipFill rotWithShape="1">
          <a:blip r:embed="rId3">
            <a:alphaModFix/>
          </a:blip>
          <a:srcRect l="2165" t="25706" r="35252" b="16014"/>
          <a:stretch/>
        </p:blipFill>
        <p:spPr>
          <a:xfrm>
            <a:off x="1836675" y="926775"/>
            <a:ext cx="6790601" cy="34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24"/>
          <p:cNvSpPr txBox="1"/>
          <p:nvPr/>
        </p:nvSpPr>
        <p:spPr>
          <a:xfrm>
            <a:off x="539224" y="4543425"/>
            <a:ext cx="11005075" cy="198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ru-RU" sz="1950" dirty="0">
                <a:solidFill>
                  <a:srgbClr val="292B2C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ru-RU" sz="1950" dirty="0" err="1" smtClean="0">
                <a:solidFill>
                  <a:srgbClr val="292B2C"/>
                </a:solidFill>
                <a:latin typeface="Roboto"/>
                <a:ea typeface="Roboto"/>
                <a:cs typeface="Roboto"/>
                <a:sym typeface="Roboto"/>
              </a:rPr>
              <a:t>Подкасты</a:t>
            </a:r>
            <a:r>
              <a:rPr lang="ru-RU" sz="1950" dirty="0" smtClean="0">
                <a:solidFill>
                  <a:srgbClr val="292B2C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ru-RU" sz="1950" dirty="0">
                <a:solidFill>
                  <a:srgbClr val="292B2C"/>
                </a:solidFill>
                <a:latin typeface="Roboto"/>
                <a:ea typeface="Roboto"/>
                <a:cs typeface="Roboto"/>
                <a:sym typeface="Roboto"/>
              </a:rPr>
              <a:t>позволяют студенту учиться, когда и где ему удобно. </a:t>
            </a:r>
            <a:endParaRPr lang="ru-RU" sz="1950" dirty="0" smtClean="0">
              <a:solidFill>
                <a:srgbClr val="292B2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ru-RU" sz="1950" dirty="0" smtClean="0">
                <a:solidFill>
                  <a:srgbClr val="292B2C"/>
                </a:solidFill>
                <a:latin typeface="Roboto"/>
                <a:ea typeface="Roboto"/>
                <a:cs typeface="Roboto"/>
                <a:sym typeface="Roboto"/>
              </a:rPr>
              <a:t> В отличии </a:t>
            </a:r>
            <a:r>
              <a:rPr lang="ru-RU" sz="1950" dirty="0">
                <a:solidFill>
                  <a:srgbClr val="292B2C"/>
                </a:solidFill>
                <a:latin typeface="Roboto"/>
                <a:ea typeface="Roboto"/>
                <a:cs typeface="Roboto"/>
                <a:sym typeface="Roboto"/>
              </a:rPr>
              <a:t>от обычных лекций, слушать </a:t>
            </a:r>
            <a:r>
              <a:rPr lang="ru-RU" sz="1950" dirty="0" err="1">
                <a:solidFill>
                  <a:srgbClr val="292B2C"/>
                </a:solidFill>
                <a:latin typeface="Roboto"/>
                <a:ea typeface="Roboto"/>
                <a:cs typeface="Roboto"/>
                <a:sym typeface="Roboto"/>
              </a:rPr>
              <a:t>подкасты</a:t>
            </a:r>
            <a:r>
              <a:rPr lang="ru-RU" sz="1950" dirty="0">
                <a:solidFill>
                  <a:srgbClr val="292B2C"/>
                </a:solidFill>
                <a:latin typeface="Roboto"/>
                <a:ea typeface="Roboto"/>
                <a:cs typeface="Roboto"/>
                <a:sym typeface="Roboto"/>
              </a:rPr>
              <a:t> можно даже без отрыва от рутинных задач, например, во время уборки или по дороге в университет вместо музыки</a:t>
            </a:r>
            <a:r>
              <a:rPr lang="ru-RU" sz="1950" dirty="0" smtClean="0">
                <a:solidFill>
                  <a:srgbClr val="292B2C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ru-RU" sz="1950" dirty="0" smtClean="0">
                <a:solidFill>
                  <a:srgbClr val="292B2C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ru-RU" sz="1950" dirty="0">
                <a:solidFill>
                  <a:srgbClr val="292B2C"/>
                </a:solidFill>
                <a:latin typeface="Roboto"/>
                <a:ea typeface="Roboto"/>
                <a:cs typeface="Roboto"/>
                <a:sym typeface="Roboto"/>
              </a:rPr>
              <a:t>Студенты могут слушать и записанные </a:t>
            </a:r>
            <a:r>
              <a:rPr lang="ru-RU" sz="1950" dirty="0" err="1">
                <a:solidFill>
                  <a:srgbClr val="292B2C"/>
                </a:solidFill>
                <a:latin typeface="Roboto"/>
                <a:ea typeface="Roboto"/>
                <a:cs typeface="Roboto"/>
                <a:sym typeface="Roboto"/>
              </a:rPr>
              <a:t>аудиолекции</a:t>
            </a:r>
            <a:r>
              <a:rPr lang="ru-RU" sz="1950" dirty="0">
                <a:solidFill>
                  <a:srgbClr val="292B2C"/>
                </a:solidFill>
                <a:latin typeface="Roboto"/>
                <a:ea typeface="Roboto"/>
                <a:cs typeface="Roboto"/>
                <a:sym typeface="Roboto"/>
              </a:rPr>
              <a:t> своих собственных преподавателей, чтобы лучше разобраться в сложной теме или повторить пройденный материал перед экзаменом.</a:t>
            </a:r>
            <a:endParaRPr sz="2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5"/>
          <p:cNvSpPr txBox="1"/>
          <p:nvPr/>
        </p:nvSpPr>
        <p:spPr>
          <a:xfrm>
            <a:off x="3114676" y="0"/>
            <a:ext cx="4900612" cy="1043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300" b="1" dirty="0">
                <a:solidFill>
                  <a:srgbClr val="221F20"/>
                </a:solidFill>
              </a:rPr>
              <a:t>Дополненная реальность (VR)</a:t>
            </a:r>
            <a:endParaRPr sz="2300" b="1" dirty="0">
              <a:solidFill>
                <a:srgbClr val="221F20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None/>
            </a:pPr>
            <a:endParaRPr sz="1700" b="1" dirty="0">
              <a:solidFill>
                <a:schemeClr val="dk1"/>
              </a:solidFill>
            </a:endParaRPr>
          </a:p>
        </p:txBody>
      </p:sp>
      <p:pic>
        <p:nvPicPr>
          <p:cNvPr id="162" name="Google Shape;162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51725" y="638488"/>
            <a:ext cx="7696200" cy="406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25"/>
          <p:cNvSpPr txBox="1"/>
          <p:nvPr/>
        </p:nvSpPr>
        <p:spPr>
          <a:xfrm>
            <a:off x="202200" y="4900613"/>
            <a:ext cx="11713575" cy="17235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292B2C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ru-RU" sz="2000" dirty="0" err="1" smtClean="0">
                <a:solidFill>
                  <a:srgbClr val="292B2C"/>
                </a:solidFill>
                <a:latin typeface="Roboto"/>
                <a:ea typeface="Roboto"/>
                <a:cs typeface="Roboto"/>
                <a:sym typeface="Roboto"/>
              </a:rPr>
              <a:t>Virtual</a:t>
            </a:r>
            <a:r>
              <a:rPr lang="ru-RU" sz="2000" dirty="0" smtClean="0">
                <a:solidFill>
                  <a:srgbClr val="292B2C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ru-RU" sz="2000" dirty="0" err="1">
                <a:solidFill>
                  <a:srgbClr val="292B2C"/>
                </a:solidFill>
                <a:latin typeface="Roboto"/>
                <a:ea typeface="Roboto"/>
                <a:cs typeface="Roboto"/>
                <a:sym typeface="Roboto"/>
              </a:rPr>
              <a:t>Reality</a:t>
            </a:r>
            <a:r>
              <a:rPr lang="ru-RU" sz="2000" dirty="0">
                <a:solidFill>
                  <a:srgbClr val="292B2C"/>
                </a:solidFill>
                <a:latin typeface="Roboto"/>
                <a:ea typeface="Roboto"/>
                <a:cs typeface="Roboto"/>
                <a:sym typeface="Roboto"/>
              </a:rPr>
              <a:t> (VR) становится все более эффективным инструментом обучения. </a:t>
            </a:r>
            <a:endParaRPr lang="ru-RU" sz="2000" dirty="0" smtClean="0">
              <a:solidFill>
                <a:srgbClr val="292B2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292B2C"/>
                </a:solidFill>
                <a:latin typeface="Roboto"/>
                <a:ea typeface="Roboto"/>
                <a:cs typeface="Roboto"/>
                <a:sym typeface="Roboto"/>
              </a:rPr>
              <a:t> Эта </a:t>
            </a:r>
            <a:r>
              <a:rPr lang="ru-RU" sz="2000" dirty="0">
                <a:solidFill>
                  <a:srgbClr val="292B2C"/>
                </a:solidFill>
                <a:latin typeface="Roboto"/>
                <a:ea typeface="Roboto"/>
                <a:cs typeface="Roboto"/>
                <a:sym typeface="Roboto"/>
              </a:rPr>
              <a:t>технология позволяет создать виртуальную копию предмета, как будто он находится в одной комнате со студентом. Например, VR-очки могут смоделировать 3D-модель скелета для студентов-медиков или модель самолета для будущих авиаинженеров. Так намного проще изучить строение многих вещей и их особенности.</a:t>
            </a:r>
            <a:endParaRPr sz="2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6"/>
          <p:cNvSpPr txBox="1"/>
          <p:nvPr/>
        </p:nvSpPr>
        <p:spPr>
          <a:xfrm>
            <a:off x="3992000" y="84250"/>
            <a:ext cx="2780400" cy="994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600" b="1" dirty="0" err="1">
                <a:solidFill>
                  <a:srgbClr val="221F20"/>
                </a:solidFill>
              </a:rPr>
              <a:t>Чат-боты</a:t>
            </a:r>
            <a:endParaRPr sz="2600" b="1" dirty="0">
              <a:solidFill>
                <a:srgbClr val="221F2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None/>
            </a:pPr>
            <a:endParaRPr sz="1100" dirty="0">
              <a:solidFill>
                <a:schemeClr val="dk1"/>
              </a:solidFill>
            </a:endParaRPr>
          </a:p>
        </p:txBody>
      </p:sp>
      <p:pic>
        <p:nvPicPr>
          <p:cNvPr id="169" name="Google Shape;169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48412" y="791750"/>
            <a:ext cx="7696200" cy="378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26"/>
          <p:cNvSpPr txBox="1"/>
          <p:nvPr/>
        </p:nvSpPr>
        <p:spPr>
          <a:xfrm>
            <a:off x="413700" y="4826326"/>
            <a:ext cx="11430638" cy="17773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ru-RU" sz="2050" dirty="0" smtClean="0">
                <a:solidFill>
                  <a:srgbClr val="292B2C"/>
                </a:solidFill>
                <a:latin typeface="Roboto"/>
                <a:ea typeface="Roboto"/>
                <a:cs typeface="Roboto"/>
                <a:sym typeface="Roboto"/>
              </a:rPr>
              <a:t> Задействовать </a:t>
            </a:r>
            <a:r>
              <a:rPr lang="ru-RU" sz="2050" dirty="0">
                <a:solidFill>
                  <a:srgbClr val="292B2C"/>
                </a:solidFill>
                <a:latin typeface="Roboto"/>
                <a:ea typeface="Roboto"/>
                <a:cs typeface="Roboto"/>
                <a:sym typeface="Roboto"/>
              </a:rPr>
              <a:t>для ответов на вопросы абитуриентов. Например, о критериях приема в вуз, процедуре получения стипендии, оформлении документов или способах оплаты обучения.</a:t>
            </a:r>
            <a:r>
              <a:rPr lang="ru-RU" sz="2150" dirty="0">
                <a:solidFill>
                  <a:srgbClr val="292B2C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lang="ru-RU" sz="2150" dirty="0" smtClean="0">
              <a:solidFill>
                <a:srgbClr val="292B2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ru-RU" sz="2050" dirty="0" smtClean="0">
                <a:solidFill>
                  <a:srgbClr val="292B2C"/>
                </a:solidFill>
                <a:latin typeface="Roboto"/>
                <a:ea typeface="Roboto"/>
                <a:cs typeface="Roboto"/>
                <a:sym typeface="Roboto"/>
              </a:rPr>
              <a:t> Также </a:t>
            </a:r>
            <a:r>
              <a:rPr lang="ru-RU" sz="2050" dirty="0" err="1">
                <a:solidFill>
                  <a:srgbClr val="292B2C"/>
                </a:solidFill>
                <a:latin typeface="Roboto"/>
                <a:ea typeface="Roboto"/>
                <a:cs typeface="Roboto"/>
                <a:sym typeface="Roboto"/>
              </a:rPr>
              <a:t>чат-боты</a:t>
            </a:r>
            <a:r>
              <a:rPr lang="ru-RU" sz="2050" dirty="0">
                <a:solidFill>
                  <a:srgbClr val="292B2C"/>
                </a:solidFill>
                <a:latin typeface="Roboto"/>
                <a:ea typeface="Roboto"/>
                <a:cs typeface="Roboto"/>
                <a:sym typeface="Roboto"/>
              </a:rPr>
              <a:t> применимы в </a:t>
            </a:r>
            <a:r>
              <a:rPr lang="ru-RU" sz="2050" dirty="0" err="1">
                <a:solidFill>
                  <a:srgbClr val="292B2C"/>
                </a:solidFill>
                <a:latin typeface="Roboto"/>
                <a:ea typeface="Roboto"/>
                <a:cs typeface="Roboto"/>
                <a:sym typeface="Roboto"/>
              </a:rPr>
              <a:t>онлайн-обучении</a:t>
            </a:r>
            <a:r>
              <a:rPr lang="ru-RU" sz="2050" dirty="0">
                <a:solidFill>
                  <a:srgbClr val="292B2C"/>
                </a:solidFill>
                <a:latin typeface="Roboto"/>
                <a:ea typeface="Roboto"/>
                <a:cs typeface="Roboto"/>
                <a:sym typeface="Roboto"/>
              </a:rPr>
              <a:t>: они могут играть роль наставника и гида при прохождении образовательного курса</a:t>
            </a:r>
            <a:r>
              <a:rPr lang="ru-RU" sz="1250" dirty="0">
                <a:solidFill>
                  <a:srgbClr val="292B2C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  <a:endParaRPr sz="2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Google Shape;175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67075" y="1447801"/>
            <a:ext cx="7696200" cy="4333875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27"/>
          <p:cNvSpPr txBox="1"/>
          <p:nvPr/>
        </p:nvSpPr>
        <p:spPr>
          <a:xfrm>
            <a:off x="2214562" y="223400"/>
            <a:ext cx="7158038" cy="9156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25000"/>
              </a:lnSpc>
              <a:spcBef>
                <a:spcPts val="0"/>
              </a:spcBef>
              <a:spcAft>
                <a:spcPts val="900"/>
              </a:spcAft>
              <a:buNone/>
            </a:pPr>
            <a:r>
              <a:rPr lang="ru-RU" sz="3200" b="1" dirty="0">
                <a:solidFill>
                  <a:srgbClr val="FF0000"/>
                </a:solidFill>
              </a:rPr>
              <a:t>Самостоятельное обучение</a:t>
            </a:r>
            <a:endParaRPr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49313"/>
          </a:xfrm>
        </p:spPr>
        <p:txBody>
          <a:bodyPr>
            <a:normAutofit fontScale="90000"/>
          </a:bodyPr>
          <a:lstStyle/>
          <a:p>
            <a:pPr lvl="0" algn="ctr"/>
            <a:r>
              <a:rPr lang="ru-RU" b="1" dirty="0" smtClean="0">
                <a:solidFill>
                  <a:srgbClr val="000000"/>
                </a:solidFill>
              </a:rPr>
              <a:t>Средства, методы и формы контроля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181" name="Google Shape;181;p28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678815" lvl="0" indent="-335915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18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ru-RU" sz="1800" b="1" dirty="0"/>
              <a:t>	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b="1" dirty="0"/>
          </a:p>
        </p:txBody>
      </p:sp>
      <p:sp>
        <p:nvSpPr>
          <p:cNvPr id="182" name="Google Shape;182;p28"/>
          <p:cNvSpPr txBox="1"/>
          <p:nvPr/>
        </p:nvSpPr>
        <p:spPr>
          <a:xfrm>
            <a:off x="3047281" y="-13294200"/>
            <a:ext cx="6094562" cy="1812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450215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закрытого типа (когда студенту предстоит выбрать из готовых вариантов ответа);</a:t>
            </a:r>
            <a:endParaRPr/>
          </a:p>
          <a:p>
            <a:pPr marL="457200" marR="0" lvl="1" indent="450214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тесты, в которых можно выбрать </a:t>
            </a:r>
            <a:r>
              <a:rPr lang="ru-RU"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один вариант ответа</a:t>
            </a:r>
            <a:endParaRPr/>
          </a:p>
          <a:p>
            <a:pPr marL="457200" marR="0" lvl="1" indent="450214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тесты, в которых можно выбрать </a:t>
            </a:r>
            <a:r>
              <a:rPr lang="ru-RU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несколько вариантов ответа</a:t>
            </a:r>
            <a:endParaRPr/>
          </a:p>
          <a:p>
            <a:pPr marL="457200" marR="0" lvl="1" indent="450214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установить соответствие</a:t>
            </a:r>
            <a:r>
              <a:rPr lang="ru-RU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(слева и справа даются связанные понятия, например, слова в предложении, родовые и видовые понятия и др.)</a:t>
            </a:r>
            <a:endParaRPr/>
          </a:p>
        </p:txBody>
      </p:sp>
      <p:sp>
        <p:nvSpPr>
          <p:cNvPr id="183" name="Google Shape;183;p28"/>
          <p:cNvSpPr txBox="1"/>
          <p:nvPr/>
        </p:nvSpPr>
        <p:spPr>
          <a:xfrm>
            <a:off x="357189" y="928689"/>
            <a:ext cx="11356046" cy="5632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742950" marR="0" lvl="1" indent="-2857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ru-RU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Устная проверка знаний (</a:t>
            </a:r>
            <a:r>
              <a:rPr lang="ru-RU" sz="24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проведение фронтальной беседы</a:t>
            </a:r>
            <a:r>
              <a:rPr lang="ru-RU" sz="24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).</a:t>
            </a: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marR="0" lvl="1" indent="-2857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ru-RU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Письменная проверка знания (</a:t>
            </a:r>
            <a:r>
              <a:rPr lang="ru-RU" sz="24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перечень вопросов, на которые учащиеся должны дать незамедлительные и краткие ответы</a:t>
            </a:r>
            <a:r>
              <a:rPr lang="ru-RU" sz="24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).</a:t>
            </a:r>
            <a:endParaRPr dirty="0"/>
          </a:p>
          <a:p>
            <a:pPr marL="742950" marR="0" lvl="1" indent="-2857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ru-RU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Кратковременная самостоятельная работа (</a:t>
            </a:r>
            <a:r>
              <a:rPr lang="ru-RU" sz="24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некоторое количество вопросов, на которые предлагается дать свои обоснованные ответы</a:t>
            </a:r>
            <a:r>
              <a:rPr lang="ru-RU" sz="24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).</a:t>
            </a:r>
            <a:endParaRPr dirty="0"/>
          </a:p>
          <a:p>
            <a:pPr marL="742950" marR="0" lvl="1" indent="-2857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ru-RU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Практическая или лабораторная работа (</a:t>
            </a:r>
            <a:r>
              <a:rPr lang="ru-RU" sz="24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форма контроля, </a:t>
            </a:r>
            <a:r>
              <a:rPr lang="ru-RU" sz="2400" b="0" i="1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которая требует  </a:t>
            </a:r>
            <a:r>
              <a:rPr lang="ru-RU" sz="24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не только наличия знаний, но еще и умений применять эти знания в практике</a:t>
            </a:r>
            <a:r>
              <a:rPr lang="ru-RU" sz="24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).</a:t>
            </a:r>
            <a:endParaRPr dirty="0"/>
          </a:p>
          <a:p>
            <a:pPr marL="742950" marR="0" lvl="1" indent="-2857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ru-RU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Тестовые задания (предлагается </a:t>
            </a:r>
            <a:r>
              <a:rPr lang="ru-RU" sz="24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несколько </a:t>
            </a:r>
            <a:r>
              <a:rPr lang="ru-RU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вариантов ответов на вопрос, из которых надо выбрать </a:t>
            </a:r>
            <a:r>
              <a:rPr lang="ru-RU" sz="24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один или несколько или вписать </a:t>
            </a:r>
            <a:r>
              <a:rPr lang="ru-RU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правильный</a:t>
            </a:r>
            <a:r>
              <a:rPr lang="ru-RU" sz="24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).</a:t>
            </a:r>
            <a:endParaRPr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Google Shape;188;p29" descr="Ступени образования в РФ — новости в сфере российского образования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28775" y="685800"/>
            <a:ext cx="8477250" cy="5648325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29"/>
          <p:cNvSpPr txBox="1"/>
          <p:nvPr/>
        </p:nvSpPr>
        <p:spPr>
          <a:xfrm>
            <a:off x="3298825" y="185737"/>
            <a:ext cx="51308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Спасибо за внимание!</a:t>
            </a:r>
            <a:endParaRPr sz="36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450215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</a:pPr>
            <a:r>
              <a:rPr lang="ru-RU" sz="4800" dirty="0"/>
              <a:t>Для того, кто не знает, куда плывет, никакой ветер не будет </a:t>
            </a:r>
            <a:r>
              <a:rPr lang="ru-RU" sz="4800" dirty="0" smtClean="0"/>
              <a:t>попутным.</a:t>
            </a:r>
            <a:endParaRPr dirty="0"/>
          </a:p>
          <a:p>
            <a:pPr marL="228600" lvl="0" indent="450215" algn="r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</a:pPr>
            <a:r>
              <a:rPr lang="ru-RU" sz="4800" dirty="0"/>
              <a:t>Б</a:t>
            </a:r>
            <a:r>
              <a:rPr lang="ru-RU" sz="4800" dirty="0" smtClean="0"/>
              <a:t>. Спиноза</a:t>
            </a:r>
            <a:endParaRPr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5"/>
          <p:cNvSpPr txBox="1">
            <a:spLocks noGrp="1"/>
          </p:cNvSpPr>
          <p:nvPr>
            <p:ph type="body" idx="1"/>
          </p:nvPr>
        </p:nvSpPr>
        <p:spPr>
          <a:xfrm>
            <a:off x="728663" y="612551"/>
            <a:ext cx="10744200" cy="5969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678815" lvl="0" indent="-450215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</a:pPr>
            <a:r>
              <a:rPr lang="ru-RU" sz="4000" b="1" dirty="0"/>
              <a:t>Цель </a:t>
            </a:r>
            <a:r>
              <a:rPr lang="ru-RU" sz="4000" b="1" dirty="0" smtClean="0"/>
              <a:t>обучения:</a:t>
            </a:r>
            <a:r>
              <a:rPr lang="ru-RU" sz="4000" dirty="0" smtClean="0"/>
              <a:t>  </a:t>
            </a:r>
            <a:endParaRPr dirty="0" smtClean="0"/>
          </a:p>
          <a:p>
            <a:pPr marL="685800" lvl="1" indent="450214" algn="just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ru-RU" sz="3600" dirty="0" smtClean="0"/>
              <a:t> Обеспечение подготовки </a:t>
            </a:r>
            <a:r>
              <a:rPr lang="ru-RU" sz="3600" i="0" dirty="0" smtClean="0"/>
              <a:t> </a:t>
            </a:r>
            <a:r>
              <a:rPr lang="ru-RU" sz="3600" dirty="0" smtClean="0"/>
              <a:t>в</a:t>
            </a:r>
            <a:r>
              <a:rPr lang="ru-RU" sz="3600" i="0" dirty="0" smtClean="0"/>
              <a:t>ысококвалифицированных специалистов по всем основным направлениям общественно полезной деятельности в соответствии с потребностями общества и государства, углубление и расширение образования,</a:t>
            </a:r>
            <a:r>
              <a:rPr lang="ru-RU" sz="3600" dirty="0" smtClean="0"/>
              <a:t> привитие навыков к самообразованию.</a:t>
            </a:r>
            <a:endParaRPr sz="3600" dirty="0" smtClean="0"/>
          </a:p>
          <a:p>
            <a:pPr marL="685800" lvl="1" indent="450214" algn="just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ru-RU" sz="3600" i="0" dirty="0" smtClean="0"/>
              <a:t> </a:t>
            </a:r>
            <a:endParaRPr sz="18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ru-RU" sz="1800" b="1" dirty="0"/>
              <a:t>	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6"/>
          <p:cNvSpPr txBox="1">
            <a:spLocks noGrp="1"/>
          </p:cNvSpPr>
          <p:nvPr>
            <p:ph type="title"/>
          </p:nvPr>
        </p:nvSpPr>
        <p:spPr>
          <a:xfrm>
            <a:off x="825500" y="352425"/>
            <a:ext cx="10515600" cy="1033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ru-RU" b="1" dirty="0" smtClean="0"/>
              <a:t>Задачи</a:t>
            </a:r>
            <a:r>
              <a:rPr lang="ru-RU" dirty="0" smtClean="0"/>
              <a:t>:</a:t>
            </a:r>
            <a:endParaRPr dirty="0"/>
          </a:p>
        </p:txBody>
      </p:sp>
      <p:sp>
        <p:nvSpPr>
          <p:cNvPr id="102" name="Google Shape;102;p16"/>
          <p:cNvSpPr txBox="1">
            <a:spLocks noGrp="1"/>
          </p:cNvSpPr>
          <p:nvPr>
            <p:ph type="body" idx="1"/>
          </p:nvPr>
        </p:nvSpPr>
        <p:spPr>
          <a:xfrm>
            <a:off x="671513" y="1643062"/>
            <a:ext cx="10929937" cy="4814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ru-RU" dirty="0"/>
              <a:t>с</a:t>
            </a:r>
            <a:r>
              <a:rPr lang="ru-RU" dirty="0" smtClean="0"/>
              <a:t>формировать </a:t>
            </a:r>
            <a:r>
              <a:rPr lang="ru-RU" dirty="0"/>
              <a:t>новый менталитет, который будет базироваться на таком убеждении: образование производит новые знания и информацию, а не только тиражирует и потребляет их;</a:t>
            </a:r>
            <a:endParaRPr dirty="0"/>
          </a:p>
          <a:p>
            <a:pPr marL="228600" lvl="0" indent="-2286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ru-RU" dirty="0"/>
              <a:t>с</a:t>
            </a:r>
            <a:r>
              <a:rPr lang="ru-RU" dirty="0" smtClean="0"/>
              <a:t>оздать </a:t>
            </a:r>
            <a:r>
              <a:rPr lang="ru-RU" dirty="0"/>
              <a:t>новые виды когнитивной методологии, которые позволят преодолеть психологические барьеры мышления, развить способность мыслить абстрактно и в процессе обучения формировать продуктивные знания;</a:t>
            </a:r>
            <a:endParaRPr dirty="0"/>
          </a:p>
          <a:p>
            <a:pPr marL="228600" lvl="0" indent="-2286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ru-RU" dirty="0"/>
              <a:t>с</a:t>
            </a:r>
            <a:r>
              <a:rPr lang="ru-RU" dirty="0" smtClean="0"/>
              <a:t>оздать </a:t>
            </a:r>
            <a:r>
              <a:rPr lang="ru-RU" dirty="0"/>
              <a:t>новую образовательную среду, которая позволит в любое время получить качественное образование.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Google Shape;107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6000" y="458788"/>
            <a:ext cx="10031413" cy="52730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ctr"/>
            <a:r>
              <a:rPr lang="ru-RU" b="1" dirty="0" smtClean="0">
                <a:solidFill>
                  <a:srgbClr val="000000"/>
                </a:solidFill>
              </a:rPr>
              <a:t>Подготовка к получению ВО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112" name="Google Shape;112;p18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endParaRPr sz="3600" b="1" dirty="0">
              <a:solidFill>
                <a:srgbClr val="000000"/>
              </a:solidFill>
            </a:endParaRPr>
          </a:p>
          <a:p>
            <a:pPr marL="678815" lvl="0" indent="-335915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18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ru-RU" sz="1800" b="1" dirty="0"/>
              <a:t>	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b="1" dirty="0"/>
          </a:p>
        </p:txBody>
      </p:sp>
      <p:sp>
        <p:nvSpPr>
          <p:cNvPr id="113" name="Google Shape;113;p18"/>
          <p:cNvSpPr txBox="1"/>
          <p:nvPr/>
        </p:nvSpPr>
        <p:spPr>
          <a:xfrm>
            <a:off x="3047281" y="-13294200"/>
            <a:ext cx="6094562" cy="1812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450215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закрытого типа (когда студенту предстоит выбрать из готовых вариантов ответа);</a:t>
            </a:r>
            <a:endParaRPr/>
          </a:p>
          <a:p>
            <a:pPr marL="457200" marR="0" lvl="1" indent="450214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тесты, в которых можно выбрать </a:t>
            </a:r>
            <a:r>
              <a:rPr lang="ru-RU"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один вариант ответа</a:t>
            </a:r>
            <a:endParaRPr/>
          </a:p>
          <a:p>
            <a:pPr marL="457200" marR="0" lvl="1" indent="450214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тесты, в которых можно выбрать </a:t>
            </a:r>
            <a:r>
              <a:rPr lang="ru-RU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несколько вариантов ответа</a:t>
            </a:r>
            <a:endParaRPr/>
          </a:p>
          <a:p>
            <a:pPr marL="457200" marR="0" lvl="1" indent="450214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установить соответствие</a:t>
            </a:r>
            <a:r>
              <a:rPr lang="ru-RU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(слева и справа даются связанные понятия, например, слова в предложении, родовые и видовые понятия и др.)</a:t>
            </a:r>
            <a:endParaRPr/>
          </a:p>
        </p:txBody>
      </p:sp>
      <p:sp>
        <p:nvSpPr>
          <p:cNvPr id="114" name="Google Shape;114;p18"/>
          <p:cNvSpPr txBox="1"/>
          <p:nvPr/>
        </p:nvSpPr>
        <p:spPr>
          <a:xfrm>
            <a:off x="428625" y="857250"/>
            <a:ext cx="11284609" cy="5812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ru-RU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Создание специальных классов с выбором направления ( с 6 класса</a:t>
            </a:r>
            <a:r>
              <a:rPr lang="ru-RU" sz="24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).</a:t>
            </a:r>
            <a:endParaRPr dirty="0"/>
          </a:p>
          <a:p>
            <a:pPr marL="285750" marR="0" lvl="0" indent="-2857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ru-RU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Школа заключает договор с вузом: преподаватели периодически проводят занятия для учащихся (лекции, практические занятия, совместные исследовательские работы</a:t>
            </a:r>
            <a:r>
              <a:rPr lang="ru-RU" sz="24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).</a:t>
            </a: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ru-RU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Посещение элективных курсов </a:t>
            </a:r>
            <a:r>
              <a:rPr lang="ru-RU" sz="24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учениками </a:t>
            </a:r>
            <a:r>
              <a:rPr lang="ru-RU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 и 11 классов.</a:t>
            </a:r>
            <a:endParaRPr dirty="0"/>
          </a:p>
          <a:p>
            <a:pPr marL="285750" marR="0" lvl="0" indent="-2857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ru-RU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После 9 класса можно уйти в техникум, с последующей возможностью поступить на 3-й курс в вуз при условии, что это профильный по отношению к техникуму институт.</a:t>
            </a:r>
            <a:endParaRPr dirty="0"/>
          </a:p>
          <a:p>
            <a:pPr marL="285750" marR="0" lvl="0" indent="-1714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1714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19439" y="733388"/>
            <a:ext cx="5697032" cy="5796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19"/>
          <p:cNvSpPr txBox="1"/>
          <p:nvPr/>
        </p:nvSpPr>
        <p:spPr>
          <a:xfrm>
            <a:off x="1651000" y="203200"/>
            <a:ext cx="9021572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i="0" u="none" strike="noStrike" cap="none" dirty="0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rPr>
              <a:t>Этапы многоуровневого высшего и послевузовского образования</a:t>
            </a:r>
            <a:endParaRPr sz="2400" b="1" dirty="0">
              <a:solidFill>
                <a:srgbClr val="323F4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957263" y="357188"/>
            <a:ext cx="10382248" cy="742950"/>
          </a:xfrm>
        </p:spPr>
        <p:txBody>
          <a:bodyPr>
            <a:normAutofit fontScale="90000"/>
          </a:bodyPr>
          <a:lstStyle/>
          <a:p>
            <a:pPr lvl="0" algn="ctr"/>
            <a:r>
              <a:rPr lang="ru-RU" b="1" dirty="0" smtClean="0">
                <a:solidFill>
                  <a:srgbClr val="000000"/>
                </a:solidFill>
              </a:rPr>
              <a:t>Форма организации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125" name="Google Shape;125;p20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678815" lvl="0" indent="-335915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18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ru-RU" sz="1800" b="1" dirty="0"/>
              <a:t>	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b="1" dirty="0"/>
          </a:p>
        </p:txBody>
      </p:sp>
      <p:sp>
        <p:nvSpPr>
          <p:cNvPr id="126" name="Google Shape;126;p20"/>
          <p:cNvSpPr txBox="1"/>
          <p:nvPr/>
        </p:nvSpPr>
        <p:spPr>
          <a:xfrm>
            <a:off x="3047281" y="-13294200"/>
            <a:ext cx="6094562" cy="1812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450215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закрытого типа (когда студенту предстоит выбрать из готовых вариантов ответа);</a:t>
            </a:r>
            <a:endParaRPr/>
          </a:p>
          <a:p>
            <a:pPr marL="457200" marR="0" lvl="1" indent="450214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тесты, в которых можно выбрать </a:t>
            </a:r>
            <a:r>
              <a:rPr lang="ru-RU"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один вариант ответа</a:t>
            </a:r>
            <a:endParaRPr/>
          </a:p>
          <a:p>
            <a:pPr marL="457200" marR="0" lvl="1" indent="450214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тесты, в которых можно выбрать </a:t>
            </a:r>
            <a:r>
              <a:rPr lang="ru-RU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несколько вариантов ответа</a:t>
            </a:r>
            <a:endParaRPr/>
          </a:p>
          <a:p>
            <a:pPr marL="457200" marR="0" lvl="1" indent="450214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установить соответствие</a:t>
            </a:r>
            <a:r>
              <a:rPr lang="ru-RU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(слева и справа даются связанные понятия, например, слова в предложении, родовые и видовые понятия и др.)</a:t>
            </a:r>
            <a:endParaRPr/>
          </a:p>
        </p:txBody>
      </p:sp>
      <p:sp>
        <p:nvSpPr>
          <p:cNvPr id="127" name="Google Shape;127;p20"/>
          <p:cNvSpPr txBox="1"/>
          <p:nvPr/>
        </p:nvSpPr>
        <p:spPr>
          <a:xfrm>
            <a:off x="257175" y="671692"/>
            <a:ext cx="11201400" cy="61863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742950" marR="0" lvl="1" indent="-2857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ru-RU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Очная, заочная форма обучения с применением дистанционных образовательных технологий.</a:t>
            </a:r>
            <a:endParaRPr dirty="0"/>
          </a:p>
          <a:p>
            <a:pPr marL="742950" marR="0" lvl="1" indent="-2857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ru-RU" sz="24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Курсы могут быть трех видов</a:t>
            </a:r>
            <a:r>
              <a:rPr lang="ru-RU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ru-RU" sz="24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обязательные, вариативные, факультативные.</a:t>
            </a: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marR="0" lvl="1" indent="-2857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ru-RU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Часть занятий проходит в своем учебном заведении, также должны быть </a:t>
            </a:r>
            <a:r>
              <a:rPr lang="ru-RU" sz="24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возможности для </a:t>
            </a:r>
            <a:r>
              <a:rPr lang="ru-RU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проведения обучения в организациях разных </a:t>
            </a:r>
            <a:r>
              <a:rPr lang="ru-RU" sz="24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направлений.</a:t>
            </a: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marR="0" lvl="1" indent="-2857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ru-RU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Обучение парней и девушек совместное, кроме физкультуры.</a:t>
            </a:r>
            <a:endParaRPr dirty="0"/>
          </a:p>
          <a:p>
            <a:pPr marL="742950" marR="0" lvl="1" indent="-2857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ru-RU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Возможность обмена студентами с иностранными ВУЗами или </a:t>
            </a:r>
            <a:r>
              <a:rPr lang="ru-RU" sz="24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стажировки  </a:t>
            </a:r>
            <a:r>
              <a:rPr lang="ru-RU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за границей.</a:t>
            </a:r>
            <a:endParaRPr dirty="0"/>
          </a:p>
          <a:p>
            <a:pPr marL="742950" marR="0" lvl="1" indent="-2857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ru-RU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 первого курса студент прикрепляется к научному руководителю и посещает лабораторию наставника не в ущерб учебе.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1"/>
          <p:cNvSpPr txBox="1"/>
          <p:nvPr/>
        </p:nvSpPr>
        <p:spPr>
          <a:xfrm>
            <a:off x="1482825" y="271464"/>
            <a:ext cx="9705600" cy="738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b="1" dirty="0">
                <a:latin typeface="Calibri"/>
                <a:ea typeface="Calibri"/>
                <a:cs typeface="Calibri"/>
                <a:sym typeface="Calibri"/>
              </a:rPr>
              <a:t>СРЕДСТВА ОБУЧЕНИЯ </a:t>
            </a:r>
            <a:endParaRPr sz="3600" b="1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21"/>
          <p:cNvSpPr txBox="1"/>
          <p:nvPr/>
        </p:nvSpPr>
        <p:spPr>
          <a:xfrm>
            <a:off x="714376" y="1228724"/>
            <a:ext cx="10615612" cy="4924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400050" algn="just" rtl="0">
              <a:spcBef>
                <a:spcPts val="0"/>
              </a:spcBef>
              <a:spcAft>
                <a:spcPts val="0"/>
              </a:spcAft>
              <a:buSzPts val="2700"/>
              <a:buFont typeface="Calibri"/>
              <a:buChar char="-"/>
            </a:pPr>
            <a:r>
              <a:rPr lang="ru-RU" sz="2800" b="1" dirty="0">
                <a:latin typeface="Calibri"/>
                <a:ea typeface="Calibri"/>
                <a:cs typeface="Calibri"/>
                <a:sym typeface="Calibri"/>
              </a:rPr>
              <a:t>Цифровые образовательные ресурсы</a:t>
            </a:r>
            <a:r>
              <a:rPr lang="ru-RU" sz="2800" dirty="0">
                <a:latin typeface="Calibri"/>
                <a:ea typeface="Calibri"/>
                <a:cs typeface="Calibri"/>
                <a:sym typeface="Calibri"/>
              </a:rPr>
              <a:t>: электронные  образовательные платформы, электронные </a:t>
            </a:r>
            <a:r>
              <a:rPr lang="ru-RU" sz="2800" dirty="0" smtClean="0">
                <a:latin typeface="Calibri"/>
                <a:ea typeface="Calibri"/>
                <a:cs typeface="Calibri"/>
                <a:sym typeface="Calibri"/>
              </a:rPr>
              <a:t>учебники.</a:t>
            </a:r>
          </a:p>
          <a:p>
            <a:pPr marL="457200" lvl="0" indent="-400050" algn="just" rtl="0">
              <a:spcBef>
                <a:spcPts val="0"/>
              </a:spcBef>
              <a:spcAft>
                <a:spcPts val="0"/>
              </a:spcAft>
              <a:buSzPts val="2700"/>
              <a:buFont typeface="Calibri"/>
              <a:buChar char="-"/>
            </a:pPr>
            <a:endParaRPr sz="2800" dirty="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00050" algn="just" rtl="0">
              <a:spcBef>
                <a:spcPts val="0"/>
              </a:spcBef>
              <a:spcAft>
                <a:spcPts val="0"/>
              </a:spcAft>
              <a:buSzPts val="2700"/>
              <a:buFont typeface="Calibri"/>
              <a:buChar char="-"/>
            </a:pPr>
            <a:r>
              <a:rPr lang="ru-RU" sz="2800" b="1" dirty="0">
                <a:latin typeface="Calibri"/>
                <a:ea typeface="Calibri"/>
                <a:cs typeface="Calibri"/>
                <a:sym typeface="Calibri"/>
              </a:rPr>
              <a:t>Дидактические материалы:</a:t>
            </a:r>
            <a:r>
              <a:rPr lang="ru-RU" sz="2800" dirty="0">
                <a:latin typeface="Calibri"/>
                <a:ea typeface="Calibri"/>
                <a:cs typeface="Calibri"/>
                <a:sym typeface="Calibri"/>
              </a:rPr>
              <a:t> учебники, учебные </a:t>
            </a:r>
            <a:r>
              <a:rPr lang="ru-RU" sz="2800" dirty="0" smtClean="0">
                <a:latin typeface="Calibri"/>
                <a:ea typeface="Calibri"/>
                <a:cs typeface="Calibri"/>
                <a:sym typeface="Calibri"/>
              </a:rPr>
              <a:t>пособия.</a:t>
            </a:r>
          </a:p>
          <a:p>
            <a:pPr marL="457200" lvl="0" indent="-400050" algn="just" rtl="0">
              <a:spcBef>
                <a:spcPts val="0"/>
              </a:spcBef>
              <a:spcAft>
                <a:spcPts val="0"/>
              </a:spcAft>
              <a:buSzPts val="2700"/>
              <a:buFont typeface="Calibri"/>
              <a:buChar char="-"/>
            </a:pPr>
            <a:endParaRPr sz="2800" dirty="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00050" algn="just" rtl="0">
              <a:spcBef>
                <a:spcPts val="0"/>
              </a:spcBef>
              <a:spcAft>
                <a:spcPts val="0"/>
              </a:spcAft>
              <a:buSzPts val="2700"/>
              <a:buFont typeface="Calibri"/>
              <a:buChar char="-"/>
            </a:pPr>
            <a:r>
              <a:rPr lang="ru-RU" sz="2800" b="1" dirty="0">
                <a:latin typeface="Calibri"/>
                <a:ea typeface="Calibri"/>
                <a:cs typeface="Calibri"/>
                <a:sym typeface="Calibri"/>
              </a:rPr>
              <a:t>Технические средства обучения: </a:t>
            </a:r>
            <a:r>
              <a:rPr lang="ru-RU" sz="2800" dirty="0">
                <a:latin typeface="Calibri"/>
                <a:ea typeface="Calibri"/>
                <a:cs typeface="Calibri"/>
                <a:sym typeface="Calibri"/>
              </a:rPr>
              <a:t>компьютер, планшет, </a:t>
            </a:r>
            <a:r>
              <a:rPr lang="ru-RU" sz="2800" dirty="0" smtClean="0">
                <a:latin typeface="Calibri"/>
                <a:ea typeface="Calibri"/>
                <a:cs typeface="Calibri"/>
                <a:sym typeface="Calibri"/>
              </a:rPr>
              <a:t>смартфон.</a:t>
            </a:r>
          </a:p>
          <a:p>
            <a:pPr marL="457200" lvl="0" indent="-400050" algn="just" rtl="0">
              <a:spcBef>
                <a:spcPts val="0"/>
              </a:spcBef>
              <a:spcAft>
                <a:spcPts val="0"/>
              </a:spcAft>
              <a:buSzPts val="2700"/>
              <a:buFont typeface="Calibri"/>
              <a:buChar char="-"/>
            </a:pPr>
            <a:endParaRPr sz="2800" dirty="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00050" algn="just" rtl="0">
              <a:spcBef>
                <a:spcPts val="0"/>
              </a:spcBef>
              <a:spcAft>
                <a:spcPts val="0"/>
              </a:spcAft>
              <a:buSzPts val="2700"/>
              <a:buFont typeface="Calibri"/>
              <a:buChar char="-"/>
            </a:pPr>
            <a:r>
              <a:rPr lang="ru-RU" sz="2800" b="1" dirty="0">
                <a:latin typeface="Calibri"/>
                <a:ea typeface="Calibri"/>
                <a:cs typeface="Calibri"/>
                <a:sym typeface="Calibri"/>
              </a:rPr>
              <a:t>Наглядные средства и оборудования: </a:t>
            </a:r>
            <a:endParaRPr sz="2800" b="1" dirty="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 dirty="0" smtClean="0"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lang="ru-RU" sz="2800" dirty="0" smtClean="0">
                <a:latin typeface="Calibri"/>
                <a:ea typeface="Calibri"/>
                <a:cs typeface="Calibri"/>
                <a:sym typeface="Calibri"/>
              </a:rPr>
              <a:t>-</a:t>
            </a:r>
            <a:r>
              <a:rPr lang="ru-RU" sz="2800" b="1" dirty="0" smtClean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800" dirty="0">
                <a:latin typeface="Calibri"/>
                <a:ea typeface="Calibri"/>
                <a:cs typeface="Calibri"/>
                <a:sym typeface="Calibri"/>
              </a:rPr>
              <a:t>модели, макеты, </a:t>
            </a:r>
            <a:r>
              <a:rPr lang="ru-RU" sz="2800" dirty="0" smtClean="0">
                <a:latin typeface="Calibri"/>
                <a:ea typeface="Calibri"/>
                <a:cs typeface="Calibri"/>
                <a:sym typeface="Calibri"/>
              </a:rPr>
              <a:t>таблицы;</a:t>
            </a:r>
            <a:endParaRPr sz="2800" dirty="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 smtClean="0">
                <a:latin typeface="Calibri"/>
                <a:ea typeface="Calibri"/>
                <a:cs typeface="Calibri"/>
                <a:sym typeface="Calibri"/>
              </a:rPr>
              <a:t>  - </a:t>
            </a:r>
            <a:r>
              <a:rPr lang="ru-RU" sz="2800" dirty="0">
                <a:latin typeface="Calibri"/>
                <a:ea typeface="Calibri"/>
                <a:cs typeface="Calibri"/>
                <a:sym typeface="Calibri"/>
              </a:rPr>
              <a:t>приборы, аппараты, оборудование, </a:t>
            </a:r>
            <a:r>
              <a:rPr lang="ru-RU" sz="2800" dirty="0" smtClean="0">
                <a:latin typeface="Calibri"/>
                <a:ea typeface="Calibri"/>
                <a:cs typeface="Calibri"/>
                <a:sym typeface="Calibri"/>
              </a:rPr>
              <a:t>лаборатории.</a:t>
            </a:r>
            <a:endParaRPr sz="28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781</Words>
  <Application>Microsoft Office PowerPoint</Application>
  <PresentationFormat>Произвольный</PresentationFormat>
  <Paragraphs>83</Paragraphs>
  <Slides>17</Slides>
  <Notes>17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Arial</vt:lpstr>
      <vt:lpstr>Calibri</vt:lpstr>
      <vt:lpstr>Times New Roman</vt:lpstr>
      <vt:lpstr>Roboto</vt:lpstr>
      <vt:lpstr>Тема Office</vt:lpstr>
      <vt:lpstr>Управляй мечтой</vt:lpstr>
      <vt:lpstr>Слайд 2</vt:lpstr>
      <vt:lpstr>Слайд 3</vt:lpstr>
      <vt:lpstr>Задачи:</vt:lpstr>
      <vt:lpstr>Слайд 5</vt:lpstr>
      <vt:lpstr>Подготовка к получению ВО </vt:lpstr>
      <vt:lpstr>Слайд 7</vt:lpstr>
      <vt:lpstr>Форма организации 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Средства, методы и формы контроля 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Управляй мечтой</dc:title>
  <dc:creator>Диля Сайфутдинова</dc:creator>
  <cp:lastModifiedBy>tatni</cp:lastModifiedBy>
  <cp:revision>4</cp:revision>
  <dcterms:modified xsi:type="dcterms:W3CDTF">2022-03-11T10:40:44Z</dcterms:modified>
</cp:coreProperties>
</file>