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32"/>
  </p:notesMasterIdLst>
  <p:sldIdLst>
    <p:sldId id="256" r:id="rId2"/>
    <p:sldId id="260" r:id="rId3"/>
    <p:sldId id="264" r:id="rId4"/>
    <p:sldId id="262" r:id="rId5"/>
    <p:sldId id="283" r:id="rId6"/>
    <p:sldId id="284" r:id="rId7"/>
    <p:sldId id="285" r:id="rId8"/>
    <p:sldId id="286" r:id="rId9"/>
    <p:sldId id="287" r:id="rId10"/>
    <p:sldId id="288" r:id="rId11"/>
    <p:sldId id="289" r:id="rId12"/>
    <p:sldId id="265" r:id="rId13"/>
    <p:sldId id="301" r:id="rId14"/>
    <p:sldId id="266" r:id="rId15"/>
    <p:sldId id="300" r:id="rId16"/>
    <p:sldId id="267" r:id="rId17"/>
    <p:sldId id="299" r:id="rId18"/>
    <p:sldId id="268" r:id="rId19"/>
    <p:sldId id="297" r:id="rId20"/>
    <p:sldId id="269" r:id="rId21"/>
    <p:sldId id="290" r:id="rId22"/>
    <p:sldId id="291" r:id="rId23"/>
    <p:sldId id="292" r:id="rId24"/>
    <p:sldId id="282" r:id="rId25"/>
    <p:sldId id="298" r:id="rId26"/>
    <p:sldId id="293" r:id="rId27"/>
    <p:sldId id="294" r:id="rId28"/>
    <p:sldId id="295" r:id="rId29"/>
    <p:sldId id="296" r:id="rId30"/>
    <p:sldId id="259" r:id="rId31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rebuchet MS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rebuchet MS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rebuchet MS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rebuchet MS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E171933-4619-4E11-9A3F-F7608DF75F80}" styleName="Средний стиль 1 -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91EBBBCC-DAD2-459C-BE2E-F6DE35CF9A28}" styleName="Темный стиль 2 - акцент 3/акцент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37CE84F3-28C3-443E-9E96-99CF82512B78}" styleName="Темный стиль 1 - акцент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929F9F4-4A8F-4326-A1B4-22849713DDAB}" styleName="Темный стиль 1 - акцент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2838BEF-8BB2-4498-84A7-C5851F593DF1}" styleName="Средний стиль 4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5" d="100"/>
          <a:sy n="105" d="100"/>
        </p:scale>
        <p:origin x="1716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8" d="100"/>
          <a:sy n="58" d="100"/>
        </p:scale>
        <p:origin x="-1770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smtClean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/>
            </a:lvl1pPr>
          </a:lstStyle>
          <a:p>
            <a:pPr>
              <a:defRPr/>
            </a:pPr>
            <a:fld id="{4354D6E0-5345-46E6-B85F-6087D402D504}" type="datetimeFigureOut">
              <a:rPr lang="ru-RU"/>
              <a:pPr>
                <a:defRPr/>
              </a:pPr>
              <a:t>18.03.2025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smtClean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2067CF98-3A0B-466F-B690-C3A48203C8C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008156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" name="Rectangle 12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/>
          <a:lstStyle>
            <a:lvl1pPr marL="640080" indent="-457200" algn="l"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03B811-3E9C-4105-9EE3-D4A8903632E4}" type="datetimeFigureOut">
              <a:rPr lang="ru-RU"/>
              <a:pPr>
                <a:defRPr/>
              </a:pPr>
              <a:t>18.03.2025</a:t>
            </a:fld>
            <a:endParaRPr lang="ru-RU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430F25-808F-49CD-90A4-6350506CE63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240808-56D2-4D39-832D-8222678019DB}" type="datetimeFigureOut">
              <a:rPr lang="ru-RU"/>
              <a:pPr>
                <a:defRPr/>
              </a:pPr>
              <a:t>18.03.2025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21A41A-1988-46FD-A916-5757D54FC22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A3B5DC-EEEF-42E7-81CB-18BEB0433763}" type="datetimeFigureOut">
              <a:rPr lang="ru-RU"/>
              <a:pPr>
                <a:defRPr/>
              </a:pPr>
              <a:t>18.03.2025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548174-4911-403C-B7D3-53D732E51B3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5B5324-8F06-4592-9E3F-3F85D2E50762}" type="datetimeFigureOut">
              <a:rPr lang="ru-RU"/>
              <a:pPr>
                <a:defRPr/>
              </a:pPr>
              <a:t>18.03.2025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33935D-D83A-4C44-8ACD-1653BDA6EF8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" name="Rectangle 8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9DB8B4-E435-4C7E-84CF-55E08B6B4EF5}" type="datetimeFigureOut">
              <a:rPr lang="ru-RU"/>
              <a:pPr>
                <a:defRPr/>
              </a:pPr>
              <a:t>18.03.2025</a:t>
            </a:fld>
            <a:endParaRPr lang="ru-RU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40569E-46A5-46FF-83A6-7ECA4A780D3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2695B2-0515-4D7D-97AD-5FBFE29F739F}" type="datetimeFigureOut">
              <a:rPr lang="ru-RU"/>
              <a:pPr>
                <a:defRPr/>
              </a:pPr>
              <a:t>18.03.2025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4803E5-909E-4BAA-AC1F-8DE23B24C80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0AC1FE-1CCE-48DF-8E31-44AC52CF44A6}" type="datetimeFigureOut">
              <a:rPr lang="ru-RU"/>
              <a:pPr>
                <a:defRPr/>
              </a:pPr>
              <a:t>18.03.2025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3612BB-2BC4-407E-8060-DA001D02F77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820F18-5FB5-44FB-8AA4-2CD8A3F0938A}" type="datetimeFigureOut">
              <a:rPr lang="ru-RU"/>
              <a:pPr>
                <a:defRPr/>
              </a:pPr>
              <a:t>18.03.2025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63AD6A-9392-4024-A1A4-BDD1F1C1FA2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7ACB19-33E8-4E59-B94F-549A7AACDA12}" type="datetimeFigureOut">
              <a:rPr lang="ru-RU"/>
              <a:pPr>
                <a:defRPr/>
              </a:pPr>
              <a:t>18.03.2025</a:t>
            </a:fld>
            <a:endParaRPr lang="ru-R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ADC442-E385-43D2-8F4B-C547B36929A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/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346AA7-7AC4-4921-ADCD-B49275FECB2A}" type="datetimeFigureOut">
              <a:rPr lang="ru-RU"/>
              <a:pPr>
                <a:defRPr/>
              </a:pPr>
              <a:t>18.03.2025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A9F99C-17F4-40DC-AD05-8EB3FF94A10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7" name="Rectangle 9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 rtlCol="0"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/>
          <a:lstStyle>
            <a:lvl1pPr algn="l">
              <a:defRPr sz="4600" b="1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FCB5FE-7377-499C-8D7A-FADD570E1CAE}" type="datetimeFigureOut">
              <a:rPr lang="ru-RU"/>
              <a:pPr>
                <a:defRPr/>
              </a:pPr>
              <a:t>18.03.2025</a:t>
            </a:fld>
            <a:endParaRPr lang="ru-RU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D631A6-3F44-41E9-A906-F959707F530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725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875" y="4371975"/>
            <a:ext cx="6511925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3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143000" y="731838"/>
            <a:ext cx="6400800" cy="3475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5C663A3-0E2E-4D03-99BD-350CAA49EA04}" type="datetimeFigureOut">
              <a:rPr lang="ru-RU"/>
              <a:pPr>
                <a:defRPr/>
              </a:pPr>
              <a:t>18.03.2025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172200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9E9082F-E8C6-472B-AE97-1068E050F3A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13" r:id="rId2"/>
    <p:sldLayoutId id="2147483722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23" r:id="rId9"/>
    <p:sldLayoutId id="2147483719" r:id="rId10"/>
    <p:sldLayoutId id="2147483720" r:id="rId11"/>
  </p:sldLayoutIdLst>
  <p:txStyles>
    <p:titleStyle>
      <a:lvl1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2pPr>
      <a:lvl3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3pPr>
      <a:lvl4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4pPr>
      <a:lvl5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2200" kern="1200">
          <a:solidFill>
            <a:srgbClr val="404040"/>
          </a:solidFill>
          <a:latin typeface="+mn-lt"/>
          <a:ea typeface="+mn-ea"/>
          <a:cs typeface="+mn-cs"/>
        </a:defRPr>
      </a:lvl1pPr>
      <a:lvl2pPr marL="547688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2000" kern="1200">
          <a:solidFill>
            <a:srgbClr val="404040"/>
          </a:solidFill>
          <a:latin typeface="+mn-lt"/>
          <a:ea typeface="+mn-ea"/>
          <a:cs typeface="+mn-cs"/>
        </a:defRPr>
      </a:lvl2pPr>
      <a:lvl3pPr marL="822325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kern="1200">
          <a:solidFill>
            <a:srgbClr val="404040"/>
          </a:solidFill>
          <a:latin typeface="+mn-lt"/>
          <a:ea typeface="+mn-ea"/>
          <a:cs typeface="+mn-cs"/>
        </a:defRPr>
      </a:lvl3pPr>
      <a:lvl4pPr marL="1096963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1600" kern="1200">
          <a:solidFill>
            <a:srgbClr val="404040"/>
          </a:solidFill>
          <a:latin typeface="+mn-lt"/>
          <a:ea typeface="+mn-ea"/>
          <a:cs typeface="+mn-cs"/>
        </a:defRPr>
      </a:lvl4pPr>
      <a:lvl5pPr marL="1389063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1400" kern="1200">
          <a:solidFill>
            <a:srgbClr val="404040"/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mailto:elenagim@bk.ru" TargetMode="External"/><Relationship Id="rId2" Type="http://schemas.openxmlformats.org/officeDocument/2006/relationships/hyperlink" Target="mailto:brk_kartofel@mail.ru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g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g"/><Relationship Id="rId4" Type="http://schemas.openxmlformats.org/officeDocument/2006/relationships/image" Target="../media/image35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jpg"/><Relationship Id="rId4" Type="http://schemas.openxmlformats.org/officeDocument/2006/relationships/image" Target="../media/image39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635896" y="5517232"/>
            <a:ext cx="5184576" cy="882650"/>
          </a:xfrm>
        </p:spPr>
        <p:txBody>
          <a:bodyPr/>
          <a:lstStyle/>
          <a:p>
            <a:pPr algn="r" eaLnBrk="1" hangingPunct="1"/>
            <a:r>
              <a:rPr lang="ru-RU" sz="1800" dirty="0" err="1"/>
              <a:t>Гимаева</a:t>
            </a:r>
            <a:r>
              <a:rPr lang="ru-RU" sz="1800" dirty="0"/>
              <a:t> Елена Алексеевна, </a:t>
            </a:r>
          </a:p>
          <a:p>
            <a:pPr algn="r" eaLnBrk="1" hangingPunct="1"/>
            <a:r>
              <a:rPr lang="ru-RU" sz="1800" dirty="0"/>
              <a:t>с.н.с. лаборатории селекции картофеля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7544" y="2348880"/>
            <a:ext cx="8208912" cy="2391096"/>
          </a:xfrm>
        </p:spPr>
        <p:txBody>
          <a:bodyPr>
            <a:normAutofit fontScale="90000"/>
          </a:bodyPr>
          <a:lstStyle/>
          <a:p>
            <a:pPr marL="182880" indent="0" algn="ctr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ru-RU" sz="4000" dirty="0">
                <a:ln w="12700">
                  <a:solidFill>
                    <a:schemeClr val="bg2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Оценка кулинарных и потребительских качеств сортов картофеля </a:t>
            </a:r>
            <a:r>
              <a:rPr lang="ru-RU" sz="4000" dirty="0" err="1">
                <a:ln w="12700">
                  <a:solidFill>
                    <a:schemeClr val="bg2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ТатНИИСХ</a:t>
            </a:r>
            <a:r>
              <a:rPr lang="ru-RU" sz="4000" dirty="0">
                <a:ln w="12700">
                  <a:solidFill>
                    <a:schemeClr val="bg2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ФИЦ </a:t>
            </a:r>
            <a:r>
              <a:rPr lang="ru-RU" sz="4000" dirty="0" err="1">
                <a:ln w="12700">
                  <a:solidFill>
                    <a:schemeClr val="bg2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КазНЦ</a:t>
            </a:r>
            <a:r>
              <a:rPr lang="ru-RU" sz="4000" dirty="0">
                <a:ln w="12700">
                  <a:solidFill>
                    <a:schemeClr val="bg2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РАН (ЦКП «БРК картофеля»)</a:t>
            </a:r>
            <a:br>
              <a:rPr lang="ru-RU" dirty="0">
                <a:solidFill>
                  <a:schemeClr val="tx1"/>
                </a:solidFill>
              </a:rPr>
            </a:b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5" name="Picture 2" descr="C:\Documents and Settings\Елена\Рабочий стол\1212\Рисунок4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7" y="35247"/>
            <a:ext cx="5184577" cy="2313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F:\Новая папка (2)\фОТОГРАФИИ 2013\ФОТО ГСУ-2013 Г\DSCN4855.JPG"/>
          <p:cNvPicPr>
            <a:picLocks noChangeAspect="1" noChangeArrowheads="1"/>
          </p:cNvPicPr>
          <p:nvPr/>
        </p:nvPicPr>
        <p:blipFill>
          <a:blip r:embed="rId3" cstate="print">
            <a:lum/>
          </a:blip>
          <a:srcRect/>
          <a:stretch>
            <a:fillRect/>
          </a:stretch>
        </p:blipFill>
        <p:spPr bwMode="auto">
          <a:xfrm>
            <a:off x="0" y="4739977"/>
            <a:ext cx="3626040" cy="21454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3553004067"/>
              </p:ext>
            </p:extLst>
          </p:nvPr>
        </p:nvGraphicFramePr>
        <p:xfrm>
          <a:off x="467545" y="620687"/>
          <a:ext cx="7920880" cy="547260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36103">
                  <a:extLst>
                    <a:ext uri="{9D8B030D-6E8A-4147-A177-3AD203B41FA5}">
                      <a16:colId xmlns:a16="http://schemas.microsoft.com/office/drawing/2014/main" val="3745797281"/>
                    </a:ext>
                  </a:extLst>
                </a:gridCol>
                <a:gridCol w="1327792">
                  <a:extLst>
                    <a:ext uri="{9D8B030D-6E8A-4147-A177-3AD203B41FA5}">
                      <a16:colId xmlns:a16="http://schemas.microsoft.com/office/drawing/2014/main" val="3069250031"/>
                    </a:ext>
                  </a:extLst>
                </a:gridCol>
                <a:gridCol w="682359">
                  <a:extLst>
                    <a:ext uri="{9D8B030D-6E8A-4147-A177-3AD203B41FA5}">
                      <a16:colId xmlns:a16="http://schemas.microsoft.com/office/drawing/2014/main" val="4427765"/>
                    </a:ext>
                  </a:extLst>
                </a:gridCol>
                <a:gridCol w="748395">
                  <a:extLst>
                    <a:ext uri="{9D8B030D-6E8A-4147-A177-3AD203B41FA5}">
                      <a16:colId xmlns:a16="http://schemas.microsoft.com/office/drawing/2014/main" val="337392376"/>
                    </a:ext>
                  </a:extLst>
                </a:gridCol>
                <a:gridCol w="726383">
                  <a:extLst>
                    <a:ext uri="{9D8B030D-6E8A-4147-A177-3AD203B41FA5}">
                      <a16:colId xmlns:a16="http://schemas.microsoft.com/office/drawing/2014/main" val="4017471533"/>
                    </a:ext>
                  </a:extLst>
                </a:gridCol>
                <a:gridCol w="638337">
                  <a:extLst>
                    <a:ext uri="{9D8B030D-6E8A-4147-A177-3AD203B41FA5}">
                      <a16:colId xmlns:a16="http://schemas.microsoft.com/office/drawing/2014/main" val="4213047103"/>
                    </a:ext>
                  </a:extLst>
                </a:gridCol>
                <a:gridCol w="660349">
                  <a:extLst>
                    <a:ext uri="{9D8B030D-6E8A-4147-A177-3AD203B41FA5}">
                      <a16:colId xmlns:a16="http://schemas.microsoft.com/office/drawing/2014/main" val="1458188507"/>
                    </a:ext>
                  </a:extLst>
                </a:gridCol>
                <a:gridCol w="660349">
                  <a:extLst>
                    <a:ext uri="{9D8B030D-6E8A-4147-A177-3AD203B41FA5}">
                      <a16:colId xmlns:a16="http://schemas.microsoft.com/office/drawing/2014/main" val="1500698194"/>
                    </a:ext>
                  </a:extLst>
                </a:gridCol>
                <a:gridCol w="495261">
                  <a:extLst>
                    <a:ext uri="{9D8B030D-6E8A-4147-A177-3AD203B41FA5}">
                      <a16:colId xmlns:a16="http://schemas.microsoft.com/office/drawing/2014/main" val="2287023026"/>
                    </a:ext>
                  </a:extLst>
                </a:gridCol>
                <a:gridCol w="495261">
                  <a:extLst>
                    <a:ext uri="{9D8B030D-6E8A-4147-A177-3AD203B41FA5}">
                      <a16:colId xmlns:a16="http://schemas.microsoft.com/office/drawing/2014/main" val="2308204705"/>
                    </a:ext>
                  </a:extLst>
                </a:gridCol>
                <a:gridCol w="550291">
                  <a:extLst>
                    <a:ext uri="{9D8B030D-6E8A-4147-A177-3AD203B41FA5}">
                      <a16:colId xmlns:a16="http://schemas.microsoft.com/office/drawing/2014/main" val="3860229752"/>
                    </a:ext>
                  </a:extLst>
                </a:gridCol>
              </a:tblGrid>
              <a:tr h="21457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 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41" marR="3924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 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41" marR="3924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 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41" marR="3924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 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41" marR="3924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 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41" marR="3924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 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41" marR="3924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 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41" marR="3924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 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41" marR="3924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 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41" marR="3924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 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41" marR="3924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 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41" marR="39241" marT="0" marB="0" anchor="b"/>
                </a:tc>
                <a:extLst>
                  <a:ext uri="{0D108BD9-81ED-4DB2-BD59-A6C34878D82A}">
                    <a16:rowId xmlns:a16="http://schemas.microsoft.com/office/drawing/2014/main" val="2742635303"/>
                  </a:ext>
                </a:extLst>
              </a:tr>
              <a:tr h="41141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Дегустация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41" marR="3924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сорт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41" marR="3924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2018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41" marR="3924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2019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41" marR="3924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2020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41" marR="3924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2021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41" marR="3924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2022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41" marR="3924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2023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41" marR="3924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 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41" marR="3924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 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41" marR="3924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 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41" marR="39241" marT="0" marB="0" anchor="b"/>
                </a:tc>
                <a:extLst>
                  <a:ext uri="{0D108BD9-81ED-4DB2-BD59-A6C34878D82A}">
                    <a16:rowId xmlns:a16="http://schemas.microsoft.com/office/drawing/2014/main" val="1081271719"/>
                  </a:ext>
                </a:extLst>
              </a:tr>
              <a:tr h="21457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Самба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41" marR="3924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6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41" marR="3924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6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41" marR="3924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6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41" marR="3924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6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41" marR="3924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6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41" marR="3924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6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41" marR="3924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6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41" marR="3924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m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41" marR="3924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s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41" marR="3924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V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41" marR="39241" marT="0" marB="0" anchor="b"/>
                </a:tc>
                <a:extLst>
                  <a:ext uri="{0D108BD9-81ED-4DB2-BD59-A6C34878D82A}">
                    <a16:rowId xmlns:a16="http://schemas.microsoft.com/office/drawing/2014/main" val="2127073008"/>
                  </a:ext>
                </a:extLst>
              </a:tr>
              <a:tr h="21457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2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41" marR="3924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err="1">
                          <a:effectLst/>
                        </a:rPr>
                        <a:t>Разваримость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41" marR="3924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3,00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41" marR="3924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05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41" marR="3924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6,00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41" marR="3924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4,00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41" marR="3924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05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41" marR="3924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4,50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41" marR="39241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4,38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41" marR="39241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1,08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41" marR="39241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24,74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41" marR="39241" marT="0" marB="0" anchor="b"/>
                </a:tc>
                <a:extLst>
                  <a:ext uri="{0D108BD9-81ED-4DB2-BD59-A6C34878D82A}">
                    <a16:rowId xmlns:a16="http://schemas.microsoft.com/office/drawing/2014/main" val="1333440993"/>
                  </a:ext>
                </a:extLst>
              </a:tr>
              <a:tr h="21457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2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41" marR="3924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консистенция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41" marR="3924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4,00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41" marR="3924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05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41" marR="3924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5,00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41" marR="3924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4,00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41" marR="3924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05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41" marR="3924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4,00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41" marR="39241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4,25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41" marR="39241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0,43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41" marR="39241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10,19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41" marR="39241" marT="0" marB="0" anchor="b"/>
                </a:tc>
                <a:extLst>
                  <a:ext uri="{0D108BD9-81ED-4DB2-BD59-A6C34878D82A}">
                    <a16:rowId xmlns:a16="http://schemas.microsoft.com/office/drawing/2014/main" val="1944092852"/>
                  </a:ext>
                </a:extLst>
              </a:tr>
              <a:tr h="21457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2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41" marR="3924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мучнистость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41" marR="3924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5,00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41" marR="3924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05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41" marR="3924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6,00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41" marR="3924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5,00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41" marR="3924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05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41" marR="3924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4,50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41" marR="39241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5,13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41" marR="39241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0,54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41" marR="39241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10,63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41" marR="39241" marT="0" marB="0" anchor="b"/>
                </a:tc>
                <a:extLst>
                  <a:ext uri="{0D108BD9-81ED-4DB2-BD59-A6C34878D82A}">
                    <a16:rowId xmlns:a16="http://schemas.microsoft.com/office/drawing/2014/main" val="2374667258"/>
                  </a:ext>
                </a:extLst>
              </a:tr>
              <a:tr h="21457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2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41" marR="3924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водянистость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41" marR="3924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6,00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41" marR="3924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05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41" marR="3924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6,00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41" marR="3924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6,00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41" marR="3924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05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41" marR="3924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5,00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41" marR="39241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5,75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41" marR="39241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0,43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41" marR="39241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7,53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41" marR="39241" marT="0" marB="0" anchor="b"/>
                </a:tc>
                <a:extLst>
                  <a:ext uri="{0D108BD9-81ED-4DB2-BD59-A6C34878D82A}">
                    <a16:rowId xmlns:a16="http://schemas.microsoft.com/office/drawing/2014/main" val="2648723003"/>
                  </a:ext>
                </a:extLst>
              </a:tr>
              <a:tr h="41141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2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41" marR="3924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потемнение сырой/вареной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41" marR="3924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7/8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41" marR="3924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05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41" marR="3924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/8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41" marR="3924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7,75/8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41" marR="3924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05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41" marR="3924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3/8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41" marR="3924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05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41" marR="3924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05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41" marR="3924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05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41" marR="39241" marT="0" marB="0" anchor="b"/>
                </a:tc>
                <a:extLst>
                  <a:ext uri="{0D108BD9-81ED-4DB2-BD59-A6C34878D82A}">
                    <a16:rowId xmlns:a16="http://schemas.microsoft.com/office/drawing/2014/main" val="885109458"/>
                  </a:ext>
                </a:extLst>
              </a:tr>
              <a:tr h="21457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Танго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41" marR="3924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05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41" marR="3924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05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41" marR="3924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05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41" marR="3924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05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41" marR="3924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05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41" marR="3924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05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41" marR="3924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05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41" marR="3924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05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41" marR="3924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05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41" marR="3924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05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41" marR="39241" marT="0" marB="0" anchor="b"/>
                </a:tc>
                <a:extLst>
                  <a:ext uri="{0D108BD9-81ED-4DB2-BD59-A6C34878D82A}">
                    <a16:rowId xmlns:a16="http://schemas.microsoft.com/office/drawing/2014/main" val="3629030364"/>
                  </a:ext>
                </a:extLst>
              </a:tr>
              <a:tr h="21457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2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41" marR="3924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err="1">
                          <a:effectLst/>
                        </a:rPr>
                        <a:t>Разваримость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41" marR="3924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3,00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41" marR="3924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05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41" marR="3924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6,00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41" marR="3924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05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41" marR="3924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05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41" marR="3924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5,00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41" marR="39241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4,67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41" marR="39241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1,25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41" marR="39241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26,73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41" marR="39241" marT="0" marB="0" anchor="b"/>
                </a:tc>
                <a:extLst>
                  <a:ext uri="{0D108BD9-81ED-4DB2-BD59-A6C34878D82A}">
                    <a16:rowId xmlns:a16="http://schemas.microsoft.com/office/drawing/2014/main" val="3089864364"/>
                  </a:ext>
                </a:extLst>
              </a:tr>
              <a:tr h="21457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2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41" marR="3924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консистенция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41" marR="3924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4,00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41" marR="3924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05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41" marR="3924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5,00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41" marR="3924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05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41" marR="3924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05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41" marR="3924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4,00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41" marR="39241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4,33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41" marR="39241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0,47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41" marR="39241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10,88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41" marR="39241" marT="0" marB="0" anchor="b"/>
                </a:tc>
                <a:extLst>
                  <a:ext uri="{0D108BD9-81ED-4DB2-BD59-A6C34878D82A}">
                    <a16:rowId xmlns:a16="http://schemas.microsoft.com/office/drawing/2014/main" val="3940263778"/>
                  </a:ext>
                </a:extLst>
              </a:tr>
              <a:tr h="21457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2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41" marR="3924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мучнистость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41" marR="3924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7,00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41" marR="3924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05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41" marR="3924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6,00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41" marR="3924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05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41" marR="3924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05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41" marR="3924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6,50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41" marR="39241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6,50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41" marR="39241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0,41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41" marR="39241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6,28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41" marR="39241" marT="0" marB="0" anchor="b"/>
                </a:tc>
                <a:extLst>
                  <a:ext uri="{0D108BD9-81ED-4DB2-BD59-A6C34878D82A}">
                    <a16:rowId xmlns:a16="http://schemas.microsoft.com/office/drawing/2014/main" val="1976859752"/>
                  </a:ext>
                </a:extLst>
              </a:tr>
              <a:tr h="21457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2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41" marR="3924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водянистость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41" marR="3924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7,00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41" marR="3924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05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41" marR="3924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6,00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41" marR="3924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05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41" marR="3924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05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41" marR="3924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7,00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41" marR="39241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6,67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41" marR="39241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0,47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41" marR="39241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7,07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41" marR="39241" marT="0" marB="0" anchor="b"/>
                </a:tc>
                <a:extLst>
                  <a:ext uri="{0D108BD9-81ED-4DB2-BD59-A6C34878D82A}">
                    <a16:rowId xmlns:a16="http://schemas.microsoft.com/office/drawing/2014/main" val="3573877527"/>
                  </a:ext>
                </a:extLst>
              </a:tr>
              <a:tr h="41141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6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41" marR="3924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потемнение сырой/вареной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41" marR="3924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6,5/8,7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41" marR="3924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05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41" marR="3924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/7,5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41" marR="3924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05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41" marR="3924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05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41" marR="3924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3,7/8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41" marR="3924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05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41" marR="3924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05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41" marR="3924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05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41" marR="39241" marT="0" marB="0" anchor="b"/>
                </a:tc>
                <a:extLst>
                  <a:ext uri="{0D108BD9-81ED-4DB2-BD59-A6C34878D82A}">
                    <a16:rowId xmlns:a16="http://schemas.microsoft.com/office/drawing/2014/main" val="533785518"/>
                  </a:ext>
                </a:extLst>
              </a:tr>
              <a:tr h="41141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стандарты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41" marR="3924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05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41" marR="3924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05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41" marR="3924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05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41" marR="3924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05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41" marR="3924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05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41" marR="3924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05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41" marR="3924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05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41" marR="3924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05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41" marR="3924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05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41" marR="3924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05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41" marR="39241" marT="0" marB="0" anchor="b"/>
                </a:tc>
                <a:extLst>
                  <a:ext uri="{0D108BD9-81ED-4DB2-BD59-A6C34878D82A}">
                    <a16:rowId xmlns:a16="http://schemas.microsoft.com/office/drawing/2014/main" val="803265771"/>
                  </a:ext>
                </a:extLst>
              </a:tr>
              <a:tr h="41141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Ред </a:t>
                      </a:r>
                      <a:r>
                        <a:rPr lang="ru-RU" sz="1200" dirty="0" err="1">
                          <a:effectLst/>
                        </a:rPr>
                        <a:t>Скарлетт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41" marR="3924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err="1">
                          <a:effectLst/>
                        </a:rPr>
                        <a:t>Разваримость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41" marR="3924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05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41" marR="3924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4,00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41" marR="3924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4,50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41" marR="3924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05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41" marR="3924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4,00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41" marR="3924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05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41" marR="39241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4,17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41" marR="39241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0,24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41" marR="39241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5,66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41" marR="39241" marT="0" marB="0" anchor="b"/>
                </a:tc>
                <a:extLst>
                  <a:ext uri="{0D108BD9-81ED-4DB2-BD59-A6C34878D82A}">
                    <a16:rowId xmlns:a16="http://schemas.microsoft.com/office/drawing/2014/main" val="1253491733"/>
                  </a:ext>
                </a:extLst>
              </a:tr>
              <a:tr h="21457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6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41" marR="3924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консистенция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41" marR="3924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05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41" marR="3924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4,00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41" marR="3924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5,00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41" marR="3924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05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41" marR="3924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4,00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41" marR="3924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05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41" marR="39241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4,33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41" marR="39241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0,47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41" marR="39241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10,88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41" marR="39241" marT="0" marB="0" anchor="b"/>
                </a:tc>
                <a:extLst>
                  <a:ext uri="{0D108BD9-81ED-4DB2-BD59-A6C34878D82A}">
                    <a16:rowId xmlns:a16="http://schemas.microsoft.com/office/drawing/2014/main" val="2051523887"/>
                  </a:ext>
                </a:extLst>
              </a:tr>
              <a:tr h="21457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6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41" marR="3924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мучнистость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41" marR="3924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05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41" marR="3924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4,00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41" marR="3924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4,50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41" marR="3924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05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41" marR="3924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5,00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41" marR="3924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05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41" marR="39241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4,50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41" marR="39241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0,41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41" marR="39241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9,07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41" marR="39241" marT="0" marB="0" anchor="b"/>
                </a:tc>
                <a:extLst>
                  <a:ext uri="{0D108BD9-81ED-4DB2-BD59-A6C34878D82A}">
                    <a16:rowId xmlns:a16="http://schemas.microsoft.com/office/drawing/2014/main" val="1212470385"/>
                  </a:ext>
                </a:extLst>
              </a:tr>
              <a:tr h="21457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6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41" marR="3924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водянистость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41" marR="3924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05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41" marR="3924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6,00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41" marR="3924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4,50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41" marR="3924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05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41" marR="3924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5,00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41" marR="3924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05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41" marR="39241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5,17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41" marR="39241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0,62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41" marR="39241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12,07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41" marR="39241" marT="0" marB="0" anchor="b"/>
                </a:tc>
                <a:extLst>
                  <a:ext uri="{0D108BD9-81ED-4DB2-BD59-A6C34878D82A}">
                    <a16:rowId xmlns:a16="http://schemas.microsoft.com/office/drawing/2014/main" val="3734397058"/>
                  </a:ext>
                </a:extLst>
              </a:tr>
              <a:tr h="41141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6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41" marR="3924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потемнение сырой/вареной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41" marR="3924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6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41" marR="3924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2/8,6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41" marR="3924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6,5/8,8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41" marR="3924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05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41" marR="3924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6/9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41" marR="3924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6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41" marR="3924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6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41" marR="3924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6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41" marR="3924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6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41" marR="39241" marT="0" marB="0" anchor="b"/>
                </a:tc>
                <a:extLst>
                  <a:ext uri="{0D108BD9-81ED-4DB2-BD59-A6C34878D82A}">
                    <a16:rowId xmlns:a16="http://schemas.microsoft.com/office/drawing/2014/main" val="303421544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920339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2752722623"/>
              </p:ext>
            </p:extLst>
          </p:nvPr>
        </p:nvGraphicFramePr>
        <p:xfrm>
          <a:off x="395538" y="404657"/>
          <a:ext cx="7910261" cy="605828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08110">
                  <a:extLst>
                    <a:ext uri="{9D8B030D-6E8A-4147-A177-3AD203B41FA5}">
                      <a16:colId xmlns:a16="http://schemas.microsoft.com/office/drawing/2014/main" val="3701364533"/>
                    </a:ext>
                  </a:extLst>
                </a:gridCol>
                <a:gridCol w="1215613">
                  <a:extLst>
                    <a:ext uri="{9D8B030D-6E8A-4147-A177-3AD203B41FA5}">
                      <a16:colId xmlns:a16="http://schemas.microsoft.com/office/drawing/2014/main" val="697899853"/>
                    </a:ext>
                  </a:extLst>
                </a:gridCol>
                <a:gridCol w="685925">
                  <a:extLst>
                    <a:ext uri="{9D8B030D-6E8A-4147-A177-3AD203B41FA5}">
                      <a16:colId xmlns:a16="http://schemas.microsoft.com/office/drawing/2014/main" val="3253409281"/>
                    </a:ext>
                  </a:extLst>
                </a:gridCol>
                <a:gridCol w="752305">
                  <a:extLst>
                    <a:ext uri="{9D8B030D-6E8A-4147-A177-3AD203B41FA5}">
                      <a16:colId xmlns:a16="http://schemas.microsoft.com/office/drawing/2014/main" val="1488675426"/>
                    </a:ext>
                  </a:extLst>
                </a:gridCol>
                <a:gridCol w="730177">
                  <a:extLst>
                    <a:ext uri="{9D8B030D-6E8A-4147-A177-3AD203B41FA5}">
                      <a16:colId xmlns:a16="http://schemas.microsoft.com/office/drawing/2014/main" val="3924014014"/>
                    </a:ext>
                  </a:extLst>
                </a:gridCol>
                <a:gridCol w="641672">
                  <a:extLst>
                    <a:ext uri="{9D8B030D-6E8A-4147-A177-3AD203B41FA5}">
                      <a16:colId xmlns:a16="http://schemas.microsoft.com/office/drawing/2014/main" val="224485820"/>
                    </a:ext>
                  </a:extLst>
                </a:gridCol>
                <a:gridCol w="663798">
                  <a:extLst>
                    <a:ext uri="{9D8B030D-6E8A-4147-A177-3AD203B41FA5}">
                      <a16:colId xmlns:a16="http://schemas.microsoft.com/office/drawing/2014/main" val="768271887"/>
                    </a:ext>
                  </a:extLst>
                </a:gridCol>
                <a:gridCol w="663798">
                  <a:extLst>
                    <a:ext uri="{9D8B030D-6E8A-4147-A177-3AD203B41FA5}">
                      <a16:colId xmlns:a16="http://schemas.microsoft.com/office/drawing/2014/main" val="3931943967"/>
                    </a:ext>
                  </a:extLst>
                </a:gridCol>
                <a:gridCol w="497849">
                  <a:extLst>
                    <a:ext uri="{9D8B030D-6E8A-4147-A177-3AD203B41FA5}">
                      <a16:colId xmlns:a16="http://schemas.microsoft.com/office/drawing/2014/main" val="529631088"/>
                    </a:ext>
                  </a:extLst>
                </a:gridCol>
                <a:gridCol w="497849">
                  <a:extLst>
                    <a:ext uri="{9D8B030D-6E8A-4147-A177-3AD203B41FA5}">
                      <a16:colId xmlns:a16="http://schemas.microsoft.com/office/drawing/2014/main" val="1161813412"/>
                    </a:ext>
                  </a:extLst>
                </a:gridCol>
                <a:gridCol w="553165">
                  <a:extLst>
                    <a:ext uri="{9D8B030D-6E8A-4147-A177-3AD203B41FA5}">
                      <a16:colId xmlns:a16="http://schemas.microsoft.com/office/drawing/2014/main" val="3925404173"/>
                    </a:ext>
                  </a:extLst>
                </a:gridCol>
              </a:tblGrid>
              <a:tr h="26364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 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8" marR="4414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 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8" marR="4414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 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8" marR="4414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 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8" marR="4414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 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8" marR="4414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 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8" marR="4414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 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8" marR="4414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 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8" marR="44148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 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8" marR="44148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 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8" marR="44148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 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8" marR="44148" marT="0" marB="0" anchor="b"/>
                </a:tc>
                <a:extLst>
                  <a:ext uri="{0D108BD9-81ED-4DB2-BD59-A6C34878D82A}">
                    <a16:rowId xmlns:a16="http://schemas.microsoft.com/office/drawing/2014/main" val="3559748058"/>
                  </a:ext>
                </a:extLst>
              </a:tr>
              <a:tr h="50549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Дегустация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8" marR="4414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сорт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8" marR="4414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2018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8" marR="4414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8" marR="4414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8" marR="4414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8" marR="4414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8" marR="4414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8" marR="44148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8" marR="44148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8" marR="44148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8" marR="44148" marT="0" marB="0" anchor="b"/>
                </a:tc>
                <a:extLst>
                  <a:ext uri="{0D108BD9-81ED-4DB2-BD59-A6C34878D82A}">
                    <a16:rowId xmlns:a16="http://schemas.microsoft.com/office/drawing/2014/main" val="1528796060"/>
                  </a:ext>
                </a:extLst>
              </a:tr>
              <a:tr h="26364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Невский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8" marR="4414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Разваримость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8" marR="44148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2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148" marR="4414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4,00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8" marR="4414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5,00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8" marR="44148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2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148" marR="4414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5,00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8" marR="4414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4,5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8" marR="44148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4,63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8" marR="44148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0,41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8" marR="44148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8,96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8" marR="44148" marT="0" marB="0" anchor="b"/>
                </a:tc>
                <a:extLst>
                  <a:ext uri="{0D108BD9-81ED-4DB2-BD59-A6C34878D82A}">
                    <a16:rowId xmlns:a16="http://schemas.microsoft.com/office/drawing/2014/main" val="2033709588"/>
                  </a:ext>
                </a:extLst>
              </a:tr>
              <a:tr h="26364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2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148" marR="4414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консистенция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8" marR="44148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2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148" marR="4414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5,50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8" marR="4414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6,00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8" marR="44148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2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148" marR="4414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4,00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8" marR="4414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5,00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8" marR="44148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5,13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8" marR="44148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0,74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8" marR="44148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14,43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8" marR="44148" marT="0" marB="0" anchor="b"/>
                </a:tc>
                <a:extLst>
                  <a:ext uri="{0D108BD9-81ED-4DB2-BD59-A6C34878D82A}">
                    <a16:rowId xmlns:a16="http://schemas.microsoft.com/office/drawing/2014/main" val="408331111"/>
                  </a:ext>
                </a:extLst>
              </a:tr>
              <a:tr h="26364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2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148" marR="4414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мучнистость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8" marR="44148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2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148" marR="4414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4,00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8" marR="4414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5,00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8" marR="44148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2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148" marR="4414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4,00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8" marR="4414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5,00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8" marR="44148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4,50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8" marR="44148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0,50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8" marR="44148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11,11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8" marR="44148" marT="0" marB="0" anchor="b"/>
                </a:tc>
                <a:extLst>
                  <a:ext uri="{0D108BD9-81ED-4DB2-BD59-A6C34878D82A}">
                    <a16:rowId xmlns:a16="http://schemas.microsoft.com/office/drawing/2014/main" val="3908093247"/>
                  </a:ext>
                </a:extLst>
              </a:tr>
              <a:tr h="26364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2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148" marR="4414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водянистость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8" marR="44148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2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148" marR="4414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5,00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8" marR="4414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5,00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8" marR="44148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2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148" marR="4414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4,00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8" marR="4414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5,00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8" marR="44148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4,75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8" marR="44148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0,43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8" marR="44148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9,12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8" marR="44148" marT="0" marB="0" anchor="b"/>
                </a:tc>
                <a:extLst>
                  <a:ext uri="{0D108BD9-81ED-4DB2-BD59-A6C34878D82A}">
                    <a16:rowId xmlns:a16="http://schemas.microsoft.com/office/drawing/2014/main" val="3704164807"/>
                  </a:ext>
                </a:extLst>
              </a:tr>
              <a:tr h="50549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2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148" marR="4414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потемнение сырой/вареной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8" marR="44148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2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148" marR="4414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6,5/8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8" marR="4414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4/8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8" marR="44148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2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148" marR="4414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4,6/7,6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8" marR="4414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3/8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8" marR="44148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2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148" marR="44148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2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148" marR="44148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148" marR="44148" marT="0" marB="0" anchor="b"/>
                </a:tc>
                <a:extLst>
                  <a:ext uri="{0D108BD9-81ED-4DB2-BD59-A6C34878D82A}">
                    <a16:rowId xmlns:a16="http://schemas.microsoft.com/office/drawing/2014/main" val="3899355831"/>
                  </a:ext>
                </a:extLst>
              </a:tr>
              <a:tr h="26364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2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148" marR="44148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2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148" marR="44148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2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148" marR="44148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2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148" marR="44148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2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148" marR="44148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2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148" marR="44148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2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148" marR="44148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2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148" marR="44148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2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148" marR="44148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2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148" marR="44148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148" marR="44148" marT="0" marB="0" anchor="b"/>
                </a:tc>
                <a:extLst>
                  <a:ext uri="{0D108BD9-81ED-4DB2-BD59-A6C34878D82A}">
                    <a16:rowId xmlns:a16="http://schemas.microsoft.com/office/drawing/2014/main" val="3974164728"/>
                  </a:ext>
                </a:extLst>
              </a:tr>
              <a:tr h="26364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Удача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8" marR="4414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Разваримость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8" marR="44148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2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148" marR="4414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4,00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8" marR="4414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4,50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8" marR="44148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2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148" marR="4414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4,00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8" marR="44148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2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148" marR="44148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4,17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8" marR="44148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0,24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8" marR="44148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5,66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8" marR="44148" marT="0" marB="0" anchor="b"/>
                </a:tc>
                <a:extLst>
                  <a:ext uri="{0D108BD9-81ED-4DB2-BD59-A6C34878D82A}">
                    <a16:rowId xmlns:a16="http://schemas.microsoft.com/office/drawing/2014/main" val="2662070750"/>
                  </a:ext>
                </a:extLst>
              </a:tr>
              <a:tr h="26364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2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148" marR="4414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консистенция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8" marR="44148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2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148" marR="4414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4,00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8" marR="4414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4,00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8" marR="44148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2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148" marR="4414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4,00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8" marR="44148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2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148" marR="44148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4,00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8" marR="44148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8" marR="44148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8" marR="44148" marT="0" marB="0" anchor="b"/>
                </a:tc>
                <a:extLst>
                  <a:ext uri="{0D108BD9-81ED-4DB2-BD59-A6C34878D82A}">
                    <a16:rowId xmlns:a16="http://schemas.microsoft.com/office/drawing/2014/main" val="241686678"/>
                  </a:ext>
                </a:extLst>
              </a:tr>
              <a:tr h="26364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2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148" marR="4414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мучнистость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8" marR="44148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2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148" marR="4414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4,00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8" marR="4414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4,50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8" marR="44148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2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148" marR="4414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4,00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8" marR="44148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2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148" marR="44148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4,17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8" marR="44148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0,24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8" marR="44148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5,66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8" marR="44148" marT="0" marB="0" anchor="b"/>
                </a:tc>
                <a:extLst>
                  <a:ext uri="{0D108BD9-81ED-4DB2-BD59-A6C34878D82A}">
                    <a16:rowId xmlns:a16="http://schemas.microsoft.com/office/drawing/2014/main" val="815692541"/>
                  </a:ext>
                </a:extLst>
              </a:tr>
              <a:tr h="26364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2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148" marR="4414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водянистость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8" marR="44148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2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148" marR="4414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5,00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8" marR="4414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5,00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8" marR="44148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2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148" marR="4414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4,00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8" marR="44148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2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148" marR="44148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4,67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8" marR="44148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0,47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8" marR="44148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10,10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8" marR="44148" marT="0" marB="0" anchor="b"/>
                </a:tc>
                <a:extLst>
                  <a:ext uri="{0D108BD9-81ED-4DB2-BD59-A6C34878D82A}">
                    <a16:rowId xmlns:a16="http://schemas.microsoft.com/office/drawing/2014/main" val="3443580871"/>
                  </a:ext>
                </a:extLst>
              </a:tr>
              <a:tr h="50549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2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148" marR="4414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потемнение сырой/вареной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8" marR="44148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2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148" marR="4414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6,5/7,5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8" marR="4414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4/8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8" marR="44148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2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148" marR="4414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4,6/7,6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8" marR="44148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2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148" marR="44148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2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148" marR="44148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2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148" marR="44148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148" marR="44148" marT="0" marB="0" anchor="b"/>
                </a:tc>
                <a:extLst>
                  <a:ext uri="{0D108BD9-81ED-4DB2-BD59-A6C34878D82A}">
                    <a16:rowId xmlns:a16="http://schemas.microsoft.com/office/drawing/2014/main" val="2141511433"/>
                  </a:ext>
                </a:extLst>
              </a:tr>
              <a:tr h="26364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2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148" marR="44148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2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148" marR="44148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2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148" marR="44148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2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148" marR="44148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2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148" marR="44148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2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148" marR="44148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2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148" marR="44148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2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148" marR="44148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2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148" marR="44148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2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148" marR="44148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148" marR="44148" marT="0" marB="0" anchor="b"/>
                </a:tc>
                <a:extLst>
                  <a:ext uri="{0D108BD9-81ED-4DB2-BD59-A6C34878D82A}">
                    <a16:rowId xmlns:a16="http://schemas.microsoft.com/office/drawing/2014/main" val="561334167"/>
                  </a:ext>
                </a:extLst>
              </a:tr>
              <a:tr h="26364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Гала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8" marR="4414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Разваримость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8" marR="44148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2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148" marR="4414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4,50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8" marR="4414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5,00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8" marR="44148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2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148" marR="4414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5,00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8" marR="4414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4,50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8" marR="44148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4,75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8" marR="44148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0,25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8" marR="44148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5,26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8" marR="44148" marT="0" marB="0" anchor="b"/>
                </a:tc>
                <a:extLst>
                  <a:ext uri="{0D108BD9-81ED-4DB2-BD59-A6C34878D82A}">
                    <a16:rowId xmlns:a16="http://schemas.microsoft.com/office/drawing/2014/main" val="3867381614"/>
                  </a:ext>
                </a:extLst>
              </a:tr>
              <a:tr h="26364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2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148" marR="4414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консистенция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8" marR="44148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2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148" marR="4414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6,00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8" marR="4414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5,50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8" marR="44148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2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148" marR="4414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5,00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8" marR="4414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5,50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8" marR="44148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5,50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8" marR="44148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0,35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8" marR="44148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6,43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8" marR="44148" marT="0" marB="0" anchor="b"/>
                </a:tc>
                <a:extLst>
                  <a:ext uri="{0D108BD9-81ED-4DB2-BD59-A6C34878D82A}">
                    <a16:rowId xmlns:a16="http://schemas.microsoft.com/office/drawing/2014/main" val="1352128683"/>
                  </a:ext>
                </a:extLst>
              </a:tr>
              <a:tr h="26364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2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148" marR="4414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мучнистость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8" marR="44148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2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148" marR="4414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5,00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8" marR="4414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5,00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8" marR="44148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2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148" marR="4414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5,00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8" marR="4414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6,00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8" marR="44148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5,25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8" marR="44148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0,43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8" marR="44148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8,25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8" marR="44148" marT="0" marB="0" anchor="b"/>
                </a:tc>
                <a:extLst>
                  <a:ext uri="{0D108BD9-81ED-4DB2-BD59-A6C34878D82A}">
                    <a16:rowId xmlns:a16="http://schemas.microsoft.com/office/drawing/2014/main" val="1677229021"/>
                  </a:ext>
                </a:extLst>
              </a:tr>
              <a:tr h="26364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2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148" marR="4414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водянистость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8" marR="44148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2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148" marR="4414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5,50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8" marR="4414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5,00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8" marR="44148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2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148" marR="4414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5,00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8" marR="4414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5,00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8" marR="44148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5,13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8" marR="44148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0,22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8" marR="44148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4,22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8" marR="44148" marT="0" marB="0" anchor="b"/>
                </a:tc>
                <a:extLst>
                  <a:ext uri="{0D108BD9-81ED-4DB2-BD59-A6C34878D82A}">
                    <a16:rowId xmlns:a16="http://schemas.microsoft.com/office/drawing/2014/main" val="103703801"/>
                  </a:ext>
                </a:extLst>
              </a:tr>
              <a:tr h="50549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2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148" marR="4414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потемнение сырой/вареной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8" marR="44148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2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148" marR="4414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8/9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8" marR="4414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7,5/8,6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8" marR="44148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2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148" marR="4414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8,5/9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8" marR="4414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8,3/9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8" marR="44148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2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148" marR="44148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2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148" marR="44148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148" marR="44148" marT="0" marB="0" anchor="b"/>
                </a:tc>
                <a:extLst>
                  <a:ext uri="{0D108BD9-81ED-4DB2-BD59-A6C34878D82A}">
                    <a16:rowId xmlns:a16="http://schemas.microsoft.com/office/drawing/2014/main" val="304851827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736998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1592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2322" y="582813"/>
            <a:ext cx="3051678" cy="3496264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IMG_1981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57" y="582813"/>
            <a:ext cx="2699122" cy="279274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Объект 3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3" t="1758" r="2638" b="1794"/>
          <a:stretch>
            <a:fillRect/>
          </a:stretch>
        </p:blipFill>
        <p:spPr bwMode="auto">
          <a:xfrm>
            <a:off x="6124519" y="4079077"/>
            <a:ext cx="3019481" cy="2806084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Прямоугольник 5"/>
          <p:cNvSpPr/>
          <p:nvPr/>
        </p:nvSpPr>
        <p:spPr>
          <a:xfrm>
            <a:off x="2835979" y="213481"/>
            <a:ext cx="32885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Сорт картофеля Кортни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78717" y="665473"/>
            <a:ext cx="3496263" cy="333094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56" y="3329706"/>
            <a:ext cx="2661822" cy="3528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2952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548680"/>
            <a:ext cx="8352928" cy="41252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Сорт Кортни ботанические характеристики: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Среднеранний, столового назначения. Растение средней высоты, промежуточного типа,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полупрямостоячее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Лист крупный, промежуточный, зеленый. Венчик среднего размера. Интенсивность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антоциановой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окраски внутренней стороны венчика средняя. Клубень округлый со средними глазами. Кожура желтая. Мякоть светло-желтая. Урожайность до 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55 т/га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Масса товарного клубня – 100-180 г. Количество клубней с растения 10-14 шт. Товарность - 76-96%.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Лежкость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- 94%. Содержание крахмала до 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19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%. Вкус хороший и отличный. Кулинарный тип – ВС.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Устойчив к возбудителю рака картофеля,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патотип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и золотистой картофельной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цистообразующей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нематоде (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Ro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1). По данным ВНИИ фитопатологии, умеренно-восприимчив к возбудителю фитофтороза по ботве и клубням. По данным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оригинаторов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устойчив к морщинистой полосчатой мозаике и скручиванию листьев. Обладает крайней устойчивостью к заражению 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ВК. 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 flipH="1">
            <a:off x="1043608" y="4941168"/>
            <a:ext cx="74888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Коммерческая ценность: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жаростойки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й, засухоустойчивый, </a:t>
            </a:r>
            <a:r>
              <a:rPr lang="ru-RU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крупноклубневый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Отзывчивый на внесение удобрений и 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орошение.</a:t>
            </a:r>
            <a:endParaRPr lang="ru-RU" sz="16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24477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020654" y="230692"/>
            <a:ext cx="29523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Сорт картофеля Регги</a:t>
            </a:r>
            <a:endParaRPr lang="ru-RU" sz="1600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 cstate="print">
            <a:clrChange>
              <a:clrFrom>
                <a:srgbClr val="060605"/>
              </a:clrFrom>
              <a:clrTo>
                <a:srgbClr val="06060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1" t="3944" r="2783" b="3481"/>
          <a:stretch>
            <a:fillRect/>
          </a:stretch>
        </p:blipFill>
        <p:spPr bwMode="auto">
          <a:xfrm>
            <a:off x="5508104" y="3673879"/>
            <a:ext cx="3635896" cy="3205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IMG_1679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596681"/>
            <a:ext cx="3489909" cy="3077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IMG_1991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2239"/>
            <a:ext cx="2699792" cy="310479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17032"/>
            <a:ext cx="2699792" cy="313516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3" y="612240"/>
            <a:ext cx="2808312" cy="3061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9293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476672"/>
            <a:ext cx="813690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Сорт Регги ботанические характеристики: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Раннеспелый, жаростойкий,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крупноклубневый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 привлекательной формой, столового назначения. Растение средней высоты, промежуточного типа,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полупрямостоячее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Лист крупный, промежуточный, зеленый. Венчик среднего размера. Интенсивность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антоциановой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окраски внутренней стороны венчика средняя. Клубень удлиненно-овальный с мелкими глазками. Кожура желтая. Мякоть светло-желтая. Урожайность – до 50 т/га. Масса товарного клубня – 100-200 г. Количество клубней с растения – 8-12 шт. Товарность - 77-95%.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Лежкость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- 98%. Содержание крахмала – до 18%. Вкус хороший и отличный. Кулинарный тип – ВС. 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Устойчив к возбудителю рака картофеля. По данным ВНИИ фитопатологии, умеренно-восприимчив к возбудителю фитофтороза по ботве и клубням. По данным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оригинаторов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устойчив к морщинистой полосчатой мозаике и скручиванию листьев. Обладает крайней устойчивостью к заражению 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ВК. 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11560" y="4869160"/>
            <a:ext cx="80648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Коммерческая ценность: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жаростойкий, </a:t>
            </a:r>
            <a:r>
              <a:rPr lang="ru-RU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крупноклубневый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 привлекательной формой. Отзывчивый на внесение удобрений и орошение.</a:t>
            </a:r>
            <a:endParaRPr lang="ru-RU" sz="16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52460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059832" y="0"/>
            <a:ext cx="316835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Сорт картофеля Самба </a:t>
            </a:r>
            <a:endParaRPr lang="ru-RU" sz="1600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 descr="P_20160804_090817"/>
          <p:cNvPicPr/>
          <p:nvPr/>
        </p:nvPicPr>
        <p:blipFill>
          <a:blip r:embed="rId2" cstate="print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23" r="17300" b="12280"/>
          <a:stretch>
            <a:fillRect/>
          </a:stretch>
        </p:blipFill>
        <p:spPr bwMode="auto">
          <a:xfrm>
            <a:off x="5878039" y="3619617"/>
            <a:ext cx="3266440" cy="3238383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IMG_4624"/>
          <p:cNvPicPr/>
          <p:nvPr/>
        </p:nvPicPr>
        <p:blipFill>
          <a:blip r:embed="rId3" cstate="print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8039" y="260648"/>
            <a:ext cx="3247854" cy="335896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61" y="345042"/>
            <a:ext cx="3092507" cy="326517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65" y="3429000"/>
            <a:ext cx="3095865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8316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404664"/>
            <a:ext cx="8352928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Сорт Самба ботанические характеристики: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Среднеранний, жаростойкий, высокоурожайный, адаптивный,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крупноклубневый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столового назначения. Растение высокое, промежуточного типа, прямостоячее. Лист большого размера, промежуточный, темно-зеленый. Венчик маленького размера. Интенсивность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антоциановой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окраски внутренней стороны венчика отсутствует или очень слабая. Клубень овально-округлый со средними глазками. Кожура желтая. Мякоть светло-желтая. Урожайность до 70 т/га. Масса товарного клубня 140-220 г. Количество клубней с растения 12-18 шт. Товарность 77-93%.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Лежкость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- 98%. Содержание крахмала до 18%. Вкус хороший и отличный. Кулинарный тип – В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Устойчив к возбудителю рака картофеля. По данным ВНИИ фитопатологии, умеренно-восприимчив к возбудителю фитофтороза по ботве и клубням. По данным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оригинаторов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устойчив к морщинистой полосчатой мозаике и скручиванию листьев. Обладает крайней устойчивостью к заражению 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ВК.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39552" y="4374982"/>
            <a:ext cx="835292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Коммерческая ценность: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жаростойкий, высокоурожайный, адаптивный, </a:t>
            </a:r>
            <a:r>
              <a:rPr lang="ru-RU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крупноклубневый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 Отзывчивый на внесение удобрений и орошение. Устойчивый к </a:t>
            </a:r>
            <a:r>
              <a:rPr lang="ru-RU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израстанию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вторичному росту, растрескиванию и дуплистости клубней. Эффективно использует агроэкологические и климатические условия для накопления сухого вещества и крахмала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ru-RU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46280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971256" y="188640"/>
            <a:ext cx="28968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Сорт картофеля Зумба.</a:t>
            </a:r>
            <a:endParaRPr lang="ru-RU" sz="1600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 descr="P_20160804_102210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7"/>
          <a:stretch>
            <a:fillRect/>
          </a:stretch>
        </p:blipFill>
        <p:spPr bwMode="auto">
          <a:xfrm>
            <a:off x="5724128" y="3616318"/>
            <a:ext cx="3457504" cy="322965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IMG_4580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13" t="5882" r="18484"/>
          <a:stretch>
            <a:fillRect/>
          </a:stretch>
        </p:blipFill>
        <p:spPr bwMode="auto">
          <a:xfrm>
            <a:off x="5724128" y="332655"/>
            <a:ext cx="3400984" cy="328366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91841"/>
            <a:ext cx="2634220" cy="332918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2654"/>
            <a:ext cx="2634220" cy="3283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2181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86910" y="692696"/>
            <a:ext cx="820891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Сорт Зумба ботанические характеристики: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Среднеранний для выращивания на тяжелых почвах, столового назначения. Растение средней высоты, промежуточного типа,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полупрямостоячее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Лист среднего размера, промежуточный, зеленый. Венчик среднего размера. Интенсивность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антоциановой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окраски внутренней стороны венчика отсутствует или очень слабая. Клубень овально-округлый со средними глазками. Кожура желтая. Мякоть белая. Урожайность до 63 т/га. Масса товарного клубня – 100-160 г. Количество клубней с растения 10-16 шт. Товарность - 78-96%.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Лежкость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- 98%. Содержание крахмала до 15%. Вкус хороший. Кулинарный тип – В. 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Устойчив к возбудителю рака картофеля. По данным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оригинатора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среднеустойчив к морщинистой и полосчатой мозаике, устойчив к скручиванию листьев. 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55576" y="5013176"/>
            <a:ext cx="79208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Коммерческая ценность: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устойчив для выращивания на тяжелых почвах Отзывчивый на внесение удобрений и орошение. Требователен к влаге. </a:t>
            </a:r>
            <a:endParaRPr lang="ru-RU" sz="16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45286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550" y="692150"/>
            <a:ext cx="7488238" cy="2088778"/>
          </a:xfrm>
        </p:spPr>
        <p:txBody>
          <a:bodyPr/>
          <a:lstStyle/>
          <a:p>
            <a:pPr marL="0" indent="0" algn="ctr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ru-RU" sz="2200" b="0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ЦКП «БРК картофеля»</a:t>
            </a:r>
            <a:br>
              <a:rPr lang="ru-RU" sz="2200" b="0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200" b="0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руководитель Гимаева Елена Алексеевна</a:t>
            </a:r>
            <a:br>
              <a:rPr lang="ru-RU" sz="2200" b="0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200" b="0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г. Казань, Оренбургский тракт 48,</a:t>
            </a:r>
            <a:br>
              <a:rPr lang="ru-RU" sz="2200" b="0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en-US" sz="2200" b="0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  <a:hlinkClick r:id="rId2"/>
              </a:rPr>
              <a:t>brk_kartofel@mail.ru</a:t>
            </a:r>
            <a:br>
              <a:rPr lang="ru-RU" sz="2200" b="0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en-US" sz="2200" b="0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  <a:hlinkClick r:id="rId3"/>
              </a:rPr>
              <a:t>elenagim@bk.ru</a:t>
            </a:r>
            <a:br>
              <a:rPr lang="ru-RU" sz="2200" b="0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200" b="0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+7(843)277-81-17</a:t>
            </a:r>
            <a:br>
              <a:rPr lang="ru-RU" sz="2200" b="0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br>
              <a:rPr lang="en-US" sz="2200" b="0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br>
              <a:rPr lang="ru-RU" sz="2200" b="0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br>
              <a:rPr lang="ru-RU" sz="2200" b="0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endParaRPr lang="ru-RU" sz="2200" b="0" dirty="0"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755576" y="3212976"/>
            <a:ext cx="7345362" cy="2376264"/>
          </a:xfrm>
        </p:spPr>
        <p:txBody>
          <a:bodyPr rtlCol="0">
            <a:normAutofit/>
          </a:bodyPr>
          <a:lstStyle/>
          <a:p>
            <a:pPr marL="45720" indent="0" eaLnBrk="1" fontAlgn="auto" hangingPunct="1"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1.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Подбор образцов из полевой коллекции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ТатНИИСХ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-ОСП ФИЦ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КазНЦ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РАН (рабочая коллекция 140 образцов)</a:t>
            </a:r>
          </a:p>
          <a:p>
            <a:pPr marL="45720" indent="0" eaLnBrk="1" fontAlgn="auto" hangingPunct="1"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2.Подбор образцов из коллекции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ТатНИИСХ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-ОСП ФИЦ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КазНЦ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РАН </a:t>
            </a:r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in vitro (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рабочая коллекция 100 образцов)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797689" y="144229"/>
            <a:ext cx="320990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Сорт картофеля </a:t>
            </a:r>
            <a:r>
              <a:rPr lang="ru-RU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Сальса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1600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897" y="3545856"/>
            <a:ext cx="3088765" cy="3312144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7596" y="452509"/>
            <a:ext cx="3114066" cy="3093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40968"/>
            <a:ext cx="2787774" cy="371703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5" y="479669"/>
            <a:ext cx="2777859" cy="309334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7774" y="3573016"/>
            <a:ext cx="3219822" cy="3288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8535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332656"/>
            <a:ext cx="7992888" cy="45184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Сорт </a:t>
            </a:r>
            <a:r>
              <a:rPr lang="ru-RU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Сальса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ботанические характеристики: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Среднеранний,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крупноклубневый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 гладкой кожурой и привлекательной формой, столового назначения. Растение средней высоты, промежуточного типа,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полупрямостоячее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Лист среднего размера, закрытый, интенсивность зеленой окраски средняя. Венчик среднего размера. Интенсивность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антоциановой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окраски внутренней стороны венчика средняя. Клубень округло-овальный. Глазки средние. Окраска основания глазка красная. Окраска кожуры желтая. Окраска мякоти светло-желтая. Урожайность – до 66 т/га. Масса товарного клубня – 140-220 г. Количество клубней с растения с растения 8-16 шт. Товарность – 78-96%.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Лежкость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- 98%. Содержание крахмала до 14%. Вкус хороший. Кулинарный тип – ВС.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Устойчив к возбудителю рака картофеля. По данным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оригинатора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среднеустойчив к морщинистой и полосчатой мозаике, устойчив к скручиванию листьев. Устойчив к парше обыкновенной. Устойчивость к фитофторозу растений и клубней выше среднего. 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47564" y="5157192"/>
            <a:ext cx="76328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Коммерческая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ценность: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крупноклубневый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 гладкой кожурой и привлекательной формой. Отзывчивый на внесение удобрений и орошение. </a:t>
            </a:r>
            <a:endParaRPr lang="ru-RU" sz="16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496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E:\Орлан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01" b="16023"/>
          <a:stretch>
            <a:fillRect/>
          </a:stretch>
        </p:blipFill>
        <p:spPr bwMode="auto">
          <a:xfrm>
            <a:off x="5560374" y="3191166"/>
            <a:ext cx="3583625" cy="364258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2857142" y="75814"/>
            <a:ext cx="30963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Сорт картофеля Орлан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91166"/>
            <a:ext cx="2854804" cy="364502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0878" y="3191166"/>
            <a:ext cx="2702163" cy="3666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81083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836712"/>
            <a:ext cx="8352928" cy="39256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Сорт Орлан ботанические характеристики: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Среднеспелый, жаростойкий,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многоклубневый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столового назначения. Растение средней высоты, промежуточного типа,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полупрямостоячее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Лист большого размера, закрытый, интенсивность зеленой окраски средняя. Венчик среднего размера. Интенсивность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антоциановой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окраски внутренней стороны венчика сильная. Клубень округло-овальный. Глазки средние. Окраска основания глазка желтая. Окраска кожуры желтая. Окраска мякоти желтая. Урожайность до 55 т/га. Масса товарного клубня – 100-140 г. Количество клубней с растения с растения 12-20 шт. Товарность – 78-97%.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Лежкость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- 98%. Содержание крахмала до 18%. Вкус хороший. Кулинарный тип – АВ.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Устойчив к возбудителю рака картофеля. Среднеустойчив к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фитофтрозу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ризоктониозу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Устойчив к морщинистой и полосчатой мозаике, устойчив к скручиванию листьев. Обладает крайней устойчивостью к заражению YВК. 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97180" y="5229200"/>
            <a:ext cx="81369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Коммерческая ценность: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жаростойкий, </a:t>
            </a:r>
            <a:r>
              <a:rPr lang="ru-RU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многоклубневый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Устойчивый к засухе и повышенным температурам.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16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09535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6" y="3933056"/>
            <a:ext cx="3369341" cy="2924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7" y="332656"/>
            <a:ext cx="3419873" cy="3731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267743" y="188640"/>
            <a:ext cx="3312369" cy="4580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КАРТОФЕЛЬ СОРТ ТАНГО</a:t>
            </a:r>
            <a:endParaRPr lang="ru-RU" sz="16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3" y="612109"/>
            <a:ext cx="2635510" cy="269470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3" y="3306813"/>
            <a:ext cx="2635510" cy="3551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12471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3568" y="548680"/>
            <a:ext cx="7256439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Сорт Танго ботанические характеристики: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Позднеспелый, для переработки на картофелепродукты и крахмал, универсального назначения. Растение высокое, листового типа,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полупрямостоячее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Лист среднего размера, открытый, зеленый. Венчик среднего размера. Интенсивность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антоциановой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окраски внутренней стороны венчика сильная. Клубень овально-округлый со средними глазками. Кожура красная. Мякоть желтая. Урожайность до 36 т/га. Масса товарного клубня – 80-140 г. Количество клубней с растения 10-16 шт. Товарность - 78%.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Лежкость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- 97%. Содержание крахмала до 25%. Вкус хороший. Кулинарный тип – ВС. 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Устойчив к возбудителю рака картофеля. По данным ВНИИ фитопатологии, среднеустойчив к возбудителю фитофтороза по ботве и клубням. По данным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оригинаторов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устойчив к морщинистой полосчатой мозаике и скручиванию листьев. 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83568" y="5157192"/>
            <a:ext cx="72728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Коммерческая ценность: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предназначен для переработки на картофелепродукты и крахмал. Требователен к влаге.</a:t>
            </a:r>
            <a:endParaRPr lang="ru-RU" sz="16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6844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11760" y="116632"/>
            <a:ext cx="295232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Сорт картофеля </a:t>
            </a:r>
            <a:r>
              <a:rPr lang="ru-RU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Догода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" t="8978" r="1204" b="24660"/>
          <a:stretch>
            <a:fillRect/>
          </a:stretch>
        </p:blipFill>
        <p:spPr bwMode="auto">
          <a:xfrm>
            <a:off x="5654669" y="257859"/>
            <a:ext cx="3481596" cy="316835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922" y="3444974"/>
            <a:ext cx="2507688" cy="341302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11207"/>
            <a:ext cx="3129922" cy="344679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964"/>
            <a:ext cx="3129922" cy="2925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8084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404664"/>
            <a:ext cx="7524328" cy="45184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Сорт </a:t>
            </a:r>
            <a:r>
              <a:rPr lang="ru-RU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Догода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ботанические характеристики: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Среднеранний,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многоклубневый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высококрахмальный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столового назначения. Растение высокое, промежуточного типа,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ракидистое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Лист от среднего до большого размера, открытый, интенсивность зеленой окраски средняя. Венчик среднего размера. Интенсивность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антоциановой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окраски внутренней стороны венчика отсутствует. Клубень округлый. Глазки мелкие. Окраска основания глазка желтое. Окраска кожуры светло-бежевая. Окраска мякоти кремовая. Урожайность до 60 т/га. Масса товарного клубня – 80-140 г. Количество клубней с растения с растения 16-22 шт. Товарность - 83-91%.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Лежкость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- 97%. Содержание крахмала до 19%. Вкус хороший. Кулинарный тип – ВС.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Устойчив к возбудителю рака картофеля и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цистообразующей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нематоде. Среднеустойчив к фитофторозу, парше обыкновенной и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ризоктониозу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Устойчив к морщинистой и полосчатой мозаике, устойчив к скручиванию листьев. Требователен к влаге.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39552" y="5013176"/>
            <a:ext cx="7704856" cy="981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lnSpc>
                <a:spcPct val="107000"/>
              </a:lnSpc>
              <a:spcAft>
                <a:spcPts val="0"/>
              </a:spcAft>
            </a:pP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Коммерческая ценность: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многоклубневый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высококрахмальный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пригоден на переработку </a:t>
            </a:r>
            <a:r>
              <a:rPr lang="ru-RU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картофелепродуктов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и крахмала. Требователен к влаге.</a:t>
            </a:r>
            <a:endParaRPr lang="ru-RU" sz="16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86762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987824" y="116632"/>
            <a:ext cx="27363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Сорт картофеля Дана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3" name="Picture 6" descr="E:\Дана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03" b="7799"/>
          <a:stretch>
            <a:fillRect/>
          </a:stretch>
        </p:blipFill>
        <p:spPr bwMode="auto">
          <a:xfrm>
            <a:off x="5543600" y="415043"/>
            <a:ext cx="3600400" cy="4454117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8" descr="E:\12-32-33\DSC00355.JPG"/>
          <p:cNvPicPr/>
          <p:nvPr/>
        </p:nvPicPr>
        <p:blipFill rotWithShape="1">
          <a:blip r:embed="rId3" cstate="print">
            <a:lum bright="20000" contrast="30000"/>
          </a:blip>
          <a:srcRect l="31160" t="51516" r="22480" b="8761"/>
          <a:stretch/>
        </p:blipFill>
        <p:spPr bwMode="auto">
          <a:xfrm rot="10800000">
            <a:off x="-36512" y="415043"/>
            <a:ext cx="3528392" cy="2736304"/>
          </a:xfrm>
          <a:prstGeom prst="rect">
            <a:avLst/>
          </a:prstGeom>
          <a:ln>
            <a:noFill/>
          </a:ln>
          <a:effectLst>
            <a:softEdge rad="1270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3" y="3318885"/>
            <a:ext cx="2779990" cy="350100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477" y="3318885"/>
            <a:ext cx="2800123" cy="3501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23610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3568" y="548680"/>
            <a:ext cx="8208912" cy="42220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Сорт Дана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ботанические характеристики: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Среднеспелый,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многоклубневый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высококрахмалистый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для переработки на картофелепродукты, столового назначения.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Растение средней высоты, промежуточного типа, полупрямостоящее, сильноветвистый. Лист средний, промежуточный,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интенсивность зеленой окраски средняя.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Венчик большого размера.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Интенсивность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антоциановой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окраски внутренней стороны венчика отсутствует. Клубень округло-овальный. Глазки средние. Окраска основания глазка белое. Окраска кожуры желтая. Окраска мякоти желтая. Урожайность до 54 т/га. Масса товарного клубня – 80-120 г. Количество клубней с растения с растения 12-18 шт. Товарность – 85-95%.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Лежкость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- 98%. Содержание крахмала до 19%. Вкус хороший. Кулинарный тип –ВС.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Устойчив к возбудителю рака картофеля. Среднеустойчив к фитофторозу,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ризоктониозу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Устойчив к морщинистой и полосчатой мозаике, устойчив к скручиванию листьев. Обладает крайней устойчивостью к заражению YВК. 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39552" y="5157192"/>
            <a:ext cx="7704856" cy="981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lnSpc>
                <a:spcPct val="107000"/>
              </a:lnSpc>
              <a:spcAft>
                <a:spcPts val="0"/>
              </a:spcAft>
            </a:pP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Коммерческая ценность: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многоклубневый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высококрахмалистый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для переработки на картофелепродукты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Устойчивый к засухе и повышенным температурам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34903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0643737"/>
              </p:ext>
            </p:extLst>
          </p:nvPr>
        </p:nvGraphicFramePr>
        <p:xfrm>
          <a:off x="539553" y="543317"/>
          <a:ext cx="7704856" cy="623530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17046">
                  <a:extLst>
                    <a:ext uri="{9D8B030D-6E8A-4147-A177-3AD203B41FA5}">
                      <a16:colId xmlns:a16="http://schemas.microsoft.com/office/drawing/2014/main" val="183274380"/>
                    </a:ext>
                  </a:extLst>
                </a:gridCol>
                <a:gridCol w="583988">
                  <a:extLst>
                    <a:ext uri="{9D8B030D-6E8A-4147-A177-3AD203B41FA5}">
                      <a16:colId xmlns:a16="http://schemas.microsoft.com/office/drawing/2014/main" val="587437744"/>
                    </a:ext>
                  </a:extLst>
                </a:gridCol>
                <a:gridCol w="802308">
                  <a:extLst>
                    <a:ext uri="{9D8B030D-6E8A-4147-A177-3AD203B41FA5}">
                      <a16:colId xmlns:a16="http://schemas.microsoft.com/office/drawing/2014/main" val="1586101009"/>
                    </a:ext>
                  </a:extLst>
                </a:gridCol>
                <a:gridCol w="707068">
                  <a:extLst>
                    <a:ext uri="{9D8B030D-6E8A-4147-A177-3AD203B41FA5}">
                      <a16:colId xmlns:a16="http://schemas.microsoft.com/office/drawing/2014/main" val="3592408028"/>
                    </a:ext>
                  </a:extLst>
                </a:gridCol>
                <a:gridCol w="784855">
                  <a:extLst>
                    <a:ext uri="{9D8B030D-6E8A-4147-A177-3AD203B41FA5}">
                      <a16:colId xmlns:a16="http://schemas.microsoft.com/office/drawing/2014/main" val="115527192"/>
                    </a:ext>
                  </a:extLst>
                </a:gridCol>
                <a:gridCol w="708066">
                  <a:extLst>
                    <a:ext uri="{9D8B030D-6E8A-4147-A177-3AD203B41FA5}">
                      <a16:colId xmlns:a16="http://schemas.microsoft.com/office/drawing/2014/main" val="2377081633"/>
                    </a:ext>
                  </a:extLst>
                </a:gridCol>
                <a:gridCol w="627287">
                  <a:extLst>
                    <a:ext uri="{9D8B030D-6E8A-4147-A177-3AD203B41FA5}">
                      <a16:colId xmlns:a16="http://schemas.microsoft.com/office/drawing/2014/main" val="976025082"/>
                    </a:ext>
                  </a:extLst>
                </a:gridCol>
                <a:gridCol w="861655">
                  <a:extLst>
                    <a:ext uri="{9D8B030D-6E8A-4147-A177-3AD203B41FA5}">
                      <a16:colId xmlns:a16="http://schemas.microsoft.com/office/drawing/2014/main" val="3521453964"/>
                    </a:ext>
                  </a:extLst>
                </a:gridCol>
                <a:gridCol w="532463">
                  <a:extLst>
                    <a:ext uri="{9D8B030D-6E8A-4147-A177-3AD203B41FA5}">
                      <a16:colId xmlns:a16="http://schemas.microsoft.com/office/drawing/2014/main" val="3987314471"/>
                    </a:ext>
                  </a:extLst>
                </a:gridCol>
                <a:gridCol w="481756">
                  <a:extLst>
                    <a:ext uri="{9D8B030D-6E8A-4147-A177-3AD203B41FA5}">
                      <a16:colId xmlns:a16="http://schemas.microsoft.com/office/drawing/2014/main" val="617661232"/>
                    </a:ext>
                  </a:extLst>
                </a:gridCol>
                <a:gridCol w="598364">
                  <a:extLst>
                    <a:ext uri="{9D8B030D-6E8A-4147-A177-3AD203B41FA5}">
                      <a16:colId xmlns:a16="http://schemas.microsoft.com/office/drawing/2014/main" val="2235104004"/>
                    </a:ext>
                  </a:extLst>
                </a:gridCol>
              </a:tblGrid>
              <a:tr h="66938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effectLst/>
                        </a:rPr>
                        <a:t>крахмал,%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90" marR="4559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90" marR="4559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 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90" marR="4559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 </a:t>
                      </a:r>
                      <a:endParaRPr lang="ru-RU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90" marR="4559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7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90" marR="4559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7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90" marR="4559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7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90" marR="4559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7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90" marR="4559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7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90" marR="4559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 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90" marR="4559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 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90" marR="45590" marT="0" marB="0" anchor="b"/>
                </a:tc>
                <a:extLst>
                  <a:ext uri="{0D108BD9-81ED-4DB2-BD59-A6C34878D82A}">
                    <a16:rowId xmlns:a16="http://schemas.microsoft.com/office/drawing/2014/main" val="4113288690"/>
                  </a:ext>
                </a:extLst>
              </a:tr>
              <a:tr h="26658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</a:rPr>
                        <a:t>сорт</a:t>
                      </a:r>
                      <a:endParaRPr lang="ru-RU" sz="1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90" marR="4559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2018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90" marR="4559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90" marR="4559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90" marR="4559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90" marR="4559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90" marR="4559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90" marR="4559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min-max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90" marR="4559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90" marR="4559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90" marR="4559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90" marR="45590" marT="0" marB="0" anchor="b"/>
                </a:tc>
                <a:extLst>
                  <a:ext uri="{0D108BD9-81ED-4DB2-BD59-A6C34878D82A}">
                    <a16:rowId xmlns:a16="http://schemas.microsoft.com/office/drawing/2014/main" val="2370390563"/>
                  </a:ext>
                </a:extLst>
              </a:tr>
              <a:tr h="44625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err="1">
                          <a:effectLst/>
                        </a:rPr>
                        <a:t>Амигос</a:t>
                      </a:r>
                      <a:endParaRPr lang="ru-RU" sz="1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90" marR="4559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17,40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90" marR="4559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20,60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90" marR="4559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14,70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90" marR="4559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14,50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90" marR="4559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15,00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90" marR="4559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16,00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90" marR="4559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15-20,6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90" marR="4559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16,37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90" marR="4559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2,13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90" marR="4559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13,02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90" marR="45590" marT="0" marB="0" anchor="b"/>
                </a:tc>
                <a:extLst>
                  <a:ext uri="{0D108BD9-81ED-4DB2-BD59-A6C34878D82A}">
                    <a16:rowId xmlns:a16="http://schemas.microsoft.com/office/drawing/2014/main" val="611202352"/>
                  </a:ext>
                </a:extLst>
              </a:tr>
              <a:tr h="50204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err="1">
                          <a:effectLst/>
                        </a:rPr>
                        <a:t>Блоссом</a:t>
                      </a:r>
                      <a:endParaRPr lang="ru-RU" sz="1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90" marR="4559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14,30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90" marR="4559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16,70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90" marR="4559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15,20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90" marR="4559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12,00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90" marR="4559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15,10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90" marR="4559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13,40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90" marR="4559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10,9 -16,7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90" marR="4559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14,45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90" marR="4559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1,48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90" marR="4559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10,25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90" marR="45590" marT="0" marB="0" anchor="b"/>
                </a:tc>
                <a:extLst>
                  <a:ext uri="{0D108BD9-81ED-4DB2-BD59-A6C34878D82A}">
                    <a16:rowId xmlns:a16="http://schemas.microsoft.com/office/drawing/2014/main" val="2092161344"/>
                  </a:ext>
                </a:extLst>
              </a:tr>
              <a:tr h="44625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</a:rPr>
                        <a:t>Дана</a:t>
                      </a:r>
                      <a:endParaRPr lang="ru-RU" sz="1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90" marR="4559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16,70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90" marR="4559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20,70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90" marR="4559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16,50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90" marR="4559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14,50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90" marR="4559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8,80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90" marR="4559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13,30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90" marR="4559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8,8-20,7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90" marR="4559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15,08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90" marR="4559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3,63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90" marR="4559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24,08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90" marR="45590" marT="0" marB="0" anchor="b"/>
                </a:tc>
                <a:extLst>
                  <a:ext uri="{0D108BD9-81ED-4DB2-BD59-A6C34878D82A}">
                    <a16:rowId xmlns:a16="http://schemas.microsoft.com/office/drawing/2014/main" val="1671772986"/>
                  </a:ext>
                </a:extLst>
              </a:tr>
              <a:tr h="50204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err="1">
                          <a:effectLst/>
                        </a:rPr>
                        <a:t>Догода</a:t>
                      </a:r>
                      <a:endParaRPr lang="ru-RU" sz="1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90" marR="4559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19,10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90" marR="4559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18,90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90" marR="4559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16,70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90" marR="4559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10,10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90" marR="4559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18,50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90" marR="4559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18,20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90" marR="4559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10,1-19,1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90" marR="4559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16,92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90" marR="4559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3,15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90" marR="4559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18,59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90" marR="45590" marT="0" marB="0" anchor="b"/>
                </a:tc>
                <a:extLst>
                  <a:ext uri="{0D108BD9-81ED-4DB2-BD59-A6C34878D82A}">
                    <a16:rowId xmlns:a16="http://schemas.microsoft.com/office/drawing/2014/main" val="1531821740"/>
                  </a:ext>
                </a:extLst>
              </a:tr>
              <a:tr h="50204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err="1">
                          <a:effectLst/>
                        </a:rPr>
                        <a:t>Зумба</a:t>
                      </a:r>
                      <a:endParaRPr lang="ru-RU" sz="1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90" marR="4559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15,20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90" marR="4559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16,40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90" marR="4559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13,80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90" marR="4559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12,50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90" marR="4559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14,60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90" marR="4559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13,70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90" marR="4559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12,4-17,4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90" marR="4559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14,37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90" marR="4559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1,23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90" marR="4559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8,59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90" marR="45590" marT="0" marB="0" anchor="b"/>
                </a:tc>
                <a:extLst>
                  <a:ext uri="{0D108BD9-81ED-4DB2-BD59-A6C34878D82A}">
                    <a16:rowId xmlns:a16="http://schemas.microsoft.com/office/drawing/2014/main" val="306088132"/>
                  </a:ext>
                </a:extLst>
              </a:tr>
              <a:tr h="50204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err="1">
                          <a:effectLst/>
                        </a:rPr>
                        <a:t>Кайо</a:t>
                      </a:r>
                      <a:endParaRPr lang="ru-RU" sz="1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90" marR="4559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17,10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90" marR="4559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15,90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90" marR="4559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12,30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90" marR="4559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13,00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90" marR="4559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13,50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90" marR="4559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13,10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90" marR="4559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13,1-17,1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90" marR="4559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14,15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90" marR="4559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1,73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90" marR="4559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12,25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90" marR="45590" marT="0" marB="0" anchor="b"/>
                </a:tc>
                <a:extLst>
                  <a:ext uri="{0D108BD9-81ED-4DB2-BD59-A6C34878D82A}">
                    <a16:rowId xmlns:a16="http://schemas.microsoft.com/office/drawing/2014/main" val="2422247788"/>
                  </a:ext>
                </a:extLst>
              </a:tr>
              <a:tr h="50204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err="1">
                          <a:effectLst/>
                        </a:rPr>
                        <a:t>Кортни</a:t>
                      </a:r>
                      <a:endParaRPr lang="ru-RU" sz="1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90" marR="4559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16,40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90" marR="4559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20,40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90" marR="4559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16,20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90" marR="4559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15,00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90" marR="4559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16,30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90" marR="4559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16,50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90" marR="4559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16,1-22,3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90" marR="4559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16,80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90" marR="4559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1,69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90" marR="4559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10,04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90" marR="45590" marT="0" marB="0" anchor="b"/>
                </a:tc>
                <a:extLst>
                  <a:ext uri="{0D108BD9-81ED-4DB2-BD59-A6C34878D82A}">
                    <a16:rowId xmlns:a16="http://schemas.microsoft.com/office/drawing/2014/main" val="3065599364"/>
                  </a:ext>
                </a:extLst>
              </a:tr>
              <a:tr h="50204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</a:rPr>
                        <a:t>Орлан</a:t>
                      </a:r>
                      <a:endParaRPr lang="ru-RU" sz="1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90" marR="4559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17,30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90" marR="4559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13,50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90" marR="4559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14,50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90" marR="4559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11,70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90" marR="4559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16,60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90" marR="4559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15,20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90" marR="4559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13,5-17,3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90" marR="4559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14,80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90" marR="4559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1,87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90" marR="4559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12,65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90" marR="45590" marT="0" marB="0" anchor="b"/>
                </a:tc>
                <a:extLst>
                  <a:ext uri="{0D108BD9-81ED-4DB2-BD59-A6C34878D82A}">
                    <a16:rowId xmlns:a16="http://schemas.microsoft.com/office/drawing/2014/main" val="2812289527"/>
                  </a:ext>
                </a:extLst>
              </a:tr>
              <a:tr h="50204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</a:rPr>
                        <a:t>Регги</a:t>
                      </a:r>
                      <a:endParaRPr lang="ru-RU" sz="1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90" marR="4559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18,20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90" marR="4559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17,80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90" marR="4559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13,40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90" marR="4559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16,20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90" marR="4559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17,40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90" marR="4559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15,20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90" marR="4559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13,4-18,2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90" marR="4559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16,37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90" marR="4559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1,67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90" marR="4559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10,19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90" marR="45590" marT="0" marB="0" anchor="b"/>
                </a:tc>
                <a:extLst>
                  <a:ext uri="{0D108BD9-81ED-4DB2-BD59-A6C34878D82A}">
                    <a16:rowId xmlns:a16="http://schemas.microsoft.com/office/drawing/2014/main" val="3871690813"/>
                  </a:ext>
                </a:extLst>
              </a:tr>
              <a:tr h="44625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err="1">
                          <a:effectLst/>
                        </a:rPr>
                        <a:t>Сальса</a:t>
                      </a:r>
                      <a:endParaRPr lang="ru-RU" sz="1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90" marR="4559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13,90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90" marR="4559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15,20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90" marR="4559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14,20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90" marR="4559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11,00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90" marR="4559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12,60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90" marR="4559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13,70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90" marR="4559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11-15,2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90" marR="4559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13,43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90" marR="4559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1,33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90" marR="4559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9,90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90" marR="45590" marT="0" marB="0" anchor="b"/>
                </a:tc>
                <a:extLst>
                  <a:ext uri="{0D108BD9-81ED-4DB2-BD59-A6C34878D82A}">
                    <a16:rowId xmlns:a16="http://schemas.microsoft.com/office/drawing/2014/main" val="4101330769"/>
                  </a:ext>
                </a:extLst>
              </a:tr>
              <a:tr h="44625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</a:rPr>
                        <a:t>Танго</a:t>
                      </a:r>
                      <a:endParaRPr lang="ru-RU" sz="1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90" marR="4559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19,80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90" marR="4559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18,00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90" marR="4559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18,30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90" marR="4559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19,00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90" marR="4559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23,70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90" marR="4559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20,30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90" marR="4559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18-23,7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90" marR="4559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19,85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90" marR="4559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1,90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90" marR="4559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9,55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90" marR="45590" marT="0" marB="0" anchor="b"/>
                </a:tc>
                <a:extLst>
                  <a:ext uri="{0D108BD9-81ED-4DB2-BD59-A6C34878D82A}">
                    <a16:rowId xmlns:a16="http://schemas.microsoft.com/office/drawing/2014/main" val="3311733047"/>
                  </a:ext>
                </a:extLst>
              </a:tr>
            </a:tbl>
          </a:graphicData>
        </a:graphic>
      </p:graphicFrame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77686" y="2073121"/>
            <a:ext cx="1158155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66492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\\Genetics\Genetics\ZS\Отчет 2012\S.phureja\IMG_1901.JPG"/>
          <p:cNvPicPr>
            <a:picLocks noChangeAspect="1" noChangeArrowheads="1"/>
          </p:cNvPicPr>
          <p:nvPr/>
        </p:nvPicPr>
        <p:blipFill>
          <a:blip r:embed="rId2" cstate="print"/>
          <a:srcRect l="11768" r="-11768"/>
          <a:stretch>
            <a:fillRect/>
          </a:stretch>
        </p:blipFill>
        <p:spPr bwMode="auto">
          <a:xfrm>
            <a:off x="0" y="-19050"/>
            <a:ext cx="10404475" cy="687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619672" y="1844824"/>
            <a:ext cx="6400800" cy="2664296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tlCol="0">
            <a:normAutofit/>
          </a:bodyPr>
          <a:lstStyle/>
          <a:p>
            <a:pPr marL="45720" indent="0" algn="ctr" eaLnBrk="1" fontAlgn="auto" hangingPunct="1"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ru-RU" sz="8000" b="1" i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Благодарю за внимание!!!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67000"/>
            <a:ext cx="7808069" cy="841720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sz="3200" dirty="0">
                <a:effectLst/>
              </a:rPr>
              <a:t>сухое вещество,%</a:t>
            </a:r>
            <a:br>
              <a:rPr lang="ru-RU" sz="3200" dirty="0">
                <a:solidFill>
                  <a:srgbClr val="FFFFFF"/>
                </a:solidFill>
                <a:effectLst/>
                <a:latin typeface="Calibri" panose="020F0502020204030204" pitchFamily="34" charset="0"/>
              </a:rPr>
            </a:br>
            <a:endParaRPr lang="ru-RU" sz="3200" dirty="0"/>
          </a:p>
        </p:txBody>
      </p:sp>
      <p:sp>
        <p:nvSpPr>
          <p:cNvPr id="7171" name="Объект 2"/>
          <p:cNvSpPr>
            <a:spLocks noGrp="1"/>
          </p:cNvSpPr>
          <p:nvPr>
            <p:ph sz="quarter" idx="13"/>
          </p:nvPr>
        </p:nvSpPr>
        <p:spPr>
          <a:xfrm>
            <a:off x="539552" y="1052736"/>
            <a:ext cx="6977261" cy="4554314"/>
          </a:xfrm>
        </p:spPr>
        <p:txBody>
          <a:bodyPr/>
          <a:lstStyle/>
          <a:p>
            <a:pPr eaLnBrk="1" hangingPunct="1"/>
            <a:r>
              <a:rPr lang="ru-RU" dirty="0"/>
              <a:t>Всего проведено 1</a:t>
            </a:r>
            <a:r>
              <a:rPr lang="en-US" dirty="0"/>
              <a:t>468</a:t>
            </a:r>
            <a:r>
              <a:rPr lang="ru-RU" dirty="0"/>
              <a:t> скрещиваний в </a:t>
            </a:r>
            <a:r>
              <a:rPr lang="en-US" dirty="0"/>
              <a:t>1</a:t>
            </a:r>
            <a:r>
              <a:rPr lang="ru-RU" dirty="0"/>
              <a:t>9</a:t>
            </a:r>
            <a:r>
              <a:rPr lang="en-US" dirty="0"/>
              <a:t>4</a:t>
            </a:r>
            <a:r>
              <a:rPr lang="ru-RU" dirty="0"/>
              <a:t> комбинациях</a:t>
            </a:r>
          </a:p>
          <a:p>
            <a:pPr eaLnBrk="1" hangingPunct="1"/>
            <a:r>
              <a:rPr lang="ru-RU" dirty="0"/>
              <a:t>Получено </a:t>
            </a:r>
            <a:r>
              <a:rPr lang="en-US" dirty="0"/>
              <a:t>21</a:t>
            </a:r>
            <a:r>
              <a:rPr lang="ru-RU" dirty="0"/>
              <a:t>5 гибридных ягод в 44  комбинациях</a:t>
            </a:r>
            <a:endParaRPr lang="en-US" dirty="0"/>
          </a:p>
          <a:p>
            <a:pPr lvl="5"/>
            <a:r>
              <a:rPr lang="ru-RU" dirty="0"/>
              <a:t>Получено 28590 </a:t>
            </a:r>
            <a:r>
              <a:rPr lang="ru-RU" dirty="0" err="1"/>
              <a:t>шт</a:t>
            </a:r>
            <a:r>
              <a:rPr lang="ru-RU" dirty="0"/>
              <a:t> семян </a:t>
            </a:r>
          </a:p>
          <a:p>
            <a:pPr eaLnBrk="1" hangingPunct="1"/>
            <a:r>
              <a:rPr lang="ru-RU" dirty="0"/>
              <a:t>Средний показатель </a:t>
            </a:r>
            <a:r>
              <a:rPr lang="ru-RU" dirty="0" err="1"/>
              <a:t>завязываемости</a:t>
            </a:r>
            <a:r>
              <a:rPr lang="ru-RU" dirty="0"/>
              <a:t> по результативным комбинациям составил 55%. </a:t>
            </a:r>
          </a:p>
          <a:p>
            <a:pPr eaLnBrk="1" hangingPunct="1"/>
            <a:r>
              <a:rPr lang="ru-RU" dirty="0"/>
              <a:t>Результативность подбора пар для гибридизации 1</a:t>
            </a:r>
            <a:r>
              <a:rPr lang="en-US" dirty="0"/>
              <a:t>5</a:t>
            </a:r>
            <a:r>
              <a:rPr lang="ru-RU" dirty="0"/>
              <a:t>%. 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1145532"/>
              </p:ext>
            </p:extLst>
          </p:nvPr>
        </p:nvGraphicFramePr>
        <p:xfrm>
          <a:off x="539553" y="1052736"/>
          <a:ext cx="7920879" cy="455431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72245">
                  <a:extLst>
                    <a:ext uri="{9D8B030D-6E8A-4147-A177-3AD203B41FA5}">
                      <a16:colId xmlns:a16="http://schemas.microsoft.com/office/drawing/2014/main" val="238972704"/>
                    </a:ext>
                  </a:extLst>
                </a:gridCol>
                <a:gridCol w="646379">
                  <a:extLst>
                    <a:ext uri="{9D8B030D-6E8A-4147-A177-3AD203B41FA5}">
                      <a16:colId xmlns:a16="http://schemas.microsoft.com/office/drawing/2014/main" val="171312614"/>
                    </a:ext>
                  </a:extLst>
                </a:gridCol>
                <a:gridCol w="679246">
                  <a:extLst>
                    <a:ext uri="{9D8B030D-6E8A-4147-A177-3AD203B41FA5}">
                      <a16:colId xmlns:a16="http://schemas.microsoft.com/office/drawing/2014/main" val="36674294"/>
                    </a:ext>
                  </a:extLst>
                </a:gridCol>
                <a:gridCol w="734024">
                  <a:extLst>
                    <a:ext uri="{9D8B030D-6E8A-4147-A177-3AD203B41FA5}">
                      <a16:colId xmlns:a16="http://schemas.microsoft.com/office/drawing/2014/main" val="394871710"/>
                    </a:ext>
                  </a:extLst>
                </a:gridCol>
                <a:gridCol w="668290">
                  <a:extLst>
                    <a:ext uri="{9D8B030D-6E8A-4147-A177-3AD203B41FA5}">
                      <a16:colId xmlns:a16="http://schemas.microsoft.com/office/drawing/2014/main" val="2953717007"/>
                    </a:ext>
                  </a:extLst>
                </a:gridCol>
                <a:gridCol w="799757">
                  <a:extLst>
                    <a:ext uri="{9D8B030D-6E8A-4147-A177-3AD203B41FA5}">
                      <a16:colId xmlns:a16="http://schemas.microsoft.com/office/drawing/2014/main" val="94137692"/>
                    </a:ext>
                  </a:extLst>
                </a:gridCol>
                <a:gridCol w="690201">
                  <a:extLst>
                    <a:ext uri="{9D8B030D-6E8A-4147-A177-3AD203B41FA5}">
                      <a16:colId xmlns:a16="http://schemas.microsoft.com/office/drawing/2014/main" val="3753829742"/>
                    </a:ext>
                  </a:extLst>
                </a:gridCol>
                <a:gridCol w="744979">
                  <a:extLst>
                    <a:ext uri="{9D8B030D-6E8A-4147-A177-3AD203B41FA5}">
                      <a16:colId xmlns:a16="http://schemas.microsoft.com/office/drawing/2014/main" val="3309279507"/>
                    </a:ext>
                  </a:extLst>
                </a:gridCol>
                <a:gridCol w="734024">
                  <a:extLst>
                    <a:ext uri="{9D8B030D-6E8A-4147-A177-3AD203B41FA5}">
                      <a16:colId xmlns:a16="http://schemas.microsoft.com/office/drawing/2014/main" val="1345410314"/>
                    </a:ext>
                  </a:extLst>
                </a:gridCol>
                <a:gridCol w="525867">
                  <a:extLst>
                    <a:ext uri="{9D8B030D-6E8A-4147-A177-3AD203B41FA5}">
                      <a16:colId xmlns:a16="http://schemas.microsoft.com/office/drawing/2014/main" val="4106447859"/>
                    </a:ext>
                  </a:extLst>
                </a:gridCol>
                <a:gridCol w="525867">
                  <a:extLst>
                    <a:ext uri="{9D8B030D-6E8A-4147-A177-3AD203B41FA5}">
                      <a16:colId xmlns:a16="http://schemas.microsoft.com/office/drawing/2014/main" val="3643512228"/>
                    </a:ext>
                  </a:extLst>
                </a:gridCol>
              </a:tblGrid>
              <a:tr h="253899">
                <a:tc>
                  <a:txBody>
                    <a:bodyPr/>
                    <a:lstStyle/>
                    <a:p>
                      <a:pPr algn="ctr" fontAlgn="b"/>
                      <a:endParaRPr lang="ru-RU" sz="16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12" marR="5312" marT="5312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ru-RU" sz="16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12" marR="5312" marT="5312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ru-RU" sz="8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12" marR="5312" marT="5312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ru-RU" sz="8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12" marR="5312" marT="5312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ru-RU" sz="8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12" marR="5312" marT="5312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ru-RU" sz="8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12" marR="5312" marT="5312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ru-RU" sz="8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12" marR="5312" marT="531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8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12" marR="5312" marT="531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8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12" marR="5312" marT="531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8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12" marR="5312" marT="531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8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12" marR="5312" marT="5312" marB="0" anchor="b"/>
                </a:tc>
                <a:extLst>
                  <a:ext uri="{0D108BD9-81ED-4DB2-BD59-A6C34878D82A}">
                    <a16:rowId xmlns:a16="http://schemas.microsoft.com/office/drawing/2014/main" val="3157553222"/>
                  </a:ext>
                </a:extLst>
              </a:tr>
              <a:tr h="36928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сорт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12" marR="5312" marT="531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2018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12" marR="5312" marT="531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12" marR="5312" marT="531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12" marR="5312" marT="531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12" marR="5312" marT="531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12" marR="5312" marT="531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12" marR="5312" marT="531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min-max</a:t>
                      </a:r>
                      <a:endParaRPr lang="en-US" sz="105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12" marR="5312" marT="531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</a:t>
                      </a:r>
                      <a:endParaRPr lang="en-US" sz="105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12" marR="5312" marT="531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</a:t>
                      </a:r>
                      <a:endParaRPr lang="en-US" sz="105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12" marR="5312" marT="531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</a:t>
                      </a:r>
                      <a:endParaRPr lang="en-US" sz="105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12" marR="5312" marT="5312" marB="0" anchor="b"/>
                </a:tc>
                <a:extLst>
                  <a:ext uri="{0D108BD9-81ED-4DB2-BD59-A6C34878D82A}">
                    <a16:rowId xmlns:a16="http://schemas.microsoft.com/office/drawing/2014/main" val="915570165"/>
                  </a:ext>
                </a:extLst>
              </a:tr>
              <a:tr h="35737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1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Амигос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12" marR="5312" marT="531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24,70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12" marR="5312" marT="531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27,90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12" marR="5312" marT="531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21,90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12" marR="5312" marT="531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21,70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12" marR="5312" marT="531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22,20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12" marR="5312" marT="5312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23,20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12" marR="5312" marT="531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21,9-27,9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12" marR="5312" marT="531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23,60</a:t>
                      </a:r>
                      <a:endParaRPr lang="ru-RU" sz="105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12" marR="5312" marT="531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2,17</a:t>
                      </a:r>
                      <a:endParaRPr lang="ru-RU" sz="105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12" marR="5312" marT="531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9,21</a:t>
                      </a:r>
                      <a:endParaRPr lang="ru-RU" sz="105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12" marR="5312" marT="5312" marB="0" anchor="b"/>
                </a:tc>
                <a:extLst>
                  <a:ext uri="{0D108BD9-81ED-4DB2-BD59-A6C34878D82A}">
                    <a16:rowId xmlns:a16="http://schemas.microsoft.com/office/drawing/2014/main" val="394174726"/>
                  </a:ext>
                </a:extLst>
              </a:tr>
              <a:tr h="35737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1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Блоссом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12" marR="5312" marT="531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21,40</a:t>
                      </a:r>
                      <a:endParaRPr lang="ru-RU" sz="105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12" marR="5312" marT="531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23,90</a:t>
                      </a:r>
                      <a:endParaRPr lang="ru-RU" sz="105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12" marR="5312" marT="531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22,40</a:t>
                      </a:r>
                      <a:endParaRPr lang="ru-RU" sz="105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12" marR="5312" marT="531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19,10</a:t>
                      </a:r>
                      <a:endParaRPr lang="ru-RU" sz="105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12" marR="5312" marT="5312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22,20</a:t>
                      </a:r>
                      <a:endParaRPr lang="ru-RU" sz="105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12" marR="5312" marT="53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20,50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12" marR="5312" marT="531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17,9-23,9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12" marR="5312" marT="531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21,58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12" marR="5312" marT="531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1,52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12" marR="5312" marT="531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7,02</a:t>
                      </a:r>
                      <a:endParaRPr lang="ru-RU" sz="105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12" marR="5312" marT="5312" marB="0" anchor="b"/>
                </a:tc>
                <a:extLst>
                  <a:ext uri="{0D108BD9-81ED-4DB2-BD59-A6C34878D82A}">
                    <a16:rowId xmlns:a16="http://schemas.microsoft.com/office/drawing/2014/main" val="1201136375"/>
                  </a:ext>
                </a:extLst>
              </a:tr>
              <a:tr h="35737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Дана</a:t>
                      </a:r>
                      <a:endParaRPr lang="ru-RU" sz="1050" b="1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12" marR="5312" marT="531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24,00</a:t>
                      </a:r>
                      <a:endParaRPr lang="ru-RU" sz="105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12" marR="5312" marT="531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28,00</a:t>
                      </a:r>
                      <a:endParaRPr lang="ru-RU" sz="105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12" marR="5312" marT="531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23,70</a:t>
                      </a:r>
                      <a:endParaRPr lang="ru-RU" sz="105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12" marR="5312" marT="531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21,60</a:t>
                      </a:r>
                      <a:endParaRPr lang="ru-RU" sz="105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12" marR="5312" marT="531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15,70</a:t>
                      </a:r>
                      <a:endParaRPr lang="ru-RU" sz="105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12" marR="5312" marT="5312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20,40</a:t>
                      </a:r>
                      <a:endParaRPr lang="ru-RU" sz="105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12" marR="5312" marT="531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15,7-28</a:t>
                      </a:r>
                      <a:endParaRPr lang="ru-RU" sz="105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12" marR="5312" marT="531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22,23</a:t>
                      </a:r>
                      <a:endParaRPr lang="ru-RU" sz="105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12" marR="5312" marT="531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3,76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12" marR="5312" marT="531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1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16,93</a:t>
                      </a:r>
                      <a:endParaRPr lang="ru-RU" sz="1050" b="1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12" marR="5312" marT="5312" marB="0" anchor="b"/>
                </a:tc>
                <a:extLst>
                  <a:ext uri="{0D108BD9-81ED-4DB2-BD59-A6C34878D82A}">
                    <a16:rowId xmlns:a16="http://schemas.microsoft.com/office/drawing/2014/main" val="267727814"/>
                  </a:ext>
                </a:extLst>
              </a:tr>
              <a:tr h="35737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1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Догода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12" marR="5312" marT="531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26,40</a:t>
                      </a:r>
                      <a:endParaRPr lang="ru-RU" sz="105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12" marR="5312" marT="531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26,20</a:t>
                      </a:r>
                      <a:endParaRPr lang="ru-RU" sz="105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12" marR="5312" marT="531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24,00</a:t>
                      </a:r>
                      <a:endParaRPr lang="ru-RU" sz="105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12" marR="5312" marT="531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17,10</a:t>
                      </a:r>
                      <a:endParaRPr lang="ru-RU" sz="105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12" marR="5312" marT="5312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25,80</a:t>
                      </a:r>
                      <a:endParaRPr lang="ru-RU" sz="105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12" marR="5312" marT="53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25,40</a:t>
                      </a:r>
                      <a:endParaRPr lang="ru-RU" sz="105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12" marR="5312" marT="531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17,1-26,4</a:t>
                      </a:r>
                      <a:endParaRPr lang="ru-RU" sz="105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12" marR="5312" marT="531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24,15</a:t>
                      </a:r>
                      <a:endParaRPr lang="ru-RU" sz="105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12" marR="5312" marT="531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3,25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12" marR="5312" marT="531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1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13,45</a:t>
                      </a:r>
                      <a:endParaRPr lang="ru-RU" sz="1050" b="1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12" marR="5312" marT="5312" marB="0" anchor="b"/>
                </a:tc>
                <a:extLst>
                  <a:ext uri="{0D108BD9-81ED-4DB2-BD59-A6C34878D82A}">
                    <a16:rowId xmlns:a16="http://schemas.microsoft.com/office/drawing/2014/main" val="2082341622"/>
                  </a:ext>
                </a:extLst>
              </a:tr>
              <a:tr h="35737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1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Зумба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12" marR="5312" marT="531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22,30</a:t>
                      </a:r>
                      <a:endParaRPr lang="ru-RU" sz="105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12" marR="5312" marT="531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23,60</a:t>
                      </a:r>
                      <a:endParaRPr lang="ru-RU" sz="105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12" marR="5312" marT="531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20,90</a:t>
                      </a:r>
                      <a:endParaRPr lang="ru-RU" sz="105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12" marR="5312" marT="531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19,50</a:t>
                      </a:r>
                      <a:endParaRPr lang="ru-RU" sz="105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12" marR="5312" marT="531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21,70</a:t>
                      </a:r>
                      <a:endParaRPr lang="ru-RU" sz="105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12" marR="5312" marT="5312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20,80</a:t>
                      </a:r>
                      <a:endParaRPr lang="ru-RU" sz="105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12" marR="5312" marT="531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19,5-23,6</a:t>
                      </a:r>
                      <a:endParaRPr lang="ru-RU" sz="105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12" marR="5312" marT="531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21,47</a:t>
                      </a:r>
                      <a:endParaRPr lang="ru-RU" sz="105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12" marR="5312" marT="531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1,29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12" marR="5312" marT="531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5,99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12" marR="5312" marT="5312" marB="0" anchor="b"/>
                </a:tc>
                <a:extLst>
                  <a:ext uri="{0D108BD9-81ED-4DB2-BD59-A6C34878D82A}">
                    <a16:rowId xmlns:a16="http://schemas.microsoft.com/office/drawing/2014/main" val="893498688"/>
                  </a:ext>
                </a:extLst>
              </a:tr>
              <a:tr h="35737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1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Кайо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12" marR="5312" marT="531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24,30</a:t>
                      </a:r>
                      <a:endParaRPr lang="ru-RU" sz="105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12" marR="5312" marT="531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23,10</a:t>
                      </a:r>
                      <a:endParaRPr lang="ru-RU" sz="105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12" marR="5312" marT="531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19,40</a:t>
                      </a:r>
                      <a:endParaRPr lang="ru-RU" sz="105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12" marR="5312" marT="531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19,00</a:t>
                      </a:r>
                      <a:endParaRPr lang="ru-RU" sz="105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12" marR="5312" marT="5312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20,60</a:t>
                      </a:r>
                      <a:endParaRPr lang="ru-RU" sz="105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12" marR="5312" marT="53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20,20</a:t>
                      </a:r>
                      <a:endParaRPr lang="ru-RU" sz="105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12" marR="5312" marT="53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19-24,3</a:t>
                      </a:r>
                      <a:endParaRPr lang="ru-RU" sz="105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12" marR="5312" marT="531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21,10</a:t>
                      </a:r>
                      <a:endParaRPr lang="ru-RU" sz="105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12" marR="5312" marT="531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1,94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12" marR="5312" marT="531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9,20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12" marR="5312" marT="5312" marB="0" anchor="b"/>
                </a:tc>
                <a:extLst>
                  <a:ext uri="{0D108BD9-81ED-4DB2-BD59-A6C34878D82A}">
                    <a16:rowId xmlns:a16="http://schemas.microsoft.com/office/drawing/2014/main" val="4037070306"/>
                  </a:ext>
                </a:extLst>
              </a:tr>
              <a:tr h="35737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1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Кортни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12" marR="5312" marT="531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23,60</a:t>
                      </a:r>
                      <a:endParaRPr lang="ru-RU" sz="105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12" marR="5312" marT="531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27,70</a:t>
                      </a:r>
                      <a:endParaRPr lang="ru-RU" sz="105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12" marR="5312" marT="531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23,40</a:t>
                      </a:r>
                      <a:endParaRPr lang="ru-RU" sz="105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12" marR="5312" marT="531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22,80</a:t>
                      </a:r>
                      <a:endParaRPr lang="ru-RU" sz="105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12" marR="5312" marT="531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23,50</a:t>
                      </a:r>
                      <a:endParaRPr lang="ru-RU" sz="105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12" marR="5312" marT="5312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23,80</a:t>
                      </a:r>
                      <a:endParaRPr lang="ru-RU" sz="105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12" marR="5312" marT="53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22,8-27,7</a:t>
                      </a:r>
                      <a:endParaRPr lang="ru-RU" sz="105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12" marR="5312" marT="531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24,13</a:t>
                      </a:r>
                      <a:endParaRPr lang="ru-RU" sz="105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12" marR="5312" marT="531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1,62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12" marR="5312" marT="531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6,73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12" marR="5312" marT="5312" marB="0" anchor="b"/>
                </a:tc>
                <a:extLst>
                  <a:ext uri="{0D108BD9-81ED-4DB2-BD59-A6C34878D82A}">
                    <a16:rowId xmlns:a16="http://schemas.microsoft.com/office/drawing/2014/main" val="268055845"/>
                  </a:ext>
                </a:extLst>
              </a:tr>
              <a:tr h="35737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Орлан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12" marR="5312" marT="531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24,50</a:t>
                      </a:r>
                      <a:endParaRPr lang="ru-RU" sz="105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12" marR="5312" marT="531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20,60</a:t>
                      </a:r>
                      <a:endParaRPr lang="ru-RU" sz="105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12" marR="5312" marT="531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21,60</a:t>
                      </a:r>
                      <a:endParaRPr lang="ru-RU" sz="105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12" marR="5312" marT="531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18,70</a:t>
                      </a:r>
                      <a:endParaRPr lang="ru-RU" sz="105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12" marR="5312" marT="5312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23,80</a:t>
                      </a:r>
                      <a:endParaRPr lang="ru-RU" sz="105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12" marR="5312" marT="53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22,30</a:t>
                      </a:r>
                      <a:endParaRPr lang="ru-RU" sz="105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12" marR="5312" marT="53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18,7-24,5</a:t>
                      </a:r>
                      <a:endParaRPr lang="ru-RU" sz="105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12" marR="5312" marT="531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21,92</a:t>
                      </a:r>
                      <a:endParaRPr lang="ru-RU" sz="105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12" marR="5312" marT="531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1,94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12" marR="5312" marT="531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8,85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12" marR="5312" marT="5312" marB="0" anchor="b"/>
                </a:tc>
                <a:extLst>
                  <a:ext uri="{0D108BD9-81ED-4DB2-BD59-A6C34878D82A}">
                    <a16:rowId xmlns:a16="http://schemas.microsoft.com/office/drawing/2014/main" val="3591714060"/>
                  </a:ext>
                </a:extLst>
              </a:tr>
              <a:tr h="35737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Регги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12" marR="5312" marT="531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25,50</a:t>
                      </a:r>
                      <a:endParaRPr lang="ru-RU" sz="105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12" marR="5312" marT="531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25,00</a:t>
                      </a:r>
                      <a:endParaRPr lang="ru-RU" sz="105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12" marR="5312" marT="531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20,50</a:t>
                      </a:r>
                      <a:endParaRPr lang="ru-RU" sz="105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12" marR="5312" marT="531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23,40</a:t>
                      </a:r>
                      <a:endParaRPr lang="ru-RU" sz="105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12" marR="5312" marT="531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24,60</a:t>
                      </a:r>
                      <a:endParaRPr lang="ru-RU" sz="105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12" marR="5312" marT="5312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22,30</a:t>
                      </a:r>
                      <a:endParaRPr lang="ru-RU" sz="105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12" marR="5312" marT="53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20,5-25,5</a:t>
                      </a:r>
                      <a:endParaRPr lang="ru-RU" sz="105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12" marR="5312" marT="531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23,55</a:t>
                      </a:r>
                      <a:endParaRPr lang="ru-RU" sz="105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12" marR="5312" marT="531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1,73</a:t>
                      </a:r>
                      <a:endParaRPr lang="ru-RU" sz="105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12" marR="5312" marT="531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7,33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12" marR="5312" marT="5312" marB="0" anchor="b"/>
                </a:tc>
                <a:extLst>
                  <a:ext uri="{0D108BD9-81ED-4DB2-BD59-A6C34878D82A}">
                    <a16:rowId xmlns:a16="http://schemas.microsoft.com/office/drawing/2014/main" val="1427249837"/>
                  </a:ext>
                </a:extLst>
              </a:tr>
              <a:tr h="35737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1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Сальса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12" marR="5312" marT="531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21,10</a:t>
                      </a:r>
                      <a:endParaRPr lang="ru-RU" sz="105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12" marR="5312" marT="531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22,40</a:t>
                      </a:r>
                      <a:endParaRPr lang="ru-RU" sz="105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12" marR="5312" marT="531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21,40</a:t>
                      </a:r>
                      <a:endParaRPr lang="ru-RU" sz="105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12" marR="5312" marT="531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18,10</a:t>
                      </a:r>
                      <a:endParaRPr lang="ru-RU" sz="105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12" marR="5312" marT="531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19,70</a:t>
                      </a:r>
                      <a:endParaRPr lang="ru-RU" sz="105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12" marR="5312" marT="5312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20,80</a:t>
                      </a:r>
                      <a:endParaRPr lang="ru-RU" sz="105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12" marR="5312" marT="53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18,1-22,4</a:t>
                      </a:r>
                      <a:endParaRPr lang="ru-RU" sz="105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12" marR="5312" marT="531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20,58</a:t>
                      </a:r>
                      <a:endParaRPr lang="ru-RU" sz="105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12" marR="5312" marT="531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1,37</a:t>
                      </a:r>
                      <a:endParaRPr lang="ru-RU" sz="105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12" marR="5312" marT="531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6,65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12" marR="5312" marT="5312" marB="0" anchor="b"/>
                </a:tc>
                <a:extLst>
                  <a:ext uri="{0D108BD9-81ED-4DB2-BD59-A6C34878D82A}">
                    <a16:rowId xmlns:a16="http://schemas.microsoft.com/office/drawing/2014/main" val="1941863405"/>
                  </a:ext>
                </a:extLst>
              </a:tr>
              <a:tr h="35737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Танго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12" marR="5312" marT="531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27,10</a:t>
                      </a:r>
                      <a:endParaRPr lang="ru-RU" sz="105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12" marR="5312" marT="531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25,00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12" marR="5312" marT="531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25,60</a:t>
                      </a:r>
                      <a:endParaRPr lang="ru-RU" sz="105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12" marR="5312" marT="531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26,30</a:t>
                      </a:r>
                      <a:endParaRPr lang="ru-RU" sz="105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12" marR="5312" marT="531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31,10</a:t>
                      </a:r>
                      <a:endParaRPr lang="ru-RU" sz="105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12" marR="5312" marT="5312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27,60</a:t>
                      </a:r>
                      <a:endParaRPr lang="ru-RU" sz="105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12" marR="5312" marT="531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25-27,6</a:t>
                      </a:r>
                      <a:endParaRPr lang="ru-RU" sz="105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12" marR="5312" marT="531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27,12</a:t>
                      </a:r>
                      <a:endParaRPr lang="ru-RU" sz="105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12" marR="5312" marT="531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1,98</a:t>
                      </a:r>
                      <a:endParaRPr lang="ru-RU" sz="105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12" marR="5312" marT="531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7,31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12" marR="5312" marT="5312" marB="0" anchor="b"/>
                </a:tc>
                <a:extLst>
                  <a:ext uri="{0D108BD9-81ED-4DB2-BD59-A6C34878D82A}">
                    <a16:rowId xmlns:a16="http://schemas.microsoft.com/office/drawing/2014/main" val="161437197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452110786"/>
              </p:ext>
            </p:extLst>
          </p:nvPr>
        </p:nvGraphicFramePr>
        <p:xfrm>
          <a:off x="323527" y="404664"/>
          <a:ext cx="8352928" cy="604867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83523">
                  <a:extLst>
                    <a:ext uri="{9D8B030D-6E8A-4147-A177-3AD203B41FA5}">
                      <a16:colId xmlns:a16="http://schemas.microsoft.com/office/drawing/2014/main" val="2861744319"/>
                    </a:ext>
                  </a:extLst>
                </a:gridCol>
                <a:gridCol w="1318323">
                  <a:extLst>
                    <a:ext uri="{9D8B030D-6E8A-4147-A177-3AD203B41FA5}">
                      <a16:colId xmlns:a16="http://schemas.microsoft.com/office/drawing/2014/main" val="3372249133"/>
                    </a:ext>
                  </a:extLst>
                </a:gridCol>
                <a:gridCol w="925283">
                  <a:extLst>
                    <a:ext uri="{9D8B030D-6E8A-4147-A177-3AD203B41FA5}">
                      <a16:colId xmlns:a16="http://schemas.microsoft.com/office/drawing/2014/main" val="3546662960"/>
                    </a:ext>
                  </a:extLst>
                </a:gridCol>
                <a:gridCol w="1146369">
                  <a:extLst>
                    <a:ext uri="{9D8B030D-6E8A-4147-A177-3AD203B41FA5}">
                      <a16:colId xmlns:a16="http://schemas.microsoft.com/office/drawing/2014/main" val="448704872"/>
                    </a:ext>
                  </a:extLst>
                </a:gridCol>
                <a:gridCol w="966224">
                  <a:extLst>
                    <a:ext uri="{9D8B030D-6E8A-4147-A177-3AD203B41FA5}">
                      <a16:colId xmlns:a16="http://schemas.microsoft.com/office/drawing/2014/main" val="2942928049"/>
                    </a:ext>
                  </a:extLst>
                </a:gridCol>
                <a:gridCol w="1064485">
                  <a:extLst>
                    <a:ext uri="{9D8B030D-6E8A-4147-A177-3AD203B41FA5}">
                      <a16:colId xmlns:a16="http://schemas.microsoft.com/office/drawing/2014/main" val="246811004"/>
                    </a:ext>
                  </a:extLst>
                </a:gridCol>
                <a:gridCol w="1236439">
                  <a:extLst>
                    <a:ext uri="{9D8B030D-6E8A-4147-A177-3AD203B41FA5}">
                      <a16:colId xmlns:a16="http://schemas.microsoft.com/office/drawing/2014/main" val="1165084130"/>
                    </a:ext>
                  </a:extLst>
                </a:gridCol>
                <a:gridCol w="812282">
                  <a:extLst>
                    <a:ext uri="{9D8B030D-6E8A-4147-A177-3AD203B41FA5}">
                      <a16:colId xmlns:a16="http://schemas.microsoft.com/office/drawing/2014/main" val="2120176308"/>
                    </a:ext>
                  </a:extLst>
                </a:gridCol>
              </a:tblGrid>
              <a:tr h="68769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2023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767" marR="6776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Крахмал,%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767" marR="6776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Богара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767" marR="6776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Орошение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767" marR="6776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Разница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767" marR="6776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m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767" marR="6776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s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767" marR="6776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V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767" marR="67767" marT="0" marB="0" anchor="ctr"/>
                </a:tc>
                <a:extLst>
                  <a:ext uri="{0D108BD9-81ED-4DB2-BD59-A6C34878D82A}">
                    <a16:rowId xmlns:a16="http://schemas.microsoft.com/office/drawing/2014/main" val="3489894801"/>
                  </a:ext>
                </a:extLst>
              </a:tr>
              <a:tr h="42400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767" marR="6776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 min-max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767" marR="6776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m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767" marR="6776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m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767" marR="67767" marT="0" marB="0" anchor="ctr"/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между орошением и богарой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767" marR="67767" marT="0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767" marR="67767" marT="0" marB="0" anchor="b"/>
                </a:tc>
                <a:extLst>
                  <a:ext uri="{0D108BD9-81ED-4DB2-BD59-A6C34878D82A}">
                    <a16:rowId xmlns:a16="http://schemas.microsoft.com/office/drawing/2014/main" val="1918419454"/>
                  </a:ext>
                </a:extLst>
              </a:tr>
              <a:tr h="69694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Блоссом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767" marR="6776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12,2-13,4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767" marR="6776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13,40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767" marR="67767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12,57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767" marR="67767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-0,83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767" marR="67767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12,78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767" marR="67767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0,49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767" marR="67767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3,85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767" marR="67767" marT="0" marB="0" anchor="ctr"/>
                </a:tc>
                <a:extLst>
                  <a:ext uri="{0D108BD9-81ED-4DB2-BD59-A6C34878D82A}">
                    <a16:rowId xmlns:a16="http://schemas.microsoft.com/office/drawing/2014/main" val="2309869028"/>
                  </a:ext>
                </a:extLst>
              </a:tr>
              <a:tr h="42400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Дана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767" marR="6776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15,3-18,9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767" marR="6776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15,30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767" marR="67767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18,73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767" marR="67767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3,43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767" marR="67767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17,88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767" marR="67767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1,49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767" marR="67767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8,34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767" marR="67767" marT="0" marB="0" anchor="ctr"/>
                </a:tc>
                <a:extLst>
                  <a:ext uri="{0D108BD9-81ED-4DB2-BD59-A6C34878D82A}">
                    <a16:rowId xmlns:a16="http://schemas.microsoft.com/office/drawing/2014/main" val="484755949"/>
                  </a:ext>
                </a:extLst>
              </a:tr>
              <a:tr h="42400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Догода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767" marR="6776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14,2-19,0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767" marR="6776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14,20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767" marR="67767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18,13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767" marR="67767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3,93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767" marR="67767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17,15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767" marR="67767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1,80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767" marR="67767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10,48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767" marR="67767" marT="0" marB="0" anchor="ctr"/>
                </a:tc>
                <a:extLst>
                  <a:ext uri="{0D108BD9-81ED-4DB2-BD59-A6C34878D82A}">
                    <a16:rowId xmlns:a16="http://schemas.microsoft.com/office/drawing/2014/main" val="3670724501"/>
                  </a:ext>
                </a:extLst>
              </a:tr>
              <a:tr h="42400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Зумба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767" marR="6776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13,7-14,3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767" marR="6776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13,70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767" marR="67767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14,30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767" marR="67767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0,60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767" marR="67767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14,15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767" marR="67767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0,26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767" marR="67767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1,84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767" marR="67767" marT="0" marB="0" anchor="ctr"/>
                </a:tc>
                <a:extLst>
                  <a:ext uri="{0D108BD9-81ED-4DB2-BD59-A6C34878D82A}">
                    <a16:rowId xmlns:a16="http://schemas.microsoft.com/office/drawing/2014/main" val="3457677319"/>
                  </a:ext>
                </a:extLst>
              </a:tr>
              <a:tr h="42400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Кайо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767" marR="6776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13,1-15,9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767" marR="6776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13,10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767" marR="67767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14,87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767" marR="67767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1,77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767" marR="67767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14,43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767" marR="67767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1,20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767" marR="67767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8,31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767" marR="67767" marT="0" marB="0" anchor="ctr"/>
                </a:tc>
                <a:extLst>
                  <a:ext uri="{0D108BD9-81ED-4DB2-BD59-A6C34878D82A}">
                    <a16:rowId xmlns:a16="http://schemas.microsoft.com/office/drawing/2014/main" val="1970075065"/>
                  </a:ext>
                </a:extLst>
              </a:tr>
              <a:tr h="42400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Кортни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767" marR="6776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16,5-18,1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767" marR="6776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16,50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767" marR="67767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17,50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767" marR="67767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1,00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767" marR="67767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17,25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767" marR="67767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0,57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767" marR="67767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3,32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767" marR="67767" marT="0" marB="0" anchor="ctr"/>
                </a:tc>
                <a:extLst>
                  <a:ext uri="{0D108BD9-81ED-4DB2-BD59-A6C34878D82A}">
                    <a16:rowId xmlns:a16="http://schemas.microsoft.com/office/drawing/2014/main" val="20513716"/>
                  </a:ext>
                </a:extLst>
              </a:tr>
              <a:tr h="42400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Орлан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767" marR="6776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14,1-15,2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767" marR="6776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15,20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767" marR="67767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14,53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767" marR="67767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-0,67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767" marR="67767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14,70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767" marR="67767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0,50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767" marR="67767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3,44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767" marR="67767" marT="0" marB="0" anchor="ctr"/>
                </a:tc>
                <a:extLst>
                  <a:ext uri="{0D108BD9-81ED-4DB2-BD59-A6C34878D82A}">
                    <a16:rowId xmlns:a16="http://schemas.microsoft.com/office/drawing/2014/main" val="1629846657"/>
                  </a:ext>
                </a:extLst>
              </a:tr>
              <a:tr h="42400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Регги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767" marR="6776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15,2-16,3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767" marR="6776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15,20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767" marR="67767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15,90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767" marR="67767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0,70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767" marR="67767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15,73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767" marR="67767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0,44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767" marR="67767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2,82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767" marR="67767" marT="0" marB="0" anchor="ctr"/>
                </a:tc>
                <a:extLst>
                  <a:ext uri="{0D108BD9-81ED-4DB2-BD59-A6C34878D82A}">
                    <a16:rowId xmlns:a16="http://schemas.microsoft.com/office/drawing/2014/main" val="3029044935"/>
                  </a:ext>
                </a:extLst>
              </a:tr>
              <a:tr h="42400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Сальса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767" marR="6776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12,9-14,4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767" marR="6776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13,70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767" marR="67767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13,77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767" marR="67767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0,07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767" marR="67767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13,75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767" marR="67767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0,55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767" marR="67767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4,00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767" marR="67767" marT="0" marB="0" anchor="ctr"/>
                </a:tc>
                <a:extLst>
                  <a:ext uri="{0D108BD9-81ED-4DB2-BD59-A6C34878D82A}">
                    <a16:rowId xmlns:a16="http://schemas.microsoft.com/office/drawing/2014/main" val="274285130"/>
                  </a:ext>
                </a:extLst>
              </a:tr>
              <a:tr h="42400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Самба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767" marR="6776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14,3-16,5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767" marR="6776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14,30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767" marR="67767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15,83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767" marR="67767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1,53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767" marR="67767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15,45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767" marR="67767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0,86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767" marR="67767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5,54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767" marR="67767" marT="0" marB="0" anchor="ctr"/>
                </a:tc>
                <a:extLst>
                  <a:ext uri="{0D108BD9-81ED-4DB2-BD59-A6C34878D82A}">
                    <a16:rowId xmlns:a16="http://schemas.microsoft.com/office/drawing/2014/main" val="984854706"/>
                  </a:ext>
                </a:extLst>
              </a:tr>
              <a:tr h="42400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Танго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767" marR="6776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16,8-20,3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767" marR="6776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20,30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767" marR="67767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18,30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767" marR="67767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-2,00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767" marR="67767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18,80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767" marR="67767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1,29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767" marR="67767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6,84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767" marR="67767" marT="0" marB="0" anchor="ctr"/>
                </a:tc>
                <a:extLst>
                  <a:ext uri="{0D108BD9-81ED-4DB2-BD59-A6C34878D82A}">
                    <a16:rowId xmlns:a16="http://schemas.microsoft.com/office/drawing/2014/main" val="15676733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252013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640573950"/>
              </p:ext>
            </p:extLst>
          </p:nvPr>
        </p:nvGraphicFramePr>
        <p:xfrm>
          <a:off x="611560" y="949582"/>
          <a:ext cx="7848873" cy="564777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64096">
                  <a:extLst>
                    <a:ext uri="{9D8B030D-6E8A-4147-A177-3AD203B41FA5}">
                      <a16:colId xmlns:a16="http://schemas.microsoft.com/office/drawing/2014/main" val="1795765560"/>
                    </a:ext>
                  </a:extLst>
                </a:gridCol>
                <a:gridCol w="937682">
                  <a:extLst>
                    <a:ext uri="{9D8B030D-6E8A-4147-A177-3AD203B41FA5}">
                      <a16:colId xmlns:a16="http://schemas.microsoft.com/office/drawing/2014/main" val="1088547607"/>
                    </a:ext>
                  </a:extLst>
                </a:gridCol>
                <a:gridCol w="812391">
                  <a:extLst>
                    <a:ext uri="{9D8B030D-6E8A-4147-A177-3AD203B41FA5}">
                      <a16:colId xmlns:a16="http://schemas.microsoft.com/office/drawing/2014/main" val="1603712561"/>
                    </a:ext>
                  </a:extLst>
                </a:gridCol>
                <a:gridCol w="1263790">
                  <a:extLst>
                    <a:ext uri="{9D8B030D-6E8A-4147-A177-3AD203B41FA5}">
                      <a16:colId xmlns:a16="http://schemas.microsoft.com/office/drawing/2014/main" val="2947502716"/>
                    </a:ext>
                  </a:extLst>
                </a:gridCol>
                <a:gridCol w="1051143">
                  <a:extLst>
                    <a:ext uri="{9D8B030D-6E8A-4147-A177-3AD203B41FA5}">
                      <a16:colId xmlns:a16="http://schemas.microsoft.com/office/drawing/2014/main" val="656270776"/>
                    </a:ext>
                  </a:extLst>
                </a:gridCol>
                <a:gridCol w="753818">
                  <a:extLst>
                    <a:ext uri="{9D8B030D-6E8A-4147-A177-3AD203B41FA5}">
                      <a16:colId xmlns:a16="http://schemas.microsoft.com/office/drawing/2014/main" val="1733955084"/>
                    </a:ext>
                  </a:extLst>
                </a:gridCol>
                <a:gridCol w="879879">
                  <a:extLst>
                    <a:ext uri="{9D8B030D-6E8A-4147-A177-3AD203B41FA5}">
                      <a16:colId xmlns:a16="http://schemas.microsoft.com/office/drawing/2014/main" val="2213914411"/>
                    </a:ext>
                  </a:extLst>
                </a:gridCol>
                <a:gridCol w="1286074">
                  <a:extLst>
                    <a:ext uri="{9D8B030D-6E8A-4147-A177-3AD203B41FA5}">
                      <a16:colId xmlns:a16="http://schemas.microsoft.com/office/drawing/2014/main" val="2235173374"/>
                    </a:ext>
                  </a:extLst>
                </a:gridCol>
              </a:tblGrid>
              <a:tr h="59710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2023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074" marR="56074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Сухое вещество,%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074" marR="5607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Богара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074" marR="5607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Орошение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074" marR="56074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Разница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074" marR="56074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m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074" marR="5607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s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074" marR="5607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V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074" marR="56074" marT="0" marB="0" anchor="ctr"/>
                </a:tc>
                <a:extLst>
                  <a:ext uri="{0D108BD9-81ED-4DB2-BD59-A6C34878D82A}">
                    <a16:rowId xmlns:a16="http://schemas.microsoft.com/office/drawing/2014/main" val="1017830567"/>
                  </a:ext>
                </a:extLst>
              </a:tr>
              <a:tr h="82096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 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074" marR="56074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min-max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074" marR="56074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m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074" marR="5607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m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074" marR="5607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между орошением и багарой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074" marR="56074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9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074" marR="5607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9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074" marR="56074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9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074" marR="56074" marT="0" marB="0" anchor="b"/>
                </a:tc>
                <a:extLst>
                  <a:ext uri="{0D108BD9-81ED-4DB2-BD59-A6C34878D82A}">
                    <a16:rowId xmlns:a16="http://schemas.microsoft.com/office/drawing/2014/main" val="1533951366"/>
                  </a:ext>
                </a:extLst>
              </a:tr>
              <a:tr h="59710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effectLst/>
                        </a:rPr>
                        <a:t>Блоссом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074" marR="5607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19,5-20,5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074" marR="56074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20,50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074" marR="5607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20,20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074" marR="5607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-0,30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074" marR="56074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19,93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074" marR="56074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0,44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074" marR="56074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2,20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074" marR="56074" marT="0" marB="0" anchor="b"/>
                </a:tc>
                <a:extLst>
                  <a:ext uri="{0D108BD9-81ED-4DB2-BD59-A6C34878D82A}">
                    <a16:rowId xmlns:a16="http://schemas.microsoft.com/office/drawing/2014/main" val="1324887200"/>
                  </a:ext>
                </a:extLst>
              </a:tr>
              <a:tr h="36326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Дана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074" marR="5607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22,4-26,2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074" marR="56074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22,40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074" marR="5607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26,00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074" marR="5607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3,60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074" marR="56074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25,13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074" marR="5607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1,58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074" marR="56074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6,28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074" marR="56074" marT="0" marB="0" anchor="b"/>
                </a:tc>
                <a:extLst>
                  <a:ext uri="{0D108BD9-81ED-4DB2-BD59-A6C34878D82A}">
                    <a16:rowId xmlns:a16="http://schemas.microsoft.com/office/drawing/2014/main" val="783397433"/>
                  </a:ext>
                </a:extLst>
              </a:tr>
              <a:tr h="36326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effectLst/>
                        </a:rPr>
                        <a:t>Догода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074" marR="5607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21,4-26,2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074" marR="56074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21,40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074" marR="5607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26,20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074" marR="5607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4,80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074" marR="56074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24,38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074" marR="5607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1,80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074" marR="56074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7,39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074" marR="56074" marT="0" marB="0" anchor="b"/>
                </a:tc>
                <a:extLst>
                  <a:ext uri="{0D108BD9-81ED-4DB2-BD59-A6C34878D82A}">
                    <a16:rowId xmlns:a16="http://schemas.microsoft.com/office/drawing/2014/main" val="1071878392"/>
                  </a:ext>
                </a:extLst>
              </a:tr>
              <a:tr h="36326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Зумба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074" marR="5607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20,8-21,5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074" marR="56074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20,80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074" marR="5607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21,50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074" marR="5607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0,70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074" marR="56074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21,30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074" marR="56074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0,29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074" marR="56074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1,37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074" marR="56074" marT="0" marB="0" anchor="b"/>
                </a:tc>
                <a:extLst>
                  <a:ext uri="{0D108BD9-81ED-4DB2-BD59-A6C34878D82A}">
                    <a16:rowId xmlns:a16="http://schemas.microsoft.com/office/drawing/2014/main" val="89338102"/>
                  </a:ext>
                </a:extLst>
              </a:tr>
              <a:tr h="36326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effectLst/>
                        </a:rPr>
                        <a:t>Кайо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074" marR="5607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20,2-23,1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074" marR="56074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20,20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074" marR="5607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20,50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074" marR="5607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0,30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074" marR="56074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21,55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074" marR="5607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1,23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074" marR="56074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5,71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074" marR="56074" marT="0" marB="0" anchor="b"/>
                </a:tc>
                <a:extLst>
                  <a:ext uri="{0D108BD9-81ED-4DB2-BD59-A6C34878D82A}">
                    <a16:rowId xmlns:a16="http://schemas.microsoft.com/office/drawing/2014/main" val="2553540684"/>
                  </a:ext>
                </a:extLst>
              </a:tr>
              <a:tr h="36326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Кортни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074" marR="5607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23,8-25,4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074" marR="56074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23,80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074" marR="5607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24,40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074" marR="5607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0,60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074" marR="56074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24,55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074" marR="5607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0,57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074" marR="56074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2,33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074" marR="56074" marT="0" marB="0" anchor="b"/>
                </a:tc>
                <a:extLst>
                  <a:ext uri="{0D108BD9-81ED-4DB2-BD59-A6C34878D82A}">
                    <a16:rowId xmlns:a16="http://schemas.microsoft.com/office/drawing/2014/main" val="1058574503"/>
                  </a:ext>
                </a:extLst>
              </a:tr>
              <a:tr h="36326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Орлан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074" marR="5607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21,2-22,4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074" marR="56074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22,30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074" marR="5607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21,20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074" marR="5607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-1,10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074" marR="56074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21,83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074" marR="56074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0,53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074" marR="56074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2,43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074" marR="56074" marT="0" marB="0" anchor="b"/>
                </a:tc>
                <a:extLst>
                  <a:ext uri="{0D108BD9-81ED-4DB2-BD59-A6C34878D82A}">
                    <a16:rowId xmlns:a16="http://schemas.microsoft.com/office/drawing/2014/main" val="3783289778"/>
                  </a:ext>
                </a:extLst>
              </a:tr>
              <a:tr h="36326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Регги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074" marR="5607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22,3-23,5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074" marR="56074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22,30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074" marR="5607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23,50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074" marR="5607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1,20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074" marR="56074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22,90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074" marR="5607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0,47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074" marR="56074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2,07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074" marR="56074" marT="0" marB="0" anchor="b"/>
                </a:tc>
                <a:extLst>
                  <a:ext uri="{0D108BD9-81ED-4DB2-BD59-A6C34878D82A}">
                    <a16:rowId xmlns:a16="http://schemas.microsoft.com/office/drawing/2014/main" val="3606442226"/>
                  </a:ext>
                </a:extLst>
              </a:tr>
              <a:tr h="36326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effectLst/>
                        </a:rPr>
                        <a:t>Сальса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074" marR="5607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20,0-21,5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074" marR="56074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20,80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074" marR="5607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20,00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074" marR="5607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-0,80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074" marR="56074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20,88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074" marR="5607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0,56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074" marR="56074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2,70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074" marR="56074" marT="0" marB="0" anchor="b"/>
                </a:tc>
                <a:extLst>
                  <a:ext uri="{0D108BD9-81ED-4DB2-BD59-A6C34878D82A}">
                    <a16:rowId xmlns:a16="http://schemas.microsoft.com/office/drawing/2014/main" val="2293707937"/>
                  </a:ext>
                </a:extLst>
              </a:tr>
              <a:tr h="36326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Самба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074" marR="5607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21,5-23,7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074" marR="56074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21,50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074" marR="5607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23,70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074" marR="5607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2,20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074" marR="56074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22,63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074" marR="56074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0,87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074" marR="56074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3,85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074" marR="56074" marT="0" marB="0" anchor="b"/>
                </a:tc>
                <a:extLst>
                  <a:ext uri="{0D108BD9-81ED-4DB2-BD59-A6C34878D82A}">
                    <a16:rowId xmlns:a16="http://schemas.microsoft.com/office/drawing/2014/main" val="512585134"/>
                  </a:ext>
                </a:extLst>
              </a:tr>
              <a:tr h="36326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Танго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074" marR="5607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24,0-27,6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074" marR="56074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27,60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074" marR="5607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26,70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074" marR="5607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-0,90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074" marR="56074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26,05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074" marR="5607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1,33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074" marR="56074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5,10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074" marR="56074" marT="0" marB="0" anchor="b"/>
                </a:tc>
                <a:extLst>
                  <a:ext uri="{0D108BD9-81ED-4DB2-BD59-A6C34878D82A}">
                    <a16:rowId xmlns:a16="http://schemas.microsoft.com/office/drawing/2014/main" val="20573495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861452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2245274010"/>
              </p:ext>
            </p:extLst>
          </p:nvPr>
        </p:nvGraphicFramePr>
        <p:xfrm>
          <a:off x="323528" y="692696"/>
          <a:ext cx="8280919" cy="578944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08112">
                  <a:extLst>
                    <a:ext uri="{9D8B030D-6E8A-4147-A177-3AD203B41FA5}">
                      <a16:colId xmlns:a16="http://schemas.microsoft.com/office/drawing/2014/main" val="4289918313"/>
                    </a:ext>
                  </a:extLst>
                </a:gridCol>
                <a:gridCol w="1485305">
                  <a:extLst>
                    <a:ext uri="{9D8B030D-6E8A-4147-A177-3AD203B41FA5}">
                      <a16:colId xmlns:a16="http://schemas.microsoft.com/office/drawing/2014/main" val="1791475416"/>
                    </a:ext>
                  </a:extLst>
                </a:gridCol>
                <a:gridCol w="723580">
                  <a:extLst>
                    <a:ext uri="{9D8B030D-6E8A-4147-A177-3AD203B41FA5}">
                      <a16:colId xmlns:a16="http://schemas.microsoft.com/office/drawing/2014/main" val="3226934082"/>
                    </a:ext>
                  </a:extLst>
                </a:gridCol>
                <a:gridCol w="612434">
                  <a:extLst>
                    <a:ext uri="{9D8B030D-6E8A-4147-A177-3AD203B41FA5}">
                      <a16:colId xmlns:a16="http://schemas.microsoft.com/office/drawing/2014/main" val="3384861926"/>
                    </a:ext>
                  </a:extLst>
                </a:gridCol>
                <a:gridCol w="747964">
                  <a:extLst>
                    <a:ext uri="{9D8B030D-6E8A-4147-A177-3AD203B41FA5}">
                      <a16:colId xmlns:a16="http://schemas.microsoft.com/office/drawing/2014/main" val="580504551"/>
                    </a:ext>
                  </a:extLst>
                </a:gridCol>
                <a:gridCol w="657232">
                  <a:extLst>
                    <a:ext uri="{9D8B030D-6E8A-4147-A177-3AD203B41FA5}">
                      <a16:colId xmlns:a16="http://schemas.microsoft.com/office/drawing/2014/main" val="1704064995"/>
                    </a:ext>
                  </a:extLst>
                </a:gridCol>
                <a:gridCol w="679916">
                  <a:extLst>
                    <a:ext uri="{9D8B030D-6E8A-4147-A177-3AD203B41FA5}">
                      <a16:colId xmlns:a16="http://schemas.microsoft.com/office/drawing/2014/main" val="268511087"/>
                    </a:ext>
                  </a:extLst>
                </a:gridCol>
                <a:gridCol w="758737">
                  <a:extLst>
                    <a:ext uri="{9D8B030D-6E8A-4147-A177-3AD203B41FA5}">
                      <a16:colId xmlns:a16="http://schemas.microsoft.com/office/drawing/2014/main" val="723827942"/>
                    </a:ext>
                  </a:extLst>
                </a:gridCol>
                <a:gridCol w="563099">
                  <a:extLst>
                    <a:ext uri="{9D8B030D-6E8A-4147-A177-3AD203B41FA5}">
                      <a16:colId xmlns:a16="http://schemas.microsoft.com/office/drawing/2014/main" val="2084765162"/>
                    </a:ext>
                  </a:extLst>
                </a:gridCol>
                <a:gridCol w="482007">
                  <a:extLst>
                    <a:ext uri="{9D8B030D-6E8A-4147-A177-3AD203B41FA5}">
                      <a16:colId xmlns:a16="http://schemas.microsoft.com/office/drawing/2014/main" val="4181664459"/>
                    </a:ext>
                  </a:extLst>
                </a:gridCol>
                <a:gridCol w="562533">
                  <a:extLst>
                    <a:ext uri="{9D8B030D-6E8A-4147-A177-3AD203B41FA5}">
                      <a16:colId xmlns:a16="http://schemas.microsoft.com/office/drawing/2014/main" val="1181767942"/>
                    </a:ext>
                  </a:extLst>
                </a:gridCol>
              </a:tblGrid>
              <a:tr h="44814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Дегустация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8" marR="4398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сорт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8" marR="4398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2018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8" marR="4398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2019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8" marR="4398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2020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8" marR="4398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2021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8" marR="4398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2022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8" marR="4398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2023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8" marR="43988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2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8" marR="43988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7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8" marR="43988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7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8" marR="43988" marT="0" marB="0" anchor="b"/>
                </a:tc>
                <a:extLst>
                  <a:ext uri="{0D108BD9-81ED-4DB2-BD59-A6C34878D82A}">
                    <a16:rowId xmlns:a16="http://schemas.microsoft.com/office/drawing/2014/main" val="6414330"/>
                  </a:ext>
                </a:extLst>
              </a:tr>
              <a:tr h="23916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7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8" marR="43988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 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8" marR="4398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 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8" marR="4398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 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8" marR="4398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 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8" marR="43988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 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8" marR="43988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7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8" marR="43988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7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8" marR="4398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m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8" marR="4398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s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8" marR="4398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V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8" marR="43988" marT="0" marB="0" anchor="ctr"/>
                </a:tc>
                <a:extLst>
                  <a:ext uri="{0D108BD9-81ED-4DB2-BD59-A6C34878D82A}">
                    <a16:rowId xmlns:a16="http://schemas.microsoft.com/office/drawing/2014/main" val="1872902527"/>
                  </a:ext>
                </a:extLst>
              </a:tr>
              <a:tr h="23916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effectLst/>
                        </a:rPr>
                        <a:t>Блоссом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8" marR="43988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7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8" marR="4398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 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8" marR="4398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 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8" marR="4398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 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8" marR="4398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 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8" marR="43988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7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8" marR="43988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7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8" marR="43988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7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8" marR="43988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7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8" marR="43988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7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8" marR="43988" marT="0" marB="0" anchor="b"/>
                </a:tc>
                <a:extLst>
                  <a:ext uri="{0D108BD9-81ED-4DB2-BD59-A6C34878D82A}">
                    <a16:rowId xmlns:a16="http://schemas.microsoft.com/office/drawing/2014/main" val="2431405097"/>
                  </a:ext>
                </a:extLst>
              </a:tr>
              <a:tr h="23916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7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8" marR="4398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 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8" marR="4398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4,00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8" marR="4398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 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8" marR="4398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5,00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8" marR="4398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5,00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8" marR="4398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4,00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8" marR="4398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4,00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8" marR="43988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4,40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8" marR="43988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0,49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8" marR="43988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11,13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8" marR="43988" marT="0" marB="0" anchor="b"/>
                </a:tc>
                <a:extLst>
                  <a:ext uri="{0D108BD9-81ED-4DB2-BD59-A6C34878D82A}">
                    <a16:rowId xmlns:a16="http://schemas.microsoft.com/office/drawing/2014/main" val="496917783"/>
                  </a:ext>
                </a:extLst>
              </a:tr>
              <a:tr h="23916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7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8" marR="4398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консистенция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8" marR="4398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5,00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8" marR="4398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 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8" marR="4398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6,00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8" marR="4398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4,00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8" marR="4398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5,00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8" marR="4398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4,00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8" marR="43988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4,80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8" marR="43988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0,75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8" marR="43988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15,59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8" marR="43988" marT="0" marB="0" anchor="b"/>
                </a:tc>
                <a:extLst>
                  <a:ext uri="{0D108BD9-81ED-4DB2-BD59-A6C34878D82A}">
                    <a16:rowId xmlns:a16="http://schemas.microsoft.com/office/drawing/2014/main" val="3983425050"/>
                  </a:ext>
                </a:extLst>
              </a:tr>
              <a:tr h="23916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7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8" marR="4398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мучнистость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8" marR="4398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6,00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8" marR="4398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 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8" marR="4398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5,00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8" marR="4398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5,00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8" marR="4398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5,00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8" marR="4398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5,00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8" marR="43988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5,20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8" marR="43988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0,40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8" marR="43988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7,69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8" marR="43988" marT="0" marB="0" anchor="b"/>
                </a:tc>
                <a:extLst>
                  <a:ext uri="{0D108BD9-81ED-4DB2-BD59-A6C34878D82A}">
                    <a16:rowId xmlns:a16="http://schemas.microsoft.com/office/drawing/2014/main" val="2831000341"/>
                  </a:ext>
                </a:extLst>
              </a:tr>
              <a:tr h="23916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7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8" marR="4398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водянистость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8" marR="4398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5,00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8" marR="4398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 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8" marR="4398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5,00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8" marR="4398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5,00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8" marR="4398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5,00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8" marR="4398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6,00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8" marR="43988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5,20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8" marR="43988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0,40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8" marR="43988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7,69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8" marR="43988" marT="0" marB="0" anchor="b"/>
                </a:tc>
                <a:extLst>
                  <a:ext uri="{0D108BD9-81ED-4DB2-BD59-A6C34878D82A}">
                    <a16:rowId xmlns:a16="http://schemas.microsoft.com/office/drawing/2014/main" val="4105692167"/>
                  </a:ext>
                </a:extLst>
              </a:tr>
              <a:tr h="4585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7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8" marR="4398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потемнение сырой/вареной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8" marR="4398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8,5/8,3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8" marR="4398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 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8" marR="4398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6,5/8,5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8" marR="4398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6,5/8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8" marR="4398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6/7,7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8" marR="4398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5/8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8" marR="43988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05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8" marR="43988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05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8" marR="43988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05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8" marR="43988" marT="0" marB="0" anchor="b"/>
                </a:tc>
                <a:extLst>
                  <a:ext uri="{0D108BD9-81ED-4DB2-BD59-A6C34878D82A}">
                    <a16:rowId xmlns:a16="http://schemas.microsoft.com/office/drawing/2014/main" val="4278172879"/>
                  </a:ext>
                </a:extLst>
              </a:tr>
              <a:tr h="23916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Дана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8" marR="43988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05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8" marR="4398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 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8" marR="4398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 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8" marR="4398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 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8" marR="4398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 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8" marR="43988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05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8" marR="43988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05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8" marR="43988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05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8" marR="43988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05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8" marR="43988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05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8" marR="43988" marT="0" marB="0" anchor="b"/>
                </a:tc>
                <a:extLst>
                  <a:ext uri="{0D108BD9-81ED-4DB2-BD59-A6C34878D82A}">
                    <a16:rowId xmlns:a16="http://schemas.microsoft.com/office/drawing/2014/main" val="4162805505"/>
                  </a:ext>
                </a:extLst>
              </a:tr>
              <a:tr h="23916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7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8" marR="4398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err="1">
                          <a:effectLst/>
                        </a:rPr>
                        <a:t>Разваримость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8" marR="4398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3,00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8" marR="4398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 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8" marR="4398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6,00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8" marR="4398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5,50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8" marR="4398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4,00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8" marR="4398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4,50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8" marR="43988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4,60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8" marR="43988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1,07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8" marR="43988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23,21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8" marR="43988" marT="0" marB="0" anchor="b"/>
                </a:tc>
                <a:extLst>
                  <a:ext uri="{0D108BD9-81ED-4DB2-BD59-A6C34878D82A}">
                    <a16:rowId xmlns:a16="http://schemas.microsoft.com/office/drawing/2014/main" val="1106487419"/>
                  </a:ext>
                </a:extLst>
              </a:tr>
              <a:tr h="23916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7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8" marR="4398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консистенция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8" marR="4398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5,00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8" marR="4398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 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8" marR="4398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4,00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8" marR="4398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5,00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8" marR="4398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5,00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8" marR="4398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4,00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8" marR="43988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4,60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8" marR="43988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0,49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8" marR="43988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10,65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8" marR="43988" marT="0" marB="0" anchor="b"/>
                </a:tc>
                <a:extLst>
                  <a:ext uri="{0D108BD9-81ED-4DB2-BD59-A6C34878D82A}">
                    <a16:rowId xmlns:a16="http://schemas.microsoft.com/office/drawing/2014/main" val="2111713334"/>
                  </a:ext>
                </a:extLst>
              </a:tr>
              <a:tr h="23916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7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8" marR="4398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мучнистость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8" marR="4398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6,00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8" marR="4398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 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8" marR="4398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7,00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8" marR="4398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5,50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8" marR="4398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5,00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8" marR="4398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6,00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8" marR="43988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5,90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8" marR="43988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0,66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8" marR="43988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11,24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8" marR="43988" marT="0" marB="0" anchor="b"/>
                </a:tc>
                <a:extLst>
                  <a:ext uri="{0D108BD9-81ED-4DB2-BD59-A6C34878D82A}">
                    <a16:rowId xmlns:a16="http://schemas.microsoft.com/office/drawing/2014/main" val="2820391654"/>
                  </a:ext>
                </a:extLst>
              </a:tr>
              <a:tr h="23916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7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8" marR="4398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водянистость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8" marR="4398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7,00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8" marR="4398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 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8" marR="4398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7,00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8" marR="4398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5,50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8" marR="4398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5,00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8" marR="4398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5,00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8" marR="43988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5,90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8" marR="43988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0,92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8" marR="43988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15,53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8" marR="43988" marT="0" marB="0" anchor="b"/>
                </a:tc>
                <a:extLst>
                  <a:ext uri="{0D108BD9-81ED-4DB2-BD59-A6C34878D82A}">
                    <a16:rowId xmlns:a16="http://schemas.microsoft.com/office/drawing/2014/main" val="3505707856"/>
                  </a:ext>
                </a:extLst>
              </a:tr>
              <a:tr h="4585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7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8" marR="4398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потемнение сырой/вареной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8" marR="4398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6/8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8" marR="4398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 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8" marR="4398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6,5/8,3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8" marR="4398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5,75/8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8" marR="4398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6,5/9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8" marR="4398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8/8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8" marR="43988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05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8" marR="43988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05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8" marR="43988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05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8" marR="43988" marT="0" marB="0" anchor="b"/>
                </a:tc>
                <a:extLst>
                  <a:ext uri="{0D108BD9-81ED-4DB2-BD59-A6C34878D82A}">
                    <a16:rowId xmlns:a16="http://schemas.microsoft.com/office/drawing/2014/main" val="2690693632"/>
                  </a:ext>
                </a:extLst>
              </a:tr>
              <a:tr h="23916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effectLst/>
                        </a:rPr>
                        <a:t>Догода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8" marR="43988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05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8" marR="4398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 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8" marR="4398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 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8" marR="4398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 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8" marR="4398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 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8" marR="43988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05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8" marR="43988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05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8" marR="43988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05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8" marR="43988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05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8" marR="43988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05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8" marR="43988" marT="0" marB="0" anchor="b"/>
                </a:tc>
                <a:extLst>
                  <a:ext uri="{0D108BD9-81ED-4DB2-BD59-A6C34878D82A}">
                    <a16:rowId xmlns:a16="http://schemas.microsoft.com/office/drawing/2014/main" val="3106166243"/>
                  </a:ext>
                </a:extLst>
              </a:tr>
              <a:tr h="23916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7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8" marR="4398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err="1">
                          <a:effectLst/>
                        </a:rPr>
                        <a:t>Разваримость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8" marR="4398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5,00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8" marR="4398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 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8" marR="4398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4,50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8" marR="4398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5,00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8" marR="4398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5,00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8" marR="4398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5,00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8" marR="43988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4,90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8" marR="43988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0,20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8" marR="43988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4,08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8" marR="43988" marT="0" marB="0" anchor="b"/>
                </a:tc>
                <a:extLst>
                  <a:ext uri="{0D108BD9-81ED-4DB2-BD59-A6C34878D82A}">
                    <a16:rowId xmlns:a16="http://schemas.microsoft.com/office/drawing/2014/main" val="205057393"/>
                  </a:ext>
                </a:extLst>
              </a:tr>
              <a:tr h="23916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7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8" marR="4398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консистенция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8" marR="4398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5,00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8" marR="4398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 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8" marR="4398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4,50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8" marR="4398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4,00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8" marR="4398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4,00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8" marR="4398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4,00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8" marR="43988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4,30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8" marR="43988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0,40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8" marR="43988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9,30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8" marR="43988" marT="0" marB="0" anchor="b"/>
                </a:tc>
                <a:extLst>
                  <a:ext uri="{0D108BD9-81ED-4DB2-BD59-A6C34878D82A}">
                    <a16:rowId xmlns:a16="http://schemas.microsoft.com/office/drawing/2014/main" val="3536314720"/>
                  </a:ext>
                </a:extLst>
              </a:tr>
              <a:tr h="23916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7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8" marR="4398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мучнистость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8" marR="4398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6,00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8" marR="4398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 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8" marR="4398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5,50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8" marR="4398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4,00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8" marR="4398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4,00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8" marR="4398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6,50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8" marR="43988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5,20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8" marR="43988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1,03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8" marR="43988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19,80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8" marR="43988" marT="0" marB="0" anchor="b"/>
                </a:tc>
                <a:extLst>
                  <a:ext uri="{0D108BD9-81ED-4DB2-BD59-A6C34878D82A}">
                    <a16:rowId xmlns:a16="http://schemas.microsoft.com/office/drawing/2014/main" val="1478119965"/>
                  </a:ext>
                </a:extLst>
              </a:tr>
              <a:tr h="23916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7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8" marR="4398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водянистость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8" marR="4398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7,00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8" marR="4398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 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8" marR="4398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5,70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8" marR="4398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5,00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8" marR="4398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6,00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8" marR="4398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6,50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8" marR="43988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6,04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8" marR="43988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0,68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8" marR="43988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11,31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8" marR="43988" marT="0" marB="0" anchor="b"/>
                </a:tc>
                <a:extLst>
                  <a:ext uri="{0D108BD9-81ED-4DB2-BD59-A6C34878D82A}">
                    <a16:rowId xmlns:a16="http://schemas.microsoft.com/office/drawing/2014/main" val="2564930710"/>
                  </a:ext>
                </a:extLst>
              </a:tr>
              <a:tr h="4585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7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8" marR="4398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потемнение сырой/вареной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8" marR="4398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5,7/8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8" marR="4398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 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8" marR="4398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5,75/8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8" marR="4398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7,5/7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8" marR="4398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7,3/7,3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8" marR="4398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7,3/7,5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8" marR="43988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05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8" marR="43988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05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8" marR="43988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05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8" marR="43988" marT="0" marB="0" anchor="b"/>
                </a:tc>
                <a:extLst>
                  <a:ext uri="{0D108BD9-81ED-4DB2-BD59-A6C34878D82A}">
                    <a16:rowId xmlns:a16="http://schemas.microsoft.com/office/drawing/2014/main" val="332147116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588297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2070689176"/>
              </p:ext>
            </p:extLst>
          </p:nvPr>
        </p:nvGraphicFramePr>
        <p:xfrm>
          <a:off x="467544" y="332662"/>
          <a:ext cx="7920879" cy="603861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80120">
                  <a:extLst>
                    <a:ext uri="{9D8B030D-6E8A-4147-A177-3AD203B41FA5}">
                      <a16:colId xmlns:a16="http://schemas.microsoft.com/office/drawing/2014/main" val="4097454777"/>
                    </a:ext>
                  </a:extLst>
                </a:gridCol>
                <a:gridCol w="1406034">
                  <a:extLst>
                    <a:ext uri="{9D8B030D-6E8A-4147-A177-3AD203B41FA5}">
                      <a16:colId xmlns:a16="http://schemas.microsoft.com/office/drawing/2014/main" val="3982883638"/>
                    </a:ext>
                  </a:extLst>
                </a:gridCol>
                <a:gridCol w="654995">
                  <a:extLst>
                    <a:ext uri="{9D8B030D-6E8A-4147-A177-3AD203B41FA5}">
                      <a16:colId xmlns:a16="http://schemas.microsoft.com/office/drawing/2014/main" val="2523708491"/>
                    </a:ext>
                  </a:extLst>
                </a:gridCol>
                <a:gridCol w="717559">
                  <a:extLst>
                    <a:ext uri="{9D8B030D-6E8A-4147-A177-3AD203B41FA5}">
                      <a16:colId xmlns:a16="http://schemas.microsoft.com/office/drawing/2014/main" val="392704749"/>
                    </a:ext>
                  </a:extLst>
                </a:gridCol>
                <a:gridCol w="696342">
                  <a:extLst>
                    <a:ext uri="{9D8B030D-6E8A-4147-A177-3AD203B41FA5}">
                      <a16:colId xmlns:a16="http://schemas.microsoft.com/office/drawing/2014/main" val="1069158330"/>
                    </a:ext>
                  </a:extLst>
                </a:gridCol>
                <a:gridCol w="686005">
                  <a:extLst>
                    <a:ext uri="{9D8B030D-6E8A-4147-A177-3AD203B41FA5}">
                      <a16:colId xmlns:a16="http://schemas.microsoft.com/office/drawing/2014/main" val="4226345263"/>
                    </a:ext>
                  </a:extLst>
                </a:gridCol>
                <a:gridCol w="564145">
                  <a:extLst>
                    <a:ext uri="{9D8B030D-6E8A-4147-A177-3AD203B41FA5}">
                      <a16:colId xmlns:a16="http://schemas.microsoft.com/office/drawing/2014/main" val="164334906"/>
                    </a:ext>
                  </a:extLst>
                </a:gridCol>
                <a:gridCol w="633779">
                  <a:extLst>
                    <a:ext uri="{9D8B030D-6E8A-4147-A177-3AD203B41FA5}">
                      <a16:colId xmlns:a16="http://schemas.microsoft.com/office/drawing/2014/main" val="2633200670"/>
                    </a:ext>
                  </a:extLst>
                </a:gridCol>
                <a:gridCol w="476558">
                  <a:extLst>
                    <a:ext uri="{9D8B030D-6E8A-4147-A177-3AD203B41FA5}">
                      <a16:colId xmlns:a16="http://schemas.microsoft.com/office/drawing/2014/main" val="4149674215"/>
                    </a:ext>
                  </a:extLst>
                </a:gridCol>
                <a:gridCol w="476558">
                  <a:extLst>
                    <a:ext uri="{9D8B030D-6E8A-4147-A177-3AD203B41FA5}">
                      <a16:colId xmlns:a16="http://schemas.microsoft.com/office/drawing/2014/main" val="3085114233"/>
                    </a:ext>
                  </a:extLst>
                </a:gridCol>
                <a:gridCol w="528784">
                  <a:extLst>
                    <a:ext uri="{9D8B030D-6E8A-4147-A177-3AD203B41FA5}">
                      <a16:colId xmlns:a16="http://schemas.microsoft.com/office/drawing/2014/main" val="2375001894"/>
                    </a:ext>
                  </a:extLst>
                </a:gridCol>
              </a:tblGrid>
              <a:tr h="2520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 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36" marR="4583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 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36" marR="4583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 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36" marR="4583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 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36" marR="4583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 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36" marR="4583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 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36" marR="4583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 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36" marR="4583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 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36" marR="4583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 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36" marR="4583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 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36" marR="4583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 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36" marR="45836" marT="0" marB="0" anchor="b"/>
                </a:tc>
                <a:extLst>
                  <a:ext uri="{0D108BD9-81ED-4DB2-BD59-A6C34878D82A}">
                    <a16:rowId xmlns:a16="http://schemas.microsoft.com/office/drawing/2014/main" val="2330923203"/>
                  </a:ext>
                </a:extLst>
              </a:tr>
              <a:tr h="46807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Дегустация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36" marR="4583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сорт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36" marR="4583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2018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36" marR="4583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   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2019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36" marR="4583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2020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36" marR="4583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2021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36" marR="4583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2022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36" marR="4583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2023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36" marR="4583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36" marR="45836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 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36" marR="45836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 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36" marR="45836" marT="0" marB="0" anchor="b"/>
                </a:tc>
                <a:extLst>
                  <a:ext uri="{0D108BD9-81ED-4DB2-BD59-A6C34878D82A}">
                    <a16:rowId xmlns:a16="http://schemas.microsoft.com/office/drawing/2014/main" val="1995265995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Зумба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36" marR="4583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7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36" marR="45836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7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36" marR="45836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7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36" marR="45836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7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36" marR="45836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7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36" marR="45836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7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36" marR="45836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7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36" marR="4583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m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36" marR="4583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s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36" marR="4583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V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36" marR="45836" marT="0" marB="0" anchor="b"/>
                </a:tc>
                <a:extLst>
                  <a:ext uri="{0D108BD9-81ED-4DB2-BD59-A6C34878D82A}">
                    <a16:rowId xmlns:a16="http://schemas.microsoft.com/office/drawing/2014/main" val="2868675920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7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36" marR="4583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Разваримость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36" marR="4583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3,00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36" marR="4583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4,00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36" marR="4583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4,50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36" marR="4583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5,00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36" marR="45836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7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36" marR="4583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4,50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36" marR="45836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4,20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36" marR="45836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0,68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36" marR="45836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16,15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36" marR="45836" marT="0" marB="0" anchor="b"/>
                </a:tc>
                <a:extLst>
                  <a:ext uri="{0D108BD9-81ED-4DB2-BD59-A6C34878D82A}">
                    <a16:rowId xmlns:a16="http://schemas.microsoft.com/office/drawing/2014/main" val="3709687988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7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36" marR="4583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консистенция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36" marR="4583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7,00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36" marR="4583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5,50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36" marR="4583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4,50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36" marR="4583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5,00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36" marR="45836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7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36" marR="4583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4,00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36" marR="45836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5,20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36" marR="45836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1,03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36" marR="45836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19,80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36" marR="45836" marT="0" marB="0" anchor="b"/>
                </a:tc>
                <a:extLst>
                  <a:ext uri="{0D108BD9-81ED-4DB2-BD59-A6C34878D82A}">
                    <a16:rowId xmlns:a16="http://schemas.microsoft.com/office/drawing/2014/main" val="458210210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7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36" marR="4583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мучнистость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36" marR="4583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5,00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36" marR="4583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4,00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36" marR="4583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4,50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36" marR="4583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5,00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36" marR="45836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7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36" marR="4583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5,00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36" marR="45836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4,70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36" marR="45836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0,40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36" marR="45836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8,51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36" marR="45836" marT="0" marB="0" anchor="b"/>
                </a:tc>
                <a:extLst>
                  <a:ext uri="{0D108BD9-81ED-4DB2-BD59-A6C34878D82A}">
                    <a16:rowId xmlns:a16="http://schemas.microsoft.com/office/drawing/2014/main" val="3810560465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7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36" marR="4583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водянистость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36" marR="4583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5,00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36" marR="4583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6,00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36" marR="4583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4,50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36" marR="4583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5,00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36" marR="45836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7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36" marR="4583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6,00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36" marR="45836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5,30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36" marR="45836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0,60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36" marR="45836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11,32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36" marR="45836" marT="0" marB="0" anchor="b"/>
                </a:tc>
                <a:extLst>
                  <a:ext uri="{0D108BD9-81ED-4DB2-BD59-A6C34878D82A}">
                    <a16:rowId xmlns:a16="http://schemas.microsoft.com/office/drawing/2014/main" val="3682104255"/>
                  </a:ext>
                </a:extLst>
              </a:tr>
              <a:tr h="48316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7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36" marR="4583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потемнение сырой/вареной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36" marR="4583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8/8,3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36" marR="4583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6,3/8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36" marR="4583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7/8,5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36" marR="4583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6,25/8,5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36" marR="45836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7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36" marR="4583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7/8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36" marR="45836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7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36" marR="45836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7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36" marR="45836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7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36" marR="45836" marT="0" marB="0" anchor="b"/>
                </a:tc>
                <a:extLst>
                  <a:ext uri="{0D108BD9-81ED-4DB2-BD59-A6C34878D82A}">
                    <a16:rowId xmlns:a16="http://schemas.microsoft.com/office/drawing/2014/main" val="4183812920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effectLst/>
                        </a:rPr>
                        <a:t>Кайо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36" marR="4583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7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36" marR="4583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 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36" marR="4583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 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36" marR="4583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 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36" marR="4583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 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36" marR="45836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7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36" marR="45836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7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36" marR="45836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7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36" marR="45836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7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36" marR="45836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7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36" marR="45836" marT="0" marB="0" anchor="b"/>
                </a:tc>
                <a:extLst>
                  <a:ext uri="{0D108BD9-81ED-4DB2-BD59-A6C34878D82A}">
                    <a16:rowId xmlns:a16="http://schemas.microsoft.com/office/drawing/2014/main" val="2592363148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7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36" marR="4583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Разваримость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36" marR="4583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4,00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36" marR="4583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3,00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36" marR="4583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4,00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36" marR="4583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4,00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36" marR="4583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4,00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36" marR="4583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5,00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36" marR="45836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4,00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36" marR="45836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0,58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36" marR="45836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14,43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36" marR="45836" marT="0" marB="0" anchor="b"/>
                </a:tc>
                <a:extLst>
                  <a:ext uri="{0D108BD9-81ED-4DB2-BD59-A6C34878D82A}">
                    <a16:rowId xmlns:a16="http://schemas.microsoft.com/office/drawing/2014/main" val="3280302848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7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36" marR="4583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консистенция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36" marR="4583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5,00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36" marR="4583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6,00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36" marR="4583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4,00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36" marR="4583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4,00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36" marR="4583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5,00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36" marR="4583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5,00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36" marR="45836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4,83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36" marR="45836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0,69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36" marR="45836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14,22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36" marR="45836" marT="0" marB="0" anchor="b"/>
                </a:tc>
                <a:extLst>
                  <a:ext uri="{0D108BD9-81ED-4DB2-BD59-A6C34878D82A}">
                    <a16:rowId xmlns:a16="http://schemas.microsoft.com/office/drawing/2014/main" val="4202452526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7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36" marR="4583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мучнистость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36" marR="4583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5,00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36" marR="4583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5,00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36" marR="4583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5,00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36" marR="4583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4,00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36" marR="4583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4,00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36" marR="4583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5,00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36" marR="45836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4,67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36" marR="45836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0,47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36" marR="45836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10,10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36" marR="45836" marT="0" marB="0" anchor="b"/>
                </a:tc>
                <a:extLst>
                  <a:ext uri="{0D108BD9-81ED-4DB2-BD59-A6C34878D82A}">
                    <a16:rowId xmlns:a16="http://schemas.microsoft.com/office/drawing/2014/main" val="679936853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7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36" marR="4583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водянистость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36" marR="4583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5,00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36" marR="4583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5,00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36" marR="4583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5,00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36" marR="4583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6,00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36" marR="4583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5,00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36" marR="4583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5,00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36" marR="45836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5,17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36" marR="45836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0,37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36" marR="45836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7,21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36" marR="45836" marT="0" marB="0" anchor="b"/>
                </a:tc>
                <a:extLst>
                  <a:ext uri="{0D108BD9-81ED-4DB2-BD59-A6C34878D82A}">
                    <a16:rowId xmlns:a16="http://schemas.microsoft.com/office/drawing/2014/main" val="50444965"/>
                  </a:ext>
                </a:extLst>
              </a:tr>
              <a:tr h="45315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7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36" marR="4583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кулинарный тип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36" marR="4583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7,5/7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36" marR="4583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6,5/7,5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36" marR="4583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/7,5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36" marR="4583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5/8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36" marR="4583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5,6/8,3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36" marR="4583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2/7,3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36" marR="45836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7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36" marR="45836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7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36" marR="45836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7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36" marR="45836" marT="0" marB="0" anchor="b"/>
                </a:tc>
                <a:extLst>
                  <a:ext uri="{0D108BD9-81ED-4DB2-BD59-A6C34878D82A}">
                    <a16:rowId xmlns:a16="http://schemas.microsoft.com/office/drawing/2014/main" val="70922881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Кортни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36" marR="4583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 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36" marR="4583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7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36" marR="45836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7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36" marR="45836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7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36" marR="45836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7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36" marR="45836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7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36" marR="45836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7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36" marR="45836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7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36" marR="45836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7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36" marR="45836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7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36" marR="45836" marT="0" marB="0" anchor="b"/>
                </a:tc>
                <a:extLst>
                  <a:ext uri="{0D108BD9-81ED-4DB2-BD59-A6C34878D82A}">
                    <a16:rowId xmlns:a16="http://schemas.microsoft.com/office/drawing/2014/main" val="821906923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7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36" marR="4583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Разваримость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36" marR="4583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4,00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36" marR="45836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7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36" marR="4583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5,00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36" marR="4583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4,00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36" marR="45836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7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36" marR="4583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4,00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36" marR="45836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4,25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36" marR="45836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0,43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36" marR="45836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10,19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36" marR="45836" marT="0" marB="0" anchor="b"/>
                </a:tc>
                <a:extLst>
                  <a:ext uri="{0D108BD9-81ED-4DB2-BD59-A6C34878D82A}">
                    <a16:rowId xmlns:a16="http://schemas.microsoft.com/office/drawing/2014/main" val="1888793121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7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36" marR="4583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консистенция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36" marR="4583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5,00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36" marR="45836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7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36" marR="4583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5,50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36" marR="4583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5,00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36" marR="45836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7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36" marR="4583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4,00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36" marR="45836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4,88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36" marR="45836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0,54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36" marR="45836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11,18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36" marR="45836" marT="0" marB="0" anchor="b"/>
                </a:tc>
                <a:extLst>
                  <a:ext uri="{0D108BD9-81ED-4DB2-BD59-A6C34878D82A}">
                    <a16:rowId xmlns:a16="http://schemas.microsoft.com/office/drawing/2014/main" val="1913552662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7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36" marR="4583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мучнистость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36" marR="4583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6,00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36" marR="45836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7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36" marR="4583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5,00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36" marR="4583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5,00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36" marR="45836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7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36" marR="4583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6,00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36" marR="45836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5,50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36" marR="45836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0,50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36" marR="45836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9,09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36" marR="45836" marT="0" marB="0" anchor="b"/>
                </a:tc>
                <a:extLst>
                  <a:ext uri="{0D108BD9-81ED-4DB2-BD59-A6C34878D82A}">
                    <a16:rowId xmlns:a16="http://schemas.microsoft.com/office/drawing/2014/main" val="3699269879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7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36" marR="4583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водянистость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36" marR="4583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7,00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36" marR="45836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7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36" marR="4583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5,50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36" marR="4583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6,00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36" marR="45836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7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36" marR="4583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7,00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36" marR="45836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6,38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36" marR="45836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0,65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36" marR="45836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10,19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36" marR="45836" marT="0" marB="0" anchor="b"/>
                </a:tc>
                <a:extLst>
                  <a:ext uri="{0D108BD9-81ED-4DB2-BD59-A6C34878D82A}">
                    <a16:rowId xmlns:a16="http://schemas.microsoft.com/office/drawing/2014/main" val="75168645"/>
                  </a:ext>
                </a:extLst>
              </a:tr>
              <a:tr h="48316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7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36" marR="4583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потемнение сырой/вареной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36" marR="4583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4/8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36" marR="45836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7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36" marR="4583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7/7,5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36" marR="4583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5,75/8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36" marR="45836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7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36" marR="4583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3,5/7,5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36" marR="45836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7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36" marR="45836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7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36" marR="45836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7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36" marR="45836" marT="0" marB="0" anchor="b"/>
                </a:tc>
                <a:extLst>
                  <a:ext uri="{0D108BD9-81ED-4DB2-BD59-A6C34878D82A}">
                    <a16:rowId xmlns:a16="http://schemas.microsoft.com/office/drawing/2014/main" val="5920642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096333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3868788972"/>
              </p:ext>
            </p:extLst>
          </p:nvPr>
        </p:nvGraphicFramePr>
        <p:xfrm>
          <a:off x="395536" y="730864"/>
          <a:ext cx="7910263" cy="59796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08112">
                  <a:extLst>
                    <a:ext uri="{9D8B030D-6E8A-4147-A177-3AD203B41FA5}">
                      <a16:colId xmlns:a16="http://schemas.microsoft.com/office/drawing/2014/main" val="1465512055"/>
                    </a:ext>
                  </a:extLst>
                </a:gridCol>
                <a:gridCol w="1215613">
                  <a:extLst>
                    <a:ext uri="{9D8B030D-6E8A-4147-A177-3AD203B41FA5}">
                      <a16:colId xmlns:a16="http://schemas.microsoft.com/office/drawing/2014/main" val="825090957"/>
                    </a:ext>
                  </a:extLst>
                </a:gridCol>
                <a:gridCol w="685925">
                  <a:extLst>
                    <a:ext uri="{9D8B030D-6E8A-4147-A177-3AD203B41FA5}">
                      <a16:colId xmlns:a16="http://schemas.microsoft.com/office/drawing/2014/main" val="3407336465"/>
                    </a:ext>
                  </a:extLst>
                </a:gridCol>
                <a:gridCol w="752306">
                  <a:extLst>
                    <a:ext uri="{9D8B030D-6E8A-4147-A177-3AD203B41FA5}">
                      <a16:colId xmlns:a16="http://schemas.microsoft.com/office/drawing/2014/main" val="2548539015"/>
                    </a:ext>
                  </a:extLst>
                </a:gridCol>
                <a:gridCol w="730179">
                  <a:extLst>
                    <a:ext uri="{9D8B030D-6E8A-4147-A177-3AD203B41FA5}">
                      <a16:colId xmlns:a16="http://schemas.microsoft.com/office/drawing/2014/main" val="1438534367"/>
                    </a:ext>
                  </a:extLst>
                </a:gridCol>
                <a:gridCol w="641673">
                  <a:extLst>
                    <a:ext uri="{9D8B030D-6E8A-4147-A177-3AD203B41FA5}">
                      <a16:colId xmlns:a16="http://schemas.microsoft.com/office/drawing/2014/main" val="2417798516"/>
                    </a:ext>
                  </a:extLst>
                </a:gridCol>
                <a:gridCol w="663797">
                  <a:extLst>
                    <a:ext uri="{9D8B030D-6E8A-4147-A177-3AD203B41FA5}">
                      <a16:colId xmlns:a16="http://schemas.microsoft.com/office/drawing/2014/main" val="1017475496"/>
                    </a:ext>
                  </a:extLst>
                </a:gridCol>
                <a:gridCol w="663797">
                  <a:extLst>
                    <a:ext uri="{9D8B030D-6E8A-4147-A177-3AD203B41FA5}">
                      <a16:colId xmlns:a16="http://schemas.microsoft.com/office/drawing/2014/main" val="3048205895"/>
                    </a:ext>
                  </a:extLst>
                </a:gridCol>
                <a:gridCol w="497848">
                  <a:extLst>
                    <a:ext uri="{9D8B030D-6E8A-4147-A177-3AD203B41FA5}">
                      <a16:colId xmlns:a16="http://schemas.microsoft.com/office/drawing/2014/main" val="3459279701"/>
                    </a:ext>
                  </a:extLst>
                </a:gridCol>
                <a:gridCol w="497848">
                  <a:extLst>
                    <a:ext uri="{9D8B030D-6E8A-4147-A177-3AD203B41FA5}">
                      <a16:colId xmlns:a16="http://schemas.microsoft.com/office/drawing/2014/main" val="60650272"/>
                    </a:ext>
                  </a:extLst>
                </a:gridCol>
                <a:gridCol w="553165">
                  <a:extLst>
                    <a:ext uri="{9D8B030D-6E8A-4147-A177-3AD203B41FA5}">
                      <a16:colId xmlns:a16="http://schemas.microsoft.com/office/drawing/2014/main" val="1841323331"/>
                    </a:ext>
                  </a:extLst>
                </a:gridCol>
              </a:tblGrid>
              <a:tr h="39388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 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8" marR="4398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 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8" marR="43988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 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8" marR="43988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 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8" marR="43988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 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8" marR="4398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 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8" marR="4398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 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8" marR="43988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 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8" marR="43988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 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8" marR="43988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 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8" marR="43988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 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8" marR="43988" marT="0" marB="0" anchor="b"/>
                </a:tc>
                <a:extLst>
                  <a:ext uri="{0D108BD9-81ED-4DB2-BD59-A6C34878D82A}">
                    <a16:rowId xmlns:a16="http://schemas.microsoft.com/office/drawing/2014/main" val="2621843830"/>
                  </a:ext>
                </a:extLst>
              </a:tr>
              <a:tr h="50405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Дегустация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8" marR="4398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сорт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8" marR="4398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2018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8" marR="4398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  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2019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8" marR="4398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2020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8" marR="4398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2021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8" marR="4398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2022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8" marR="4398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2023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8" marR="43988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 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8" marR="43988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 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8" marR="43988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 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8" marR="43988" marT="0" marB="0" anchor="b"/>
                </a:tc>
                <a:extLst>
                  <a:ext uri="{0D108BD9-81ED-4DB2-BD59-A6C34878D82A}">
                    <a16:rowId xmlns:a16="http://schemas.microsoft.com/office/drawing/2014/main" val="3588432846"/>
                  </a:ext>
                </a:extLst>
              </a:tr>
              <a:tr h="24202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Орлан</a:t>
                      </a:r>
                      <a:endParaRPr lang="ru-RU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8" marR="43988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7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8" marR="43988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7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8" marR="43988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7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8" marR="43988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7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8" marR="43988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7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8" marR="43988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7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8" marR="43988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7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8" marR="43988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m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8" marR="43988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s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8" marR="43988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V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8" marR="43988" marT="0" marB="0" anchor="b"/>
                </a:tc>
                <a:extLst>
                  <a:ext uri="{0D108BD9-81ED-4DB2-BD59-A6C34878D82A}">
                    <a16:rowId xmlns:a16="http://schemas.microsoft.com/office/drawing/2014/main" val="3325576567"/>
                  </a:ext>
                </a:extLst>
              </a:tr>
              <a:tr h="24202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7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8" marR="4398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Разваримость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8" marR="4398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3,00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8" marR="43988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7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8" marR="4398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5,00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8" marR="4398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6,00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8" marR="4398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3,00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8" marR="4398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4,50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8" marR="43988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4,30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8" marR="43988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1,17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8" marR="43988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27,12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8" marR="43988" marT="0" marB="0" anchor="b"/>
                </a:tc>
                <a:extLst>
                  <a:ext uri="{0D108BD9-81ED-4DB2-BD59-A6C34878D82A}">
                    <a16:rowId xmlns:a16="http://schemas.microsoft.com/office/drawing/2014/main" val="1672541651"/>
                  </a:ext>
                </a:extLst>
              </a:tr>
              <a:tr h="24202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7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8" marR="4398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консистенция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8" marR="4398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4,00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8" marR="43988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7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8" marR="4398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4,50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8" marR="4398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6,00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8" marR="4398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4,00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8" marR="4398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4,50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8" marR="43988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4,60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8" marR="43988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0,73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8" marR="43988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15,97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8" marR="43988" marT="0" marB="0" anchor="b"/>
                </a:tc>
                <a:extLst>
                  <a:ext uri="{0D108BD9-81ED-4DB2-BD59-A6C34878D82A}">
                    <a16:rowId xmlns:a16="http://schemas.microsoft.com/office/drawing/2014/main" val="725347537"/>
                  </a:ext>
                </a:extLst>
              </a:tr>
              <a:tr h="24202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7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8" marR="4398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мучнистость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8" marR="4398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6,00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8" marR="43988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7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8" marR="4398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6,00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8" marR="4398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5,00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8" marR="4398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7,00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8" marR="4398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4,5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8" marR="43988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5,70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8" marR="43988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0,87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8" marR="43988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15,29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8" marR="43988" marT="0" marB="0" anchor="b"/>
                </a:tc>
                <a:extLst>
                  <a:ext uri="{0D108BD9-81ED-4DB2-BD59-A6C34878D82A}">
                    <a16:rowId xmlns:a16="http://schemas.microsoft.com/office/drawing/2014/main" val="2316006644"/>
                  </a:ext>
                </a:extLst>
              </a:tr>
              <a:tr h="24202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7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8" marR="4398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водянистость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8" marR="4398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6,00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8" marR="43988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7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8" marR="4398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4,00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8" marR="4398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6,00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8" marR="4398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7,00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8" marR="4398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6,00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8" marR="43988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5,80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8" marR="43988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0,98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8" marR="43988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16,89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8" marR="43988" marT="0" marB="0" anchor="b"/>
                </a:tc>
                <a:extLst>
                  <a:ext uri="{0D108BD9-81ED-4DB2-BD59-A6C34878D82A}">
                    <a16:rowId xmlns:a16="http://schemas.microsoft.com/office/drawing/2014/main" val="1629631262"/>
                  </a:ext>
                </a:extLst>
              </a:tr>
              <a:tr h="24202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7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8" marR="43988" marT="0" marB="0" anchor="b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>
                          <a:effectLst/>
                        </a:rPr>
                        <a:t>потемнение сырой/вареной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8" marR="4398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3/8,5</a:t>
                      </a:r>
                      <a:endParaRPr lang="ru-RU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8" marR="43988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7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8" marR="4398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6,5/8,6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8" marR="4398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7/8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8" marR="4398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5,7/8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8" marR="4398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2/8,5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8" marR="43988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7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8" marR="43988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7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8" marR="43988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7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8" marR="43988" marT="0" marB="0" anchor="b"/>
                </a:tc>
                <a:extLst>
                  <a:ext uri="{0D108BD9-81ED-4DB2-BD59-A6C34878D82A}">
                    <a16:rowId xmlns:a16="http://schemas.microsoft.com/office/drawing/2014/main" val="3986414832"/>
                  </a:ext>
                </a:extLst>
              </a:tr>
              <a:tr h="24202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Регги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8" marR="43988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7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8" marR="43988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7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8" marR="43988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7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8" marR="43988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7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8" marR="43988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7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8" marR="43988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7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8" marR="43988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7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8" marR="43988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7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8" marR="43988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7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8" marR="43988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7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8" marR="43988" marT="0" marB="0" anchor="b"/>
                </a:tc>
                <a:extLst>
                  <a:ext uri="{0D108BD9-81ED-4DB2-BD59-A6C34878D82A}">
                    <a16:rowId xmlns:a16="http://schemas.microsoft.com/office/drawing/2014/main" val="3973043609"/>
                  </a:ext>
                </a:extLst>
              </a:tr>
              <a:tr h="24202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7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8" marR="4398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Разваримость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8" marR="4398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3,00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8" marR="43988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7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8" marR="43988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7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8" marR="4398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5,00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8" marR="43988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7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8" marR="4398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3,50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8" marR="43988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3,83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8" marR="43988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0,85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8" marR="43988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22,17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8" marR="43988" marT="0" marB="0" anchor="b"/>
                </a:tc>
                <a:extLst>
                  <a:ext uri="{0D108BD9-81ED-4DB2-BD59-A6C34878D82A}">
                    <a16:rowId xmlns:a16="http://schemas.microsoft.com/office/drawing/2014/main" val="1574693340"/>
                  </a:ext>
                </a:extLst>
              </a:tr>
              <a:tr h="24202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7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8" marR="4398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консистенция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8" marR="4398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4,00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8" marR="43988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7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8" marR="43988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7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8" marR="4398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4,00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8" marR="43988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7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8" marR="4398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4,00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8" marR="43988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4,00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8" marR="43988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0,00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8" marR="43988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0,00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8" marR="43988" marT="0" marB="0" anchor="b"/>
                </a:tc>
                <a:extLst>
                  <a:ext uri="{0D108BD9-81ED-4DB2-BD59-A6C34878D82A}">
                    <a16:rowId xmlns:a16="http://schemas.microsoft.com/office/drawing/2014/main" val="372291379"/>
                  </a:ext>
                </a:extLst>
              </a:tr>
              <a:tr h="24202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7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8" marR="4398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мучнистость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8" marR="4398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5,00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8" marR="43988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7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8" marR="43988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7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8" marR="4398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5,00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8" marR="43988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7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8" marR="4398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5,00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8" marR="43988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5,00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8" marR="43988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0,00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8" marR="43988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0,00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8" marR="43988" marT="0" marB="0" anchor="b"/>
                </a:tc>
                <a:extLst>
                  <a:ext uri="{0D108BD9-81ED-4DB2-BD59-A6C34878D82A}">
                    <a16:rowId xmlns:a16="http://schemas.microsoft.com/office/drawing/2014/main" val="2927582629"/>
                  </a:ext>
                </a:extLst>
              </a:tr>
              <a:tr h="24202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7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8" marR="4398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водянистость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8" marR="4398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6,00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8" marR="43988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7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8" marR="43988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7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8" marR="4398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5,00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8" marR="43988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7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8" marR="4398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6,00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8" marR="43988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5,67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8" marR="43988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0,47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8" marR="43988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8,32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8" marR="43988" marT="0" marB="0" anchor="b"/>
                </a:tc>
                <a:extLst>
                  <a:ext uri="{0D108BD9-81ED-4DB2-BD59-A6C34878D82A}">
                    <a16:rowId xmlns:a16="http://schemas.microsoft.com/office/drawing/2014/main" val="3911076639"/>
                  </a:ext>
                </a:extLst>
              </a:tr>
              <a:tr h="46403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7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8" marR="4398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потемнение сырой/вареной</a:t>
                      </a:r>
                      <a:endParaRPr lang="ru-RU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8" marR="4398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2/8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8" marR="43988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7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8" marR="4398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6/7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8" marR="4398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7,5/7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8" marR="43988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7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8" marR="4398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4/8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8" marR="43988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7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8" marR="43988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7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8" marR="43988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7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8" marR="43988" marT="0" marB="0" anchor="b"/>
                </a:tc>
                <a:extLst>
                  <a:ext uri="{0D108BD9-81ED-4DB2-BD59-A6C34878D82A}">
                    <a16:rowId xmlns:a16="http://schemas.microsoft.com/office/drawing/2014/main" val="1305589823"/>
                  </a:ext>
                </a:extLst>
              </a:tr>
              <a:tr h="24202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effectLst/>
                        </a:rPr>
                        <a:t>Сальса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8" marR="43988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7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8" marR="43988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7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8" marR="43988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7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8" marR="43988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7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8" marR="43988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7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8" marR="43988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7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8" marR="43988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7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8" marR="43988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7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8" marR="43988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7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8" marR="43988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7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8" marR="43988" marT="0" marB="0" anchor="b"/>
                </a:tc>
                <a:extLst>
                  <a:ext uri="{0D108BD9-81ED-4DB2-BD59-A6C34878D82A}">
                    <a16:rowId xmlns:a16="http://schemas.microsoft.com/office/drawing/2014/main" val="1402314663"/>
                  </a:ext>
                </a:extLst>
              </a:tr>
              <a:tr h="24202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7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8" marR="4398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Разваримость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8" marR="4398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4,00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8" marR="4398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4,00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8" marR="4398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4,50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8" marR="4398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4,50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8" marR="43988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7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8" marR="4398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4,00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8" marR="43988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4,20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8" marR="43988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0,24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8" marR="43988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5,83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8" marR="43988" marT="0" marB="0" anchor="b"/>
                </a:tc>
                <a:extLst>
                  <a:ext uri="{0D108BD9-81ED-4DB2-BD59-A6C34878D82A}">
                    <a16:rowId xmlns:a16="http://schemas.microsoft.com/office/drawing/2014/main" val="553390669"/>
                  </a:ext>
                </a:extLst>
              </a:tr>
              <a:tr h="24202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7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8" marR="4398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консистенция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8" marR="4398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5,00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8" marR="4398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5,00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8" marR="4398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5,00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8" marR="4398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4,50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8" marR="43988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7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8" marR="4398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5,00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8" marR="43988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4,90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8" marR="43988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0,20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8" marR="43988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4,08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8" marR="43988" marT="0" marB="0" anchor="b"/>
                </a:tc>
                <a:extLst>
                  <a:ext uri="{0D108BD9-81ED-4DB2-BD59-A6C34878D82A}">
                    <a16:rowId xmlns:a16="http://schemas.microsoft.com/office/drawing/2014/main" val="3757516253"/>
                  </a:ext>
                </a:extLst>
              </a:tr>
              <a:tr h="24202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7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8" marR="4398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мучнистость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8" marR="4398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5,00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8" marR="4398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5,00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8" marR="4398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5,50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8" marR="4398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5,50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8" marR="43988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7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8" marR="4398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6,00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8" marR="43988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5,40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8" marR="43988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0,37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8" marR="43988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6,93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8" marR="43988" marT="0" marB="0" anchor="b"/>
                </a:tc>
                <a:extLst>
                  <a:ext uri="{0D108BD9-81ED-4DB2-BD59-A6C34878D82A}">
                    <a16:rowId xmlns:a16="http://schemas.microsoft.com/office/drawing/2014/main" val="3222438406"/>
                  </a:ext>
                </a:extLst>
              </a:tr>
              <a:tr h="24202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7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8" marR="4398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водянистость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8" marR="4398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5,00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8" marR="4398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5,00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8" marR="4398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5,50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8" marR="4398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5,50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8" marR="43988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7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8" marR="4398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6,50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8" marR="43988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5,50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8" marR="43988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0,55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8" marR="43988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9,96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8" marR="43988" marT="0" marB="0" anchor="b"/>
                </a:tc>
                <a:extLst>
                  <a:ext uri="{0D108BD9-81ED-4DB2-BD59-A6C34878D82A}">
                    <a16:rowId xmlns:a16="http://schemas.microsoft.com/office/drawing/2014/main" val="4231975147"/>
                  </a:ext>
                </a:extLst>
              </a:tr>
              <a:tr h="46403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7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8" marR="4398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потемнение сырой/вареной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8" marR="4398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8,5/8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8" marR="4398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7/8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8" marR="4398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6,25/8,75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8" marR="4398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8,5/8,5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8" marR="43988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7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8" marR="4398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8,3/8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8" marR="43988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7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8" marR="43988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7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8" marR="43988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7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8" marR="43988" marT="0" marB="0" anchor="b"/>
                </a:tc>
                <a:extLst>
                  <a:ext uri="{0D108BD9-81ED-4DB2-BD59-A6C34878D82A}">
                    <a16:rowId xmlns:a16="http://schemas.microsoft.com/office/drawing/2014/main" val="178283523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84801124"/>
      </p:ext>
    </p:extLst>
  </p:cSld>
  <p:clrMapOvr>
    <a:masterClrMapping/>
  </p:clrMapOvr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1187</TotalTime>
  <Words>2910</Words>
  <Application>Microsoft Office PowerPoint</Application>
  <PresentationFormat>Экран (4:3)</PresentationFormat>
  <Paragraphs>1276</Paragraphs>
  <Slides>30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5" baseType="lpstr">
      <vt:lpstr>Calibri</vt:lpstr>
      <vt:lpstr>Georgia</vt:lpstr>
      <vt:lpstr>Times New Roman</vt:lpstr>
      <vt:lpstr>Trebuchet MS</vt:lpstr>
      <vt:lpstr>Воздушный поток</vt:lpstr>
      <vt:lpstr>Оценка кулинарных и потребительских качеств сортов картофеля ТатНИИСХ ФИЦ КазНЦ РАН (ЦКП «БРК картофеля») </vt:lpstr>
      <vt:lpstr>ЦКП «БРК картофеля» руководитель Гимаева Елена Алексеевна г. Казань, Оренбургский тракт 48, brk_kartofel@mail.ru elenagim@bk.ru +7(843)277-81-17    </vt:lpstr>
      <vt:lpstr>Презентация PowerPoint</vt:lpstr>
      <vt:lpstr>сухое вещество,%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*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Создание исходного материала</dc:title>
  <dc:creator>GENETICS</dc:creator>
  <cp:lastModifiedBy>User03</cp:lastModifiedBy>
  <cp:revision>83</cp:revision>
  <dcterms:created xsi:type="dcterms:W3CDTF">2012-12-17T06:09:01Z</dcterms:created>
  <dcterms:modified xsi:type="dcterms:W3CDTF">2025-03-18T07:37:06Z</dcterms:modified>
</cp:coreProperties>
</file>