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sldIdLst>
    <p:sldId id="3751" r:id="rId2"/>
    <p:sldId id="3752" r:id="rId3"/>
    <p:sldId id="3753" r:id="rId4"/>
    <p:sldId id="3754" r:id="rId5"/>
  </p:sldIdLst>
  <p:sldSz cx="12192000" cy="6858000"/>
  <p:notesSz cx="6858000" cy="9144000"/>
  <p:embeddedFontLst>
    <p:embeddedFont>
      <p:font typeface="Montserrat" charset="-52"/>
      <p:regular r:id="rId7"/>
      <p:bold r:id="rId8"/>
      <p:italic r:id="rId9"/>
      <p:boldItalic r:id="rId10"/>
    </p:embeddedFont>
    <p:embeddedFont>
      <p:font typeface="Calibri" pitchFamily="34" charset="0"/>
      <p:regular r:id="rId11"/>
      <p:bold r:id="rId12"/>
      <p:italic r:id="rId13"/>
      <p:boldItalic r:id="rId14"/>
    </p:embeddedFont>
    <p:embeddedFont>
      <p:font typeface="Calibri Light" pitchFamily="34" charset="0"/>
      <p:regular r:id="rId15"/>
      <p:italic r:id="rId1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09" userDrawn="1">
          <p15:clr>
            <a:srgbClr val="A4A3A4"/>
          </p15:clr>
        </p15:guide>
        <p15:guide id="5" orient="horz" pos="4149" userDrawn="1">
          <p15:clr>
            <a:srgbClr val="A4A3A4"/>
          </p15:clr>
        </p15:guide>
        <p15:guide id="6" pos="364" userDrawn="1">
          <p15:clr>
            <a:srgbClr val="A4A3A4"/>
          </p15:clr>
        </p15:guide>
        <p15:guide id="7" pos="4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29796"/>
    <a:srgbClr val="B8FEFC"/>
    <a:srgbClr val="03C1BD"/>
    <a:srgbClr val="03E0DB"/>
    <a:srgbClr val="3AFCF7"/>
    <a:srgbClr val="04E2DD"/>
    <a:srgbClr val="E5FFFE"/>
    <a:srgbClr val="05FBF5"/>
    <a:srgbClr val="8BFDFA"/>
    <a:srgbClr val="3EFC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5" autoAdjust="0"/>
    <p:restoredTop sz="96192" autoAdjust="0"/>
  </p:normalViewPr>
  <p:slideViewPr>
    <p:cSldViewPr snapToGrid="0" showGuides="1">
      <p:cViewPr>
        <p:scale>
          <a:sx n="110" d="100"/>
          <a:sy n="110" d="100"/>
        </p:scale>
        <p:origin x="-348" y="-144"/>
      </p:cViewPr>
      <p:guideLst>
        <p:guide orient="horz" pos="709"/>
        <p:guide orient="horz" pos="4149"/>
        <p:guide pos="364"/>
        <p:guide pos="438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barChart>
        <c:barDir val="col"/>
        <c:grouping val="clustered"/>
        <c:ser>
          <c:idx val="0"/>
          <c:order val="0"/>
          <c:tx>
            <c:strRef>
              <c:f>Лист1!$B$1</c:f>
              <c:strCache>
                <c:ptCount val="1"/>
                <c:pt idx="0">
                  <c:v>Ряд 1</c:v>
                </c:pt>
              </c:strCache>
            </c:strRef>
          </c:tx>
          <c:cat>
            <c:numRef>
              <c:f>Лист1!$A$2:$A$5</c:f>
              <c:numCache>
                <c:formatCode>General</c:formatCode>
                <c:ptCount val="4"/>
                <c:pt idx="0">
                  <c:v>1</c:v>
                </c:pt>
                <c:pt idx="1">
                  <c:v>2</c:v>
                </c:pt>
                <c:pt idx="2">
                  <c:v>3</c:v>
                </c:pt>
                <c:pt idx="3">
                  <c:v>4</c:v>
                </c:pt>
              </c:numCache>
            </c:numRef>
          </c:cat>
          <c:val>
            <c:numRef>
              <c:f>Лист1!$B$2:$B$5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EAFB-4479-B131-78488D3298D1}"/>
            </c:ext>
          </c:extLst>
        </c:ser>
        <c:ser>
          <c:idx val="1"/>
          <c:order val="1"/>
          <c:tx>
            <c:strRef>
              <c:f>Лист1!$C$1</c:f>
              <c:strCache>
                <c:ptCount val="1"/>
                <c:pt idx="0">
                  <c:v>Ряд 2</c:v>
                </c:pt>
              </c:strCache>
            </c:strRef>
          </c:tx>
          <c:cat>
            <c:numRef>
              <c:f>Лист1!$A$2:$A$5</c:f>
              <c:numCache>
                <c:formatCode>General</c:formatCode>
                <c:ptCount val="4"/>
                <c:pt idx="0">
                  <c:v>1</c:v>
                </c:pt>
                <c:pt idx="1">
                  <c:v>2</c:v>
                </c:pt>
                <c:pt idx="2">
                  <c:v>3</c:v>
                </c:pt>
                <c:pt idx="3">
                  <c:v>4</c:v>
                </c:pt>
              </c:numCache>
            </c:numRef>
          </c:cat>
          <c:val>
            <c:numRef>
              <c:f>Лист1!$C$2:$C$5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EAFB-4479-B131-78488D3298D1}"/>
            </c:ext>
          </c:extLst>
        </c:ser>
        <c:ser>
          <c:idx val="2"/>
          <c:order val="2"/>
          <c:tx>
            <c:strRef>
              <c:f>Лист1!$D$1</c:f>
              <c:strCache>
                <c:ptCount val="1"/>
                <c:pt idx="0">
                  <c:v>Ряд 3</c:v>
                </c:pt>
              </c:strCache>
            </c:strRef>
          </c:tx>
          <c:cat>
            <c:numRef>
              <c:f>Лист1!$A$2:$A$5</c:f>
              <c:numCache>
                <c:formatCode>General</c:formatCode>
                <c:ptCount val="4"/>
                <c:pt idx="0">
                  <c:v>1</c:v>
                </c:pt>
                <c:pt idx="1">
                  <c:v>2</c:v>
                </c:pt>
                <c:pt idx="2">
                  <c:v>3</c:v>
                </c:pt>
                <c:pt idx="3">
                  <c:v>4</c:v>
                </c:pt>
              </c:numCache>
            </c:numRef>
          </c:cat>
          <c:val>
            <c:numRef>
              <c:f>Лист1!$D$2:$D$5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EAFB-4479-B131-78488D3298D1}"/>
            </c:ext>
          </c:extLst>
        </c:ser>
        <c:axId val="159732864"/>
        <c:axId val="159734784"/>
      </c:barChart>
      <c:catAx>
        <c:axId val="159732864"/>
        <c:scaling>
          <c:orientation val="minMax"/>
        </c:scaling>
        <c:axPos val="b"/>
        <c:title>
          <c:tx>
            <c:rich>
              <a:bodyPr/>
              <a:lstStyle/>
              <a:p>
                <a:pPr>
                  <a:defRPr b="0"/>
                </a:pPr>
                <a:r>
                  <a:rPr lang="en-US" dirty="0" smtClean="0"/>
                  <a:t>Axis name</a:t>
                </a:r>
                <a:endParaRPr lang="ru-RU" dirty="0"/>
              </a:p>
            </c:rich>
          </c:tx>
          <c:layout>
            <c:manualLayout>
              <c:xMode val="edge"/>
              <c:yMode val="edge"/>
              <c:x val="0.36679697626189711"/>
              <c:y val="0.78936138869260486"/>
            </c:manualLayout>
          </c:layout>
        </c:title>
        <c:numFmt formatCode="General" sourceLinked="1"/>
        <c:tickLblPos val="nextTo"/>
        <c:txPr>
          <a:bodyPr/>
          <a:lstStyle/>
          <a:p>
            <a:pPr>
              <a:defRPr sz="1200"/>
            </a:pPr>
            <a:endParaRPr lang="ru-RU"/>
          </a:p>
        </c:txPr>
        <c:crossAx val="159734784"/>
        <c:crosses val="autoZero"/>
        <c:auto val="1"/>
        <c:lblAlgn val="ctr"/>
        <c:lblOffset val="100"/>
      </c:catAx>
      <c:valAx>
        <c:axId val="159734784"/>
        <c:scaling>
          <c:orientation val="minMax"/>
        </c:scaling>
        <c:axPos val="l"/>
        <c:majorGridlines/>
        <c:title>
          <c:tx>
            <c:rich>
              <a:bodyPr rot="-5400000" vert="horz"/>
              <a:lstStyle/>
              <a:p>
                <a:pPr>
                  <a:defRPr b="0"/>
                </a:pPr>
                <a:r>
                  <a:rPr lang="en-US" dirty="0" smtClean="0"/>
                  <a:t>Axis name</a:t>
                </a:r>
                <a:endParaRPr lang="ru-RU" dirty="0"/>
              </a:p>
            </c:rich>
          </c:tx>
          <c:layout/>
        </c:title>
        <c:numFmt formatCode="General" sourceLinked="1"/>
        <c:tickLblPos val="nextTo"/>
        <c:txPr>
          <a:bodyPr/>
          <a:lstStyle/>
          <a:p>
            <a:pPr>
              <a:defRPr sz="1200"/>
            </a:pPr>
            <a:endParaRPr lang="ru-RU"/>
          </a:p>
        </c:txPr>
        <c:crossAx val="159732864"/>
        <c:crosses val="autoZero"/>
        <c:crossBetween val="between"/>
      </c:valAx>
    </c:plotArea>
    <c:legend>
      <c:legendPos val="b"/>
      <c:layout>
        <c:manualLayout>
          <c:xMode val="edge"/>
          <c:yMode val="edge"/>
          <c:x val="0.29746116172277204"/>
          <c:y val="0.88290608060363485"/>
          <c:w val="0.45703148148148143"/>
          <c:h val="7.5556790123456896E-2"/>
        </c:manualLayout>
      </c:layout>
      <c:txPr>
        <a:bodyPr/>
        <a:lstStyle/>
        <a:p>
          <a:pPr>
            <a:defRPr sz="1200"/>
          </a:pPr>
          <a:endParaRPr lang="ru-RU"/>
        </a:p>
      </c:txPr>
    </c:legend>
    <c:plotVisOnly val="1"/>
    <c:dispBlanksAs val="gap"/>
  </c:chart>
  <c:txPr>
    <a:bodyPr/>
    <a:lstStyle/>
    <a:p>
      <a:pPr>
        <a:defRPr sz="1400">
          <a:latin typeface="Arial" pitchFamily="34" charset="0"/>
          <a:cs typeface="Arial" pitchFamily="34" charset="0"/>
        </a:defRPr>
      </a:pPr>
      <a:endParaRPr lang="ru-RU"/>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15251-3268-4546-ABD4-DEE19E5929F5}" type="datetimeFigureOut">
              <a:rPr lang="ru-RU" smtClean="0"/>
              <a:pPr/>
              <a:t>25.05.2025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34288-87FA-4CF5-A2A8-26EB9CFD15E3}"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2434288-87FA-4CF5-A2A8-26EB9CFD15E3}"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9AC99C6-CF16-45B6-B650-8638FDFAC704}" type="datetimeFigureOut">
              <a:rPr lang="ru-RU" smtClean="0"/>
              <a:pPr/>
              <a:t>25.05.2025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88F5641-18CB-46DE-BB32-957C05FC8AD5}"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C99C6-CF16-45B6-B650-8638FDFAC704}" type="datetimeFigureOut">
              <a:rPr lang="ru-RU" smtClean="0"/>
              <a:pPr/>
              <a:t>25.05.2025</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F5641-18CB-46DE-BB32-957C05FC8AD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132;p25"/>
          <p:cNvSpPr/>
          <p:nvPr/>
        </p:nvSpPr>
        <p:spPr>
          <a:xfrm>
            <a:off x="5373769" y="6429174"/>
            <a:ext cx="1698900" cy="2538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dirty="0">
                <a:solidFill>
                  <a:srgbClr val="CBD4E1"/>
                </a:solidFill>
                <a:latin typeface="Arial" pitchFamily="34" charset="0"/>
                <a:ea typeface="Montserrat" panose="00000500000000000000"/>
                <a:cs typeface="Arial" pitchFamily="34" charset="0"/>
                <a:sym typeface="Montserrat" panose="00000500000000000000"/>
              </a:rPr>
              <a:t>дата. месяц. год</a:t>
            </a:r>
            <a:endParaRPr sz="1200" dirty="0">
              <a:solidFill>
                <a:srgbClr val="CBD4E1"/>
              </a:solidFill>
              <a:latin typeface="Arial" pitchFamily="34" charset="0"/>
              <a:cs typeface="Arial" pitchFamily="34" charset="0"/>
            </a:endParaRPr>
          </a:p>
        </p:txBody>
      </p:sp>
      <p:sp>
        <p:nvSpPr>
          <p:cNvPr id="28" name="Google Shape;141;p25"/>
          <p:cNvSpPr/>
          <p:nvPr/>
        </p:nvSpPr>
        <p:spPr>
          <a:xfrm>
            <a:off x="1113905" y="1528368"/>
            <a:ext cx="10823171" cy="493995"/>
          </a:xfrm>
          <a:prstGeom prst="rect">
            <a:avLst/>
          </a:prstGeom>
          <a:noFill/>
          <a:ln>
            <a:noFill/>
          </a:ln>
        </p:spPr>
        <p:txBody>
          <a:bodyPr spcFirstLastPara="1" wrap="square" lIns="91425" tIns="45700" rIns="91425" bIns="45700" anchor="t" anchorCtr="0">
            <a:noAutofit/>
          </a:bodyPr>
          <a:lstStyle/>
          <a:p>
            <a:pPr lvl="0" algn="ctr">
              <a:lnSpc>
                <a:spcPct val="115000"/>
              </a:lnSpc>
            </a:pPr>
            <a:r>
              <a:rPr lang="en-US" altLang="en-US" sz="1200" b="1" i="1" u="sng" dirty="0" err="1" smtClean="0">
                <a:latin typeface="Arial" panose="020B0604020202020204" pitchFamily="34" charset="0"/>
                <a:ea typeface="Montserrat" panose="00000500000000000000"/>
                <a:cs typeface="Arial" panose="020B0604020202020204" pitchFamily="34" charset="0"/>
                <a:sym typeface="Montserrat" panose="00000500000000000000"/>
              </a:rPr>
              <a:t>Ivanov</a:t>
            </a:r>
            <a:r>
              <a:rPr lang="en-US" altLang="en-US" sz="1200" b="1" i="1" u="sng" dirty="0" smtClean="0">
                <a:latin typeface="Arial" panose="020B0604020202020204" pitchFamily="34" charset="0"/>
                <a:ea typeface="Montserrat" panose="00000500000000000000"/>
                <a:cs typeface="Arial" panose="020B0604020202020204" pitchFamily="34" charset="0"/>
                <a:sym typeface="Montserrat" panose="00000500000000000000"/>
              </a:rPr>
              <a:t> A.A.¹,</a:t>
            </a:r>
            <a:r>
              <a:rPr lang="en-US" altLang="en-US" sz="1200" b="1" i="1" dirty="0" smtClean="0">
                <a:latin typeface="Arial" panose="020B0604020202020204" pitchFamily="34" charset="0"/>
                <a:ea typeface="Montserrat" panose="00000500000000000000"/>
                <a:cs typeface="Arial" panose="020B0604020202020204" pitchFamily="34" charset="0"/>
                <a:sym typeface="Montserrat" panose="00000500000000000000"/>
              </a:rPr>
              <a:t> </a:t>
            </a:r>
            <a:r>
              <a:rPr lang="en-US" sz="1200" i="1" dirty="0" err="1" smtClean="0">
                <a:latin typeface="Arial" pitchFamily="34" charset="0"/>
                <a:cs typeface="Arial" pitchFamily="34" charset="0"/>
              </a:rPr>
              <a:t>Rch</a:t>
            </a:r>
            <a:endParaRPr lang="ru-RU" altLang="en-US" sz="1200" i="1" dirty="0" smtClean="0">
              <a:latin typeface="Arial" pitchFamily="34" charset="0"/>
              <a:ea typeface="Montserrat" panose="00000500000000000000"/>
              <a:cs typeface="Arial" pitchFamily="34" charset="0"/>
              <a:sym typeface="Montserrat" panose="00000500000000000000"/>
            </a:endParaRPr>
          </a:p>
          <a:p>
            <a:pPr lvl="0" algn="ctr">
              <a:lnSpc>
                <a:spcPct val="115000"/>
              </a:lnSpc>
            </a:pPr>
            <a:r>
              <a:rPr lang="en-US" altLang="en-US" sz="1200" b="1" i="1" dirty="0" err="1" smtClean="0">
                <a:latin typeface="Arial" panose="020B0604020202020204" pitchFamily="34" charset="0"/>
                <a:ea typeface="Montserrat" panose="00000500000000000000"/>
                <a:cs typeface="Arial" panose="020B0604020202020204" pitchFamily="34" charset="0"/>
                <a:sym typeface="Montserrat" panose="00000500000000000000"/>
              </a:rPr>
              <a:t>Petrov</a:t>
            </a:r>
            <a:r>
              <a:rPr lang="en-US" altLang="en-US" sz="1200" b="1" i="1" dirty="0" smtClean="0">
                <a:latin typeface="Arial" panose="020B0604020202020204" pitchFamily="34" charset="0"/>
                <a:ea typeface="Montserrat" panose="00000500000000000000"/>
                <a:cs typeface="Arial" panose="020B0604020202020204" pitchFamily="34" charset="0"/>
                <a:sym typeface="Montserrat" panose="00000500000000000000"/>
              </a:rPr>
              <a:t> B.B.¹, </a:t>
            </a:r>
            <a:r>
              <a:rPr lang="en-US" altLang="en-US" sz="1200" i="1" dirty="0" smtClean="0">
                <a:latin typeface="Arial" panose="020B0604020202020204" pitchFamily="34" charset="0"/>
                <a:ea typeface="Montserrat" panose="00000500000000000000"/>
                <a:cs typeface="Arial" panose="020B0604020202020204" pitchFamily="34" charset="0"/>
                <a:sym typeface="Montserrat" panose="00000500000000000000"/>
              </a:rPr>
              <a:t>Ph.D</a:t>
            </a:r>
            <a:r>
              <a:rPr lang="en-US" altLang="en-US" sz="1200" i="1" dirty="0" smtClean="0">
                <a:latin typeface="Arial" panose="020B0604020202020204" pitchFamily="34" charset="0"/>
                <a:ea typeface="Montserrat" panose="00000500000000000000"/>
                <a:cs typeface="Arial" panose="020B0604020202020204" pitchFamily="34" charset="0"/>
                <a:sym typeface="Montserrat" panose="00000500000000000000"/>
              </a:rPr>
              <a:t>., </a:t>
            </a:r>
            <a:r>
              <a:rPr lang="en-US" sz="1200" i="1" dirty="0" err="1" smtClean="0">
                <a:latin typeface="Arial" pitchFamily="34" charset="0"/>
                <a:cs typeface="Arial" pitchFamily="34" charset="0"/>
              </a:rPr>
              <a:t>SRch</a:t>
            </a:r>
            <a:r>
              <a:rPr lang="en-US" altLang="en-US" sz="1200" i="1" dirty="0" smtClean="0">
                <a:latin typeface="Arial" pitchFamily="34" charset="0"/>
                <a:ea typeface="Montserrat" panose="00000500000000000000"/>
                <a:cs typeface="Arial" pitchFamily="34" charset="0"/>
                <a:sym typeface="Montserrat" panose="00000500000000000000"/>
              </a:rPr>
              <a:t>, </a:t>
            </a:r>
            <a:r>
              <a:rPr lang="en-US" altLang="en-US" sz="1200" b="1" i="1" dirty="0" err="1" smtClean="0">
                <a:latin typeface="Arial" panose="020B0604020202020204" pitchFamily="34" charset="0"/>
                <a:ea typeface="Montserrat" panose="00000500000000000000"/>
                <a:cs typeface="Arial" panose="020B0604020202020204" pitchFamily="34" charset="0"/>
                <a:sym typeface="Montserrat" panose="00000500000000000000"/>
              </a:rPr>
              <a:t>Sidorov</a:t>
            </a:r>
            <a:r>
              <a:rPr lang="en-US" altLang="en-US" sz="1200" b="1" i="1" dirty="0" smtClean="0">
                <a:latin typeface="Arial" panose="020B0604020202020204" pitchFamily="34" charset="0"/>
                <a:ea typeface="Montserrat" panose="00000500000000000000"/>
                <a:cs typeface="Arial" panose="020B0604020202020204" pitchFamily="34" charset="0"/>
                <a:sym typeface="Montserrat" panose="00000500000000000000"/>
              </a:rPr>
              <a:t> </a:t>
            </a:r>
            <a:r>
              <a:rPr lang="en-US" altLang="en-US" sz="1200" b="1" i="1" dirty="0" smtClean="0">
                <a:latin typeface="Arial" panose="020B0604020202020204" pitchFamily="34" charset="0"/>
                <a:ea typeface="Montserrat" panose="00000500000000000000"/>
                <a:cs typeface="Arial" panose="020B0604020202020204" pitchFamily="34" charset="0"/>
                <a:sym typeface="Montserrat" panose="00000500000000000000"/>
              </a:rPr>
              <a:t>V.V.²</a:t>
            </a:r>
            <a:r>
              <a:rPr lang="ru-RU" altLang="en-US" sz="1200" b="1" i="1" dirty="0" smtClean="0">
                <a:latin typeface="Arial" panose="020B0604020202020204" pitchFamily="34" charset="0"/>
                <a:ea typeface="Montserrat" panose="00000500000000000000"/>
                <a:cs typeface="Arial" panose="020B0604020202020204" pitchFamily="34" charset="0"/>
                <a:sym typeface="Montserrat" panose="00000500000000000000"/>
              </a:rPr>
              <a:t>, </a:t>
            </a:r>
            <a:r>
              <a:rPr lang="en-US" altLang="en-US" sz="1200" i="1" dirty="0" smtClean="0">
                <a:latin typeface="Arial" panose="020B0604020202020204" pitchFamily="34" charset="0"/>
                <a:ea typeface="Montserrat" panose="00000500000000000000"/>
                <a:cs typeface="Arial" panose="020B0604020202020204" pitchFamily="34" charset="0"/>
                <a:sym typeface="Montserrat" panose="00000500000000000000"/>
              </a:rPr>
              <a:t>Ph.D., lead</a:t>
            </a:r>
            <a:r>
              <a:rPr lang="ru-RU" altLang="en-US" sz="1200" i="1" dirty="0" smtClean="0">
                <a:latin typeface="Arial" panose="020B0604020202020204" pitchFamily="34" charset="0"/>
                <a:ea typeface="Montserrat" panose="00000500000000000000"/>
                <a:cs typeface="Arial" panose="020B0604020202020204" pitchFamily="34" charset="0"/>
                <a:sym typeface="Montserrat" panose="00000500000000000000"/>
              </a:rPr>
              <a:t>. </a:t>
            </a:r>
            <a:r>
              <a:rPr lang="en-US" sz="1200" i="1" dirty="0" err="1" smtClean="0">
                <a:latin typeface="Arial" pitchFamily="34" charset="0"/>
                <a:cs typeface="Arial" pitchFamily="34" charset="0"/>
              </a:rPr>
              <a:t>rch</a:t>
            </a:r>
            <a:r>
              <a:rPr lang="ru-RU" sz="1200" i="1" dirty="0" smtClean="0">
                <a:latin typeface="Arial" pitchFamily="34" charset="0"/>
                <a:cs typeface="Arial" pitchFamily="34" charset="0"/>
              </a:rPr>
              <a:t>.</a:t>
            </a:r>
            <a:endParaRPr sz="1000" i="1" dirty="0">
              <a:solidFill>
                <a:srgbClr val="029796"/>
              </a:solidFill>
              <a:latin typeface="Arial" pitchFamily="34" charset="0"/>
              <a:ea typeface="Montserrat" panose="00000500000000000000"/>
              <a:cs typeface="Arial" pitchFamily="34" charset="0"/>
              <a:sym typeface="Montserrat" panose="00000500000000000000"/>
            </a:endParaRPr>
          </a:p>
        </p:txBody>
      </p:sp>
      <p:pic>
        <p:nvPicPr>
          <p:cNvPr id="36" name="Рисунок 35"/>
          <p:cNvPicPr>
            <a:picLocks noChangeAspect="1"/>
          </p:cNvPicPr>
          <p:nvPr/>
        </p:nvPicPr>
        <p:blipFill>
          <a:blip r:embed="rId3" cstate="print"/>
          <a:stretch>
            <a:fillRect/>
          </a:stretch>
        </p:blipFill>
        <p:spPr>
          <a:xfrm>
            <a:off x="139501" y="2521206"/>
            <a:ext cx="805891" cy="1038957"/>
          </a:xfrm>
          <a:prstGeom prst="rect">
            <a:avLst/>
          </a:prstGeom>
        </p:spPr>
      </p:pic>
      <p:sp>
        <p:nvSpPr>
          <p:cNvPr id="19" name="Подзаголовок 2"/>
          <p:cNvSpPr txBox="1">
            <a:spLocks/>
          </p:cNvSpPr>
          <p:nvPr/>
        </p:nvSpPr>
        <p:spPr>
          <a:xfrm>
            <a:off x="1147156" y="-9722"/>
            <a:ext cx="8275976" cy="1139131"/>
          </a:xfrm>
          <a:prstGeom prst="rect">
            <a:avLst/>
          </a:prstGeom>
          <a:solidFill>
            <a:schemeClr val="accent6"/>
          </a:solidFill>
        </p:spPr>
        <p:txBody>
          <a:bodyPr vert="horz" lIns="91440" tIns="45720" rIns="91440" bIns="45720" rtlCol="0" anchor="ctr">
            <a:noAutofit/>
          </a:bodyPr>
          <a:lstStyle/>
          <a:p>
            <a:pPr algn="ctr"/>
            <a:r>
              <a:rPr lang="en-US" sz="1400" dirty="0" smtClean="0">
                <a:latin typeface="Arial" pitchFamily="34" charset="0"/>
                <a:cs typeface="Arial" pitchFamily="34" charset="0"/>
              </a:rPr>
              <a:t>International Scientific Conference</a:t>
            </a:r>
            <a:endParaRPr lang="ru-RU" sz="1400" dirty="0" smtClean="0">
              <a:latin typeface="Arial" pitchFamily="34" charset="0"/>
              <a:cs typeface="Arial" pitchFamily="34" charset="0"/>
            </a:endParaRPr>
          </a:p>
          <a:p>
            <a:pPr algn="ctr"/>
            <a:r>
              <a:rPr lang="en-US" sz="1400" b="1" dirty="0" smtClean="0">
                <a:latin typeface="Arial" pitchFamily="34" charset="0"/>
                <a:cs typeface="Arial" pitchFamily="34" charset="0"/>
              </a:rPr>
              <a:t>«PRIORITY DIRECTIONS OF IMPROVING THE EFFICIENCY, COMPETITIVENESS AND SUSTAINABILITY OF THE AGRICULTURAL INDUSTRY»</a:t>
            </a:r>
            <a:endParaRPr lang="ru-RU" sz="1400" b="1" dirty="0" smtClean="0">
              <a:latin typeface="Arial" pitchFamily="34" charset="0"/>
              <a:cs typeface="Arial" pitchFamily="34" charset="0"/>
            </a:endParaRPr>
          </a:p>
          <a:p>
            <a:pPr algn="ctr"/>
            <a:r>
              <a:rPr lang="en-US" sz="1200" dirty="0" smtClean="0">
                <a:latin typeface="Arial" pitchFamily="34" charset="0"/>
                <a:cs typeface="Arial" pitchFamily="34" charset="0"/>
              </a:rPr>
              <a:t>Kazan,</a:t>
            </a:r>
            <a:r>
              <a:rPr lang="en-US" sz="1200" dirty="0" smtClean="0">
                <a:latin typeface="Arial" pitchFamily="34" charset="0"/>
                <a:cs typeface="Arial" pitchFamily="34" charset="0"/>
              </a:rPr>
              <a:t> 10 - 11 July </a:t>
            </a:r>
            <a:r>
              <a:rPr lang="en-US" sz="1200" dirty="0" smtClean="0">
                <a:latin typeface="Arial" pitchFamily="34" charset="0"/>
                <a:cs typeface="Arial" pitchFamily="34" charset="0"/>
              </a:rPr>
              <a:t>2025</a:t>
            </a:r>
            <a:endParaRPr lang="ru-RU" sz="1200" dirty="0" smtClean="0">
              <a:solidFill>
                <a:prstClr val="black"/>
              </a:solidFill>
              <a:latin typeface="Arial" pitchFamily="34" charset="0"/>
              <a:cs typeface="Arial" pitchFamily="34" charset="0"/>
            </a:endParaRPr>
          </a:p>
          <a:p>
            <a:pPr algn="ctr"/>
            <a:r>
              <a:rPr lang="en-US" sz="1600" b="1" dirty="0" smtClean="0">
                <a:solidFill>
                  <a:prstClr val="black"/>
                </a:solidFill>
                <a:latin typeface="Arial" pitchFamily="34" charset="0"/>
                <a:cs typeface="Arial" pitchFamily="34" charset="0"/>
              </a:rPr>
              <a:t>Section</a:t>
            </a:r>
            <a:r>
              <a:rPr lang="ru-RU" sz="1600" b="1" dirty="0" smtClean="0">
                <a:solidFill>
                  <a:prstClr val="black"/>
                </a:solidFill>
                <a:latin typeface="Arial" pitchFamily="34" charset="0"/>
                <a:cs typeface="Arial" pitchFamily="34" charset="0"/>
              </a:rPr>
              <a:t>: </a:t>
            </a:r>
            <a:r>
              <a:rPr lang="en-US" sz="1600" b="1" dirty="0" smtClean="0">
                <a:latin typeface="Arial" pitchFamily="34" charset="0"/>
                <a:cs typeface="Arial" pitchFamily="34" charset="0"/>
              </a:rPr>
              <a:t>Breeding and seed production</a:t>
            </a:r>
            <a:endParaRPr lang="ru-RU" sz="1600" b="1" dirty="0">
              <a:solidFill>
                <a:prstClr val="black"/>
              </a:solidFill>
              <a:latin typeface="Arial" pitchFamily="34" charset="0"/>
              <a:cs typeface="Arial" pitchFamily="34" charset="0"/>
            </a:endParaRPr>
          </a:p>
        </p:txBody>
      </p:sp>
      <p:sp>
        <p:nvSpPr>
          <p:cNvPr id="4" name="Прямоугольник 3"/>
          <p:cNvSpPr/>
          <p:nvPr/>
        </p:nvSpPr>
        <p:spPr>
          <a:xfrm>
            <a:off x="1112155" y="1171274"/>
            <a:ext cx="10770670" cy="369332"/>
          </a:xfrm>
          <a:prstGeom prst="rect">
            <a:avLst/>
          </a:prstGeom>
        </p:spPr>
        <p:txBody>
          <a:bodyPr wrap="square">
            <a:spAutoFit/>
          </a:bodyPr>
          <a:lstStyle/>
          <a:p>
            <a:pPr lvl="0" algn="ctr">
              <a:defRPr/>
            </a:pPr>
            <a:r>
              <a:rPr lang="en-US" b="1" kern="0" dirty="0" smtClean="0">
                <a:solidFill>
                  <a:prstClr val="black"/>
                </a:solidFill>
                <a:latin typeface="Arial" pitchFamily="34" charset="0"/>
                <a:ea typeface="+mj-ea"/>
                <a:cs typeface="Arial" pitchFamily="34" charset="0"/>
              </a:rPr>
              <a:t>BREEDING FOR GROUP RESISTANCE OF WINTER WHEAT TO RUST TYPES</a:t>
            </a:r>
            <a:endParaRPr kumimoji="0" lang="ru-RU" b="0" i="0" u="none" strike="noStrike" kern="0" cap="none" spc="0" normalizeH="0" baseline="0" noProof="0" dirty="0" smtClean="0">
              <a:ln>
                <a:noFill/>
              </a:ln>
              <a:solidFill>
                <a:sysClr val="windowText" lastClr="000000"/>
              </a:solidFill>
              <a:effectLst/>
              <a:uLnTx/>
              <a:uFillTx/>
            </a:endParaRPr>
          </a:p>
        </p:txBody>
      </p:sp>
      <p:sp>
        <p:nvSpPr>
          <p:cNvPr id="5" name="Прямоугольник 4"/>
          <p:cNvSpPr/>
          <p:nvPr/>
        </p:nvSpPr>
        <p:spPr>
          <a:xfrm>
            <a:off x="80232" y="5924621"/>
            <a:ext cx="4172591" cy="923330"/>
          </a:xfrm>
          <a:prstGeom prst="rect">
            <a:avLst/>
          </a:prstGeom>
        </p:spPr>
        <p:txBody>
          <a:bodyPr wrap="square">
            <a:spAutoFit/>
          </a:bodyPr>
          <a:lstStyle/>
          <a:p>
            <a:pPr lvl="0">
              <a:defRPr/>
            </a:pPr>
            <a:r>
              <a:rPr lang="en-US" sz="900" kern="0" dirty="0" smtClean="0">
                <a:solidFill>
                  <a:prstClr val="black"/>
                </a:solidFill>
                <a:latin typeface="Arial" pitchFamily="34" charset="0"/>
                <a:ea typeface="+mj-ea"/>
                <a:cs typeface="Arial" pitchFamily="34" charset="0"/>
              </a:rPr>
              <a:t>¹</a:t>
            </a:r>
            <a:r>
              <a:rPr lang="en-US" sz="900" dirty="0" smtClean="0"/>
              <a:t> </a:t>
            </a:r>
            <a:r>
              <a:rPr lang="en-US" sz="900" dirty="0" smtClean="0">
                <a:latin typeface="Arial" pitchFamily="34" charset="0"/>
                <a:cs typeface="Arial" pitchFamily="34" charset="0"/>
              </a:rPr>
              <a:t>Tatar Scientific Research Institute of Agriculture, FRC Kazan Scientific Center, Russian Academy of Sciences</a:t>
            </a:r>
            <a:r>
              <a:rPr lang="en-US" sz="900" kern="0" dirty="0" smtClean="0">
                <a:solidFill>
                  <a:prstClr val="black"/>
                </a:solidFill>
                <a:latin typeface="Arial" pitchFamily="34" charset="0"/>
                <a:ea typeface="+mj-ea"/>
                <a:cs typeface="Arial" pitchFamily="34" charset="0"/>
              </a:rPr>
              <a:t>, </a:t>
            </a:r>
            <a:r>
              <a:rPr lang="en-US" sz="900" kern="0" dirty="0" smtClean="0">
                <a:solidFill>
                  <a:prstClr val="black"/>
                </a:solidFill>
                <a:latin typeface="Arial" pitchFamily="34" charset="0"/>
                <a:ea typeface="+mj-ea"/>
                <a:cs typeface="Arial" pitchFamily="34" charset="0"/>
              </a:rPr>
              <a:t>Kazan, </a:t>
            </a:r>
            <a:r>
              <a:rPr lang="en-US" sz="900" kern="0" dirty="0" smtClean="0">
                <a:solidFill>
                  <a:prstClr val="black"/>
                </a:solidFill>
                <a:latin typeface="Arial" pitchFamily="34" charset="0"/>
                <a:ea typeface="+mj-ea"/>
                <a:cs typeface="Arial" pitchFamily="34" charset="0"/>
              </a:rPr>
              <a:t>Russia</a:t>
            </a:r>
            <a:endParaRPr lang="ru-RU" sz="900" kern="0" dirty="0" smtClean="0">
              <a:solidFill>
                <a:prstClr val="black"/>
              </a:solidFill>
              <a:latin typeface="Arial" pitchFamily="34" charset="0"/>
              <a:ea typeface="+mj-ea"/>
              <a:cs typeface="Arial" pitchFamily="34" charset="0"/>
            </a:endParaRPr>
          </a:p>
          <a:p>
            <a:pPr lvl="0">
              <a:defRPr/>
            </a:pPr>
            <a:r>
              <a:rPr lang="en-US" sz="900" kern="0" dirty="0" smtClean="0">
                <a:solidFill>
                  <a:prstClr val="black"/>
                </a:solidFill>
                <a:latin typeface="Arial" pitchFamily="34" charset="0"/>
                <a:ea typeface="+mj-ea"/>
                <a:cs typeface="Arial" pitchFamily="34" charset="0"/>
              </a:rPr>
              <a:t>420059</a:t>
            </a:r>
            <a:r>
              <a:rPr lang="en-US" sz="900" kern="0" dirty="0" smtClean="0">
                <a:solidFill>
                  <a:prstClr val="black"/>
                </a:solidFill>
                <a:latin typeface="Arial" pitchFamily="34" charset="0"/>
                <a:ea typeface="+mj-ea"/>
                <a:cs typeface="Arial" pitchFamily="34" charset="0"/>
              </a:rPr>
              <a:t>, Russia, Kazan, </a:t>
            </a:r>
            <a:r>
              <a:rPr lang="en-US" sz="900" kern="0" dirty="0" err="1" smtClean="0">
                <a:solidFill>
                  <a:prstClr val="black"/>
                </a:solidFill>
                <a:latin typeface="Arial" pitchFamily="34" charset="0"/>
                <a:ea typeface="+mj-ea"/>
                <a:cs typeface="Arial" pitchFamily="34" charset="0"/>
              </a:rPr>
              <a:t>st</a:t>
            </a:r>
            <a:r>
              <a:rPr lang="en-US" sz="900" kern="0" dirty="0" smtClean="0">
                <a:solidFill>
                  <a:prstClr val="black"/>
                </a:solidFill>
                <a:latin typeface="Arial" pitchFamily="34" charset="0"/>
                <a:ea typeface="+mj-ea"/>
                <a:cs typeface="Arial" pitchFamily="34" charset="0"/>
              </a:rPr>
              <a:t>. </a:t>
            </a:r>
            <a:r>
              <a:rPr lang="en-US" sz="900" kern="0" dirty="0" err="1" smtClean="0">
                <a:solidFill>
                  <a:prstClr val="black"/>
                </a:solidFill>
                <a:latin typeface="Arial" pitchFamily="34" charset="0"/>
                <a:ea typeface="+mj-ea"/>
                <a:cs typeface="Arial" pitchFamily="34" charset="0"/>
              </a:rPr>
              <a:t>Orenburgsky</a:t>
            </a:r>
            <a:r>
              <a:rPr lang="en-US" sz="900" kern="0" dirty="0" smtClean="0">
                <a:solidFill>
                  <a:prstClr val="black"/>
                </a:solidFill>
                <a:latin typeface="Arial" pitchFamily="34" charset="0"/>
                <a:ea typeface="+mj-ea"/>
                <a:cs typeface="Arial" pitchFamily="34" charset="0"/>
              </a:rPr>
              <a:t> </a:t>
            </a:r>
            <a:r>
              <a:rPr lang="en-US" sz="900" kern="0" dirty="0" err="1" smtClean="0">
                <a:solidFill>
                  <a:prstClr val="black"/>
                </a:solidFill>
                <a:latin typeface="Arial" pitchFamily="34" charset="0"/>
                <a:ea typeface="+mj-ea"/>
                <a:cs typeface="Arial" pitchFamily="34" charset="0"/>
              </a:rPr>
              <a:t>Trakt</a:t>
            </a:r>
            <a:r>
              <a:rPr lang="en-US" sz="900" kern="0" dirty="0" smtClean="0">
                <a:solidFill>
                  <a:prstClr val="black"/>
                </a:solidFill>
                <a:latin typeface="Arial" pitchFamily="34" charset="0"/>
                <a:ea typeface="+mj-ea"/>
                <a:cs typeface="Arial" pitchFamily="34" charset="0"/>
              </a:rPr>
              <a:t>, 48. </a:t>
            </a:r>
            <a:endParaRPr lang="ru-RU" sz="900" kern="0" dirty="0" smtClean="0">
              <a:solidFill>
                <a:prstClr val="black"/>
              </a:solidFill>
              <a:latin typeface="Arial" pitchFamily="34" charset="0"/>
              <a:ea typeface="+mj-ea"/>
              <a:cs typeface="Arial" pitchFamily="34" charset="0"/>
            </a:endParaRPr>
          </a:p>
          <a:p>
            <a:pPr lvl="0">
              <a:defRPr/>
            </a:pPr>
            <a:r>
              <a:rPr lang="en-US" sz="900" kern="0" dirty="0" smtClean="0">
                <a:solidFill>
                  <a:prstClr val="black"/>
                </a:solidFill>
                <a:latin typeface="Arial" pitchFamily="34" charset="0"/>
                <a:ea typeface="+mj-ea"/>
                <a:cs typeface="Arial" pitchFamily="34" charset="0"/>
              </a:rPr>
              <a:t>²Kazan </a:t>
            </a:r>
            <a:r>
              <a:rPr lang="en-US" sz="900" kern="0" dirty="0" smtClean="0">
                <a:solidFill>
                  <a:prstClr val="black"/>
                </a:solidFill>
                <a:latin typeface="Arial" pitchFamily="34" charset="0"/>
                <a:ea typeface="+mj-ea"/>
                <a:cs typeface="Arial" pitchFamily="34" charset="0"/>
              </a:rPr>
              <a:t>(Volga Region) Federal University, Kazan, Russia </a:t>
            </a:r>
            <a:endParaRPr lang="ru-RU" sz="900" kern="0" dirty="0" smtClean="0">
              <a:solidFill>
                <a:prstClr val="black"/>
              </a:solidFill>
              <a:latin typeface="Arial" pitchFamily="34" charset="0"/>
              <a:ea typeface="+mj-ea"/>
              <a:cs typeface="Arial" pitchFamily="34" charset="0"/>
            </a:endParaRPr>
          </a:p>
          <a:p>
            <a:pPr lvl="0">
              <a:defRPr/>
            </a:pPr>
            <a:r>
              <a:rPr lang="en-US" sz="900" kern="0" dirty="0" smtClean="0">
                <a:solidFill>
                  <a:prstClr val="black"/>
                </a:solidFill>
                <a:latin typeface="Arial" pitchFamily="34" charset="0"/>
                <a:ea typeface="+mj-ea"/>
                <a:cs typeface="Arial" pitchFamily="34" charset="0"/>
              </a:rPr>
              <a:t>420008</a:t>
            </a:r>
            <a:r>
              <a:rPr lang="en-US" sz="900" kern="0" dirty="0" smtClean="0">
                <a:solidFill>
                  <a:prstClr val="black"/>
                </a:solidFill>
                <a:latin typeface="Arial" pitchFamily="34" charset="0"/>
                <a:ea typeface="+mj-ea"/>
                <a:cs typeface="Arial" pitchFamily="34" charset="0"/>
              </a:rPr>
              <a:t>, Russia, Kazan, </a:t>
            </a:r>
            <a:r>
              <a:rPr lang="en-US" sz="900" kern="0" dirty="0" err="1" smtClean="0">
                <a:solidFill>
                  <a:prstClr val="black"/>
                </a:solidFill>
                <a:latin typeface="Arial" pitchFamily="34" charset="0"/>
                <a:ea typeface="+mj-ea"/>
                <a:cs typeface="Arial" pitchFamily="34" charset="0"/>
              </a:rPr>
              <a:t>st</a:t>
            </a:r>
            <a:r>
              <a:rPr lang="en-US" sz="900" kern="0" dirty="0" smtClean="0">
                <a:solidFill>
                  <a:prstClr val="black"/>
                </a:solidFill>
                <a:latin typeface="Arial" pitchFamily="34" charset="0"/>
                <a:ea typeface="+mj-ea"/>
                <a:cs typeface="Arial" pitchFamily="34" charset="0"/>
              </a:rPr>
              <a:t>. </a:t>
            </a:r>
            <a:r>
              <a:rPr lang="en-US" sz="900" kern="0" dirty="0" err="1" smtClean="0">
                <a:solidFill>
                  <a:prstClr val="black"/>
                </a:solidFill>
                <a:latin typeface="Arial" pitchFamily="34" charset="0"/>
                <a:ea typeface="+mj-ea"/>
                <a:cs typeface="Arial" pitchFamily="34" charset="0"/>
              </a:rPr>
              <a:t>Kremlevskaya</a:t>
            </a:r>
            <a:r>
              <a:rPr lang="en-US" sz="900" kern="0" dirty="0" smtClean="0">
                <a:solidFill>
                  <a:prstClr val="black"/>
                </a:solidFill>
                <a:latin typeface="Arial" pitchFamily="34" charset="0"/>
                <a:ea typeface="+mj-ea"/>
                <a:cs typeface="Arial" pitchFamily="34" charset="0"/>
              </a:rPr>
              <a:t>, 18, </a:t>
            </a:r>
            <a:r>
              <a:rPr kumimoji="0" lang="ru-RU" sz="900" b="0" i="0" u="none" strike="noStrike" kern="0" cap="none" spc="0" normalizeH="0" baseline="0" noProof="0" dirty="0" smtClean="0">
                <a:ln>
                  <a:noFill/>
                </a:ln>
                <a:solidFill>
                  <a:prstClr val="black"/>
                </a:solidFill>
                <a:effectLst/>
                <a:uLnTx/>
                <a:uFillTx/>
                <a:latin typeface="Arial" pitchFamily="34" charset="0"/>
                <a:ea typeface="+mj-ea"/>
                <a:cs typeface="Arial" pitchFamily="34" charset="0"/>
              </a:rPr>
              <a:t/>
            </a:r>
            <a:br>
              <a:rPr kumimoji="0" lang="ru-RU" sz="900" b="0" i="0" u="none" strike="noStrike" kern="0" cap="none" spc="0" normalizeH="0" baseline="0" noProof="0" dirty="0" smtClean="0">
                <a:ln>
                  <a:noFill/>
                </a:ln>
                <a:solidFill>
                  <a:prstClr val="black"/>
                </a:solidFill>
                <a:effectLst/>
                <a:uLnTx/>
                <a:uFillTx/>
                <a:latin typeface="Arial" pitchFamily="34" charset="0"/>
                <a:ea typeface="+mj-ea"/>
                <a:cs typeface="Arial" pitchFamily="34" charset="0"/>
              </a:rPr>
            </a:br>
            <a:r>
              <a:rPr kumimoji="0" lang="en-US" sz="900" b="0" i="1" u="none" strike="noStrike" kern="0" cap="none" spc="0" normalizeH="0" baseline="0" noProof="0" dirty="0" smtClean="0">
                <a:ln>
                  <a:noFill/>
                </a:ln>
                <a:solidFill>
                  <a:prstClr val="black"/>
                </a:solidFill>
                <a:effectLst/>
                <a:uLnTx/>
                <a:uFillTx/>
                <a:latin typeface="Arial" pitchFamily="34" charset="0"/>
                <a:ea typeface="+mj-ea"/>
                <a:cs typeface="Arial" pitchFamily="34" charset="0"/>
              </a:rPr>
              <a:t>e-mail</a:t>
            </a:r>
            <a:r>
              <a:rPr kumimoji="0" lang="ru-RU" sz="900" b="0" i="1" u="none" strike="noStrike" kern="0" cap="none" spc="0" normalizeH="0" baseline="0" noProof="0" dirty="0" smtClean="0">
                <a:ln>
                  <a:noFill/>
                </a:ln>
                <a:solidFill>
                  <a:prstClr val="black"/>
                </a:solidFill>
                <a:effectLst/>
                <a:uLnTx/>
                <a:uFillTx/>
                <a:latin typeface="Arial" pitchFamily="34" charset="0"/>
                <a:ea typeface="+mj-ea"/>
                <a:cs typeface="Arial" pitchFamily="34" charset="0"/>
              </a:rPr>
              <a:t>:</a:t>
            </a:r>
            <a:r>
              <a:rPr kumimoji="0" lang="ru-RU" sz="900" b="0" i="1" u="none" strike="noStrike" kern="0" cap="none" spc="0" normalizeH="0" noProof="0" dirty="0" smtClean="0">
                <a:ln>
                  <a:noFill/>
                </a:ln>
                <a:solidFill>
                  <a:prstClr val="black"/>
                </a:solidFill>
                <a:effectLst/>
                <a:uLnTx/>
                <a:uFillTx/>
                <a:latin typeface="Arial" pitchFamily="34" charset="0"/>
                <a:ea typeface="+mj-ea"/>
                <a:cs typeface="Arial" pitchFamily="34" charset="0"/>
              </a:rPr>
              <a:t> </a:t>
            </a:r>
            <a:r>
              <a:rPr kumimoji="0" lang="ru-RU" sz="900" b="0" i="1" u="none" strike="noStrike" kern="0" cap="none" spc="0" normalizeH="0" baseline="0" noProof="0" dirty="0" err="1" smtClean="0">
                <a:ln>
                  <a:noFill/>
                </a:ln>
                <a:solidFill>
                  <a:prstClr val="black"/>
                </a:solidFill>
                <a:effectLst/>
                <a:uLnTx/>
                <a:uFillTx/>
                <a:latin typeface="Arial" pitchFamily="34" charset="0"/>
                <a:ea typeface="+mj-ea"/>
                <a:cs typeface="Arial" pitchFamily="34" charset="0"/>
              </a:rPr>
              <a:t>ivanov@кgu.ru</a:t>
            </a:r>
            <a:endParaRPr kumimoji="0" lang="ru-RU" sz="900" b="0" i="1" u="none" strike="noStrike" kern="0" cap="none" spc="0" normalizeH="0" baseline="0" noProof="0" dirty="0" smtClean="0">
              <a:ln>
                <a:noFill/>
              </a:ln>
              <a:solidFill>
                <a:sysClr val="windowText" lastClr="000000"/>
              </a:solidFill>
              <a:effectLst/>
              <a:uLnTx/>
              <a:uFillTx/>
            </a:endParaRPr>
          </a:p>
        </p:txBody>
      </p:sp>
      <p:sp>
        <p:nvSpPr>
          <p:cNvPr id="6" name="Прямоугольник 5"/>
          <p:cNvSpPr/>
          <p:nvPr/>
        </p:nvSpPr>
        <p:spPr>
          <a:xfrm>
            <a:off x="1119042" y="2671194"/>
            <a:ext cx="6120000" cy="5078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defRPr/>
            </a:pPr>
            <a:r>
              <a:rPr lang="en-US" sz="1600" b="1" kern="0" dirty="0" smtClean="0">
                <a:solidFill>
                  <a:prstClr val="black"/>
                </a:solidFill>
                <a:latin typeface="Arial" pitchFamily="34" charset="0"/>
                <a:cs typeface="Arial" pitchFamily="34" charset="0"/>
              </a:rPr>
              <a:t>Relevance, novelty.</a:t>
            </a:r>
            <a:r>
              <a:rPr kumimoji="0" lang="ru-RU" sz="1100" b="1" i="0" u="none" strike="noStrike" kern="0" cap="none" spc="0" normalizeH="0" baseline="0" noProof="0" dirty="0" smtClean="0">
                <a:ln>
                  <a:noFill/>
                </a:ln>
                <a:solidFill>
                  <a:prstClr val="black"/>
                </a:solidFill>
                <a:effectLst/>
                <a:uLnTx/>
                <a:uFillTx/>
                <a:latin typeface="Arial" pitchFamily="34" charset="0"/>
                <a:cs typeface="Arial" pitchFamily="34" charset="0"/>
              </a:rPr>
              <a:t>.</a:t>
            </a:r>
            <a:endParaRPr kumimoji="0" lang="ru-RU" sz="1100" b="1" i="0" u="none" strike="noStrike" kern="0" cap="none" spc="0" normalizeH="0" baseline="0" noProof="0" dirty="0" smtClean="0">
              <a:ln>
                <a:noFill/>
              </a:ln>
              <a:solidFill>
                <a:prstClr val="black"/>
              </a:solidFill>
              <a:effectLst/>
              <a:uLnTx/>
              <a:uFillTx/>
              <a:latin typeface="Arial" pitchFamily="34" charset="0"/>
              <a:cs typeface="Arial" pitchFamily="34" charset="0"/>
            </a:endParaRPr>
          </a:p>
          <a:p>
            <a:pPr lvl="0">
              <a:defRPr/>
            </a:pPr>
            <a:r>
              <a:rPr lang="en-US" sz="1100" kern="0" dirty="0" smtClean="0">
                <a:solidFill>
                  <a:prstClr val="black"/>
                </a:solidFill>
                <a:latin typeface="Arial" pitchFamily="34" charset="0"/>
                <a:cs typeface="Arial" pitchFamily="34" charset="0"/>
              </a:rPr>
              <a:t>(brief description of the problem</a:t>
            </a:r>
            <a:r>
              <a:rPr lang="en-US" sz="1100" kern="0" dirty="0" smtClean="0">
                <a:solidFill>
                  <a:prstClr val="black"/>
                </a:solidFill>
                <a:latin typeface="Arial" pitchFamily="34" charset="0"/>
                <a:cs typeface="Arial" pitchFamily="34" charset="0"/>
              </a:rPr>
              <a:t>)</a:t>
            </a:r>
            <a:endParaRPr kumimoji="0" lang="ru-RU" sz="1100" i="0" u="none" strike="noStrike" kern="0" cap="none" spc="0" normalizeH="0" baseline="0" noProof="0" dirty="0" smtClean="0">
              <a:ln>
                <a:noFill/>
              </a:ln>
              <a:solidFill>
                <a:sysClr val="windowText" lastClr="000000"/>
              </a:solidFill>
              <a:effectLst/>
              <a:uLnTx/>
              <a:uFillTx/>
            </a:endParaRPr>
          </a:p>
        </p:txBody>
      </p:sp>
      <p:pic>
        <p:nvPicPr>
          <p:cNvPr id="25" name="Google Shape;145;p25" descr="X:\КОНФЕРЕНЦИИ\Конференция От НЦ БЖД\МНПК 2022\ВЕБИНАРЫ 2022\Безымянный-1 (1).png"/>
          <p:cNvPicPr preferRelativeResize="0"/>
          <p:nvPr/>
        </p:nvPicPr>
        <p:blipFill rotWithShape="1">
          <a:blip r:embed="rId4" cstate="print"/>
          <a:srcRect l="26362" t="-4131" r="25264" b="39276"/>
          <a:stretch>
            <a:fillRect/>
          </a:stretch>
        </p:blipFill>
        <p:spPr>
          <a:xfrm>
            <a:off x="0" y="1258492"/>
            <a:ext cx="1107322" cy="1199355"/>
          </a:xfrm>
          <a:prstGeom prst="rect">
            <a:avLst/>
          </a:prstGeom>
          <a:noFill/>
          <a:ln>
            <a:noFill/>
          </a:ln>
        </p:spPr>
      </p:pic>
      <p:sp>
        <p:nvSpPr>
          <p:cNvPr id="7" name="Скругленный прямоугольник 6"/>
          <p:cNvSpPr/>
          <p:nvPr/>
        </p:nvSpPr>
        <p:spPr>
          <a:xfrm flipV="1">
            <a:off x="175790" y="5872622"/>
            <a:ext cx="4080326" cy="4571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1153550" y="3560874"/>
            <a:ext cx="612000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defRPr/>
            </a:pPr>
            <a:r>
              <a:rPr lang="en-US" sz="1600" b="1" kern="0" dirty="0" smtClean="0">
                <a:solidFill>
                  <a:prstClr val="black"/>
                </a:solidFill>
                <a:latin typeface="Arial" pitchFamily="34" charset="0"/>
                <a:cs typeface="Arial" pitchFamily="34" charset="0"/>
              </a:rPr>
              <a:t>Purpose of the research</a:t>
            </a:r>
            <a:endParaRPr kumimoji="0" lang="ru-RU" sz="1100" b="0" i="0" u="none" strike="noStrike" kern="0" cap="none" spc="0" normalizeH="0" baseline="0" noProof="0" dirty="0" smtClean="0">
              <a:ln>
                <a:noFill/>
              </a:ln>
              <a:solidFill>
                <a:sysClr val="windowText" lastClr="000000"/>
              </a:solidFill>
              <a:effectLst/>
              <a:uLnTx/>
              <a:uFillTx/>
            </a:endParaRPr>
          </a:p>
        </p:txBody>
      </p:sp>
      <p:sp>
        <p:nvSpPr>
          <p:cNvPr id="31" name="Прямоугольник 30"/>
          <p:cNvSpPr/>
          <p:nvPr/>
        </p:nvSpPr>
        <p:spPr>
          <a:xfrm>
            <a:off x="1119045" y="4252108"/>
            <a:ext cx="6120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defRPr/>
            </a:pPr>
            <a:r>
              <a:rPr lang="en-US" sz="1600" b="1" kern="0" dirty="0" smtClean="0">
                <a:solidFill>
                  <a:prstClr val="black"/>
                </a:solidFill>
                <a:latin typeface="Arial" pitchFamily="34" charset="0"/>
                <a:cs typeface="Arial" pitchFamily="34" charset="0"/>
              </a:rPr>
              <a:t>Research objectives</a:t>
            </a:r>
            <a:r>
              <a:rPr lang="en-US" sz="1600" b="1" kern="0" dirty="0" smtClean="0">
                <a:solidFill>
                  <a:prstClr val="black"/>
                </a:solidFill>
                <a:latin typeface="Arial" pitchFamily="34" charset="0"/>
                <a:cs typeface="Arial" pitchFamily="34" charset="0"/>
              </a:rPr>
              <a:t>:</a:t>
            </a:r>
            <a:endParaRPr lang="ru-RU" sz="1600" b="1" kern="0" dirty="0" smtClean="0">
              <a:solidFill>
                <a:prstClr val="black"/>
              </a:solidFill>
              <a:latin typeface="Arial" pitchFamily="34" charset="0"/>
              <a:cs typeface="Arial" pitchFamily="34" charset="0"/>
            </a:endParaRPr>
          </a:p>
          <a:p>
            <a:pPr lvl="0">
              <a:buFont typeface="Wingdings" pitchFamily="2" charset="2"/>
              <a:buChar char="ü"/>
              <a:defRPr/>
            </a:pPr>
            <a:r>
              <a:rPr lang="ru-RU" sz="1600" kern="0" dirty="0" smtClean="0">
                <a:solidFill>
                  <a:prstClr val="black"/>
                </a:solidFill>
                <a:latin typeface="Arial" pitchFamily="34" charset="0"/>
                <a:cs typeface="Arial" pitchFamily="34" charset="0"/>
              </a:rPr>
              <a:t> </a:t>
            </a:r>
            <a:r>
              <a:rPr lang="en-US" sz="1600" kern="0" dirty="0" smtClean="0">
                <a:solidFill>
                  <a:prstClr val="black"/>
                </a:solidFill>
                <a:latin typeface="Arial" pitchFamily="34" charset="0"/>
                <a:cs typeface="Arial" pitchFamily="34" charset="0"/>
              </a:rPr>
              <a:t>Problem 1</a:t>
            </a:r>
            <a:endParaRPr lang="ru-RU" sz="1600" kern="0" dirty="0" smtClean="0">
              <a:solidFill>
                <a:prstClr val="black"/>
              </a:solidFill>
              <a:latin typeface="Arial" pitchFamily="34" charset="0"/>
              <a:cs typeface="Arial" pitchFamily="34" charset="0"/>
            </a:endParaRPr>
          </a:p>
          <a:p>
            <a:pPr marL="171450" lvl="0" indent="-171450">
              <a:buFont typeface="Wingdings" panose="05000000000000000000" pitchFamily="2" charset="2"/>
              <a:buChar char="ü"/>
              <a:defRPr/>
            </a:pPr>
            <a:r>
              <a:rPr lang="en-US" sz="1600" kern="0" dirty="0" smtClean="0">
                <a:solidFill>
                  <a:prstClr val="black"/>
                </a:solidFill>
                <a:latin typeface="Arial" pitchFamily="34" charset="0"/>
                <a:cs typeface="Arial" pitchFamily="34" charset="0"/>
              </a:rPr>
              <a:t>Problem </a:t>
            </a:r>
            <a:r>
              <a:rPr lang="ru-RU" sz="1600" kern="0" dirty="0" smtClean="0">
                <a:solidFill>
                  <a:prstClr val="black"/>
                </a:solidFill>
                <a:latin typeface="Arial" pitchFamily="34" charset="0"/>
                <a:cs typeface="Arial" pitchFamily="34" charset="0"/>
              </a:rPr>
              <a:t>2</a:t>
            </a:r>
            <a:endParaRPr kumimoji="0" lang="ru-RU" sz="1100" b="0" i="0" u="none" strike="noStrike" kern="0" cap="none" spc="0" normalizeH="0" baseline="0" noProof="0" dirty="0" smtClean="0">
              <a:ln>
                <a:noFill/>
              </a:ln>
              <a:solidFill>
                <a:sysClr val="windowText" lastClr="000000"/>
              </a:solidFill>
              <a:effectLst/>
              <a:uLnTx/>
              <a:uFillTx/>
            </a:endParaRPr>
          </a:p>
        </p:txBody>
      </p:sp>
      <p:sp>
        <p:nvSpPr>
          <p:cNvPr id="8" name="Скругленный прямоугольник 7"/>
          <p:cNvSpPr/>
          <p:nvPr/>
        </p:nvSpPr>
        <p:spPr>
          <a:xfrm>
            <a:off x="9110749" y="2692842"/>
            <a:ext cx="2901142" cy="33061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i="1" dirty="0" smtClean="0">
                <a:solidFill>
                  <a:prstClr val="black"/>
                </a:solidFill>
                <a:latin typeface="Arial" pitchFamily="34" charset="0"/>
                <a:cs typeface="Arial" pitchFamily="34" charset="0"/>
              </a:rPr>
              <a:t>SPACE FOR A DRAWING, GRAPH OR TABLE</a:t>
            </a:r>
            <a:endParaRPr lang="ru-RU" i="1" dirty="0">
              <a:solidFill>
                <a:prstClr val="black"/>
              </a:solidFill>
              <a:latin typeface="Arial" pitchFamily="34" charset="0"/>
              <a:cs typeface="Arial" pitchFamily="34" charset="0"/>
            </a:endParaRPr>
          </a:p>
        </p:txBody>
      </p:sp>
      <p:sp>
        <p:nvSpPr>
          <p:cNvPr id="9" name="Прямоугольник 8"/>
          <p:cNvSpPr/>
          <p:nvPr/>
        </p:nvSpPr>
        <p:spPr>
          <a:xfrm>
            <a:off x="9277086" y="6151418"/>
            <a:ext cx="2568468" cy="2777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i="1" dirty="0" smtClean="0">
                <a:latin typeface="Arial" panose="020B0604020202020204" pitchFamily="34" charset="0"/>
                <a:cs typeface="Arial" panose="020B0604020202020204" pitchFamily="34" charset="0"/>
              </a:rPr>
              <a:t>Name of the drawing</a:t>
            </a:r>
            <a:endParaRPr lang="ru-RU" sz="1400" b="1" i="1" dirty="0">
              <a:latin typeface="Arial" panose="020B0604020202020204" pitchFamily="34" charset="0"/>
              <a:cs typeface="Arial" panose="020B0604020202020204" pitchFamily="34" charset="0"/>
            </a:endParaRPr>
          </a:p>
        </p:txBody>
      </p:sp>
      <p:pic>
        <p:nvPicPr>
          <p:cNvPr id="17" name="Рисунок 16">
            <a:extLst>
              <a:ext uri="{FF2B5EF4-FFF2-40B4-BE49-F238E27FC236}">
                <a16:creationId xmlns="" xmlns:a16="http://schemas.microsoft.com/office/drawing/2014/main" id="{37894876-BD8B-AFBC-5F78-1A32BA26C68F}"/>
              </a:ext>
            </a:extLst>
          </p:cNvPr>
          <p:cNvPicPr>
            <a:picLocks noChangeAspect="1"/>
          </p:cNvPicPr>
          <p:nvPr/>
        </p:nvPicPr>
        <p:blipFill>
          <a:blip r:embed="rId5" cstate="print"/>
          <a:stretch>
            <a:fillRect/>
          </a:stretch>
        </p:blipFill>
        <p:spPr>
          <a:xfrm>
            <a:off x="-1" y="-2"/>
            <a:ext cx="1125819" cy="1152000"/>
          </a:xfrm>
          <a:prstGeom prst="rect">
            <a:avLst/>
          </a:prstGeom>
        </p:spPr>
      </p:pic>
      <p:pic>
        <p:nvPicPr>
          <p:cNvPr id="20" name="Рисунок 19"/>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423132" y="-1"/>
            <a:ext cx="2768867" cy="112940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0170" y="166255"/>
            <a:ext cx="6120000" cy="4904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latin typeface="Arial" pitchFamily="34" charset="0"/>
                <a:cs typeface="Arial" pitchFamily="34" charset="0"/>
              </a:rPr>
              <a:t>Materials and research </a:t>
            </a:r>
            <a:r>
              <a:rPr lang="en-US" sz="1600" b="1" dirty="0" smtClean="0">
                <a:latin typeface="Arial" pitchFamily="34" charset="0"/>
                <a:cs typeface="Arial" pitchFamily="34" charset="0"/>
              </a:rPr>
              <a:t>methods</a:t>
            </a:r>
            <a:endParaRPr lang="ru-RU" sz="1600" b="1" dirty="0" smtClean="0">
              <a:latin typeface="Arial" pitchFamily="34" charset="0"/>
              <a:cs typeface="Arial" pitchFamily="34" charset="0"/>
            </a:endParaRPr>
          </a:p>
          <a:p>
            <a:pPr algn="ctr"/>
            <a:r>
              <a:rPr lang="en-US" sz="1600" dirty="0" smtClean="0">
                <a:latin typeface="Arial" pitchFamily="34" charset="0"/>
                <a:cs typeface="Arial" pitchFamily="34" charset="0"/>
              </a:rPr>
              <a:t>(briefly)</a:t>
            </a:r>
            <a:endParaRPr lang="ru-RU" sz="1600" dirty="0">
              <a:latin typeface="Arial" pitchFamily="34" charset="0"/>
              <a:cs typeface="Arial" pitchFamily="34" charset="0"/>
            </a:endParaRPr>
          </a:p>
        </p:txBody>
      </p:sp>
      <p:sp>
        <p:nvSpPr>
          <p:cNvPr id="3" name="Прямоугольник 2"/>
          <p:cNvSpPr/>
          <p:nvPr/>
        </p:nvSpPr>
        <p:spPr>
          <a:xfrm>
            <a:off x="340170" y="3344488"/>
            <a:ext cx="6120000" cy="4904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latin typeface="Arial" pitchFamily="34" charset="0"/>
                <a:cs typeface="Arial" pitchFamily="34" charset="0"/>
              </a:rPr>
              <a:t>Research results, </a:t>
            </a:r>
            <a:r>
              <a:rPr lang="en-US" sz="1600" b="1" dirty="0" smtClean="0">
                <a:latin typeface="Arial" pitchFamily="34" charset="0"/>
                <a:cs typeface="Arial" pitchFamily="34" charset="0"/>
              </a:rPr>
              <a:t>discussion</a:t>
            </a:r>
            <a:r>
              <a:rPr lang="ru-RU" sz="1600" b="1" dirty="0" smtClean="0">
                <a:latin typeface="Arial" pitchFamily="34" charset="0"/>
                <a:cs typeface="Arial" pitchFamily="34" charset="0"/>
              </a:rPr>
              <a:t> </a:t>
            </a:r>
            <a:r>
              <a:rPr lang="en-US" sz="1600" dirty="0" smtClean="0">
                <a:latin typeface="Arial" pitchFamily="34" charset="0"/>
                <a:cs typeface="Arial" pitchFamily="34" charset="0"/>
              </a:rPr>
              <a:t>(briefly</a:t>
            </a:r>
            <a:r>
              <a:rPr lang="en-US" sz="1600" dirty="0" smtClean="0">
                <a:latin typeface="Arial" pitchFamily="34" charset="0"/>
                <a:cs typeface="Arial" pitchFamily="34" charset="0"/>
              </a:rPr>
              <a:t>)</a:t>
            </a:r>
            <a:endParaRPr lang="ru-RU" sz="1600" dirty="0" smtClean="0">
              <a:latin typeface="Arial" pitchFamily="34" charset="0"/>
              <a:cs typeface="Arial" pitchFamily="34" charset="0"/>
            </a:endParaRPr>
          </a:p>
        </p:txBody>
      </p:sp>
      <p:sp>
        <p:nvSpPr>
          <p:cNvPr id="5" name="Скругленный прямоугольник 4"/>
          <p:cNvSpPr/>
          <p:nvPr/>
        </p:nvSpPr>
        <p:spPr>
          <a:xfrm>
            <a:off x="6916189" y="166256"/>
            <a:ext cx="4954386" cy="25935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i="1" dirty="0" smtClean="0">
                <a:solidFill>
                  <a:prstClr val="black"/>
                </a:solidFill>
                <a:latin typeface="Arial" pitchFamily="34" charset="0"/>
                <a:cs typeface="Arial" pitchFamily="34" charset="0"/>
              </a:rPr>
              <a:t>SPACE FOR A DRAWING, GRAPH OR TABLE</a:t>
            </a:r>
            <a:endParaRPr lang="ru-RU" i="1" dirty="0">
              <a:solidFill>
                <a:prstClr val="black"/>
              </a:solidFill>
              <a:latin typeface="Arial" pitchFamily="34" charset="0"/>
              <a:cs typeface="Arial" pitchFamily="34" charset="0"/>
            </a:endParaRPr>
          </a:p>
        </p:txBody>
      </p:sp>
      <p:sp>
        <p:nvSpPr>
          <p:cNvPr id="6" name="Скругленный прямоугольник 5"/>
          <p:cNvSpPr/>
          <p:nvPr/>
        </p:nvSpPr>
        <p:spPr>
          <a:xfrm>
            <a:off x="6916189" y="3347261"/>
            <a:ext cx="4954386" cy="27127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i="1" dirty="0" smtClean="0">
                <a:solidFill>
                  <a:prstClr val="black"/>
                </a:solidFill>
                <a:latin typeface="Arial" pitchFamily="34" charset="0"/>
                <a:cs typeface="Arial" pitchFamily="34" charset="0"/>
              </a:rPr>
              <a:t>SPACE FOR A DRAWING, GRAPH OR TABLE</a:t>
            </a:r>
            <a:endParaRPr lang="ru-RU" i="1" dirty="0">
              <a:solidFill>
                <a:prstClr val="black"/>
              </a:solidFill>
              <a:latin typeface="Arial" pitchFamily="34" charset="0"/>
              <a:cs typeface="Arial" pitchFamily="34" charset="0"/>
            </a:endParaRPr>
          </a:p>
        </p:txBody>
      </p:sp>
      <p:sp>
        <p:nvSpPr>
          <p:cNvPr id="7" name="Прямоугольник 6"/>
          <p:cNvSpPr/>
          <p:nvPr/>
        </p:nvSpPr>
        <p:spPr>
          <a:xfrm>
            <a:off x="7639398" y="2903909"/>
            <a:ext cx="3640974" cy="2660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i="1" dirty="0" smtClean="0">
                <a:latin typeface="Arial" panose="020B0604020202020204" pitchFamily="34" charset="0"/>
                <a:cs typeface="Arial" panose="020B0604020202020204" pitchFamily="34" charset="0"/>
              </a:rPr>
              <a:t>Name of the drawing</a:t>
            </a:r>
            <a:endParaRPr lang="ru-RU" sz="1400" b="1" i="1" dirty="0">
              <a:latin typeface="Arial" panose="020B0604020202020204" pitchFamily="34" charset="0"/>
              <a:cs typeface="Arial" panose="020B0604020202020204" pitchFamily="34" charset="0"/>
            </a:endParaRPr>
          </a:p>
        </p:txBody>
      </p:sp>
      <p:sp>
        <p:nvSpPr>
          <p:cNvPr id="8" name="Прямоугольник 7"/>
          <p:cNvSpPr/>
          <p:nvPr/>
        </p:nvSpPr>
        <p:spPr>
          <a:xfrm>
            <a:off x="7639398" y="6381407"/>
            <a:ext cx="3640974" cy="2660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i="1" dirty="0" smtClean="0">
                <a:latin typeface="Arial" panose="020B0604020202020204" pitchFamily="34" charset="0"/>
                <a:cs typeface="Arial" panose="020B0604020202020204" pitchFamily="34" charset="0"/>
              </a:rPr>
              <a:t>Name of the drawing</a:t>
            </a:r>
            <a:endParaRPr lang="ru-RU" sz="1400" b="1" i="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1355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31" y="155172"/>
            <a:ext cx="6120000" cy="4904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latin typeface="Arial" panose="020B0604020202020204" pitchFamily="34" charset="0"/>
                <a:cs typeface="Arial" panose="020B0604020202020204" pitchFamily="34" charset="0"/>
              </a:rPr>
              <a:t>Conclusion (or findings), practical significance, recommendations for production</a:t>
            </a:r>
            <a:endParaRPr lang="ru-RU" sz="1600" b="1" dirty="0">
              <a:latin typeface="Arial" panose="020B0604020202020204" pitchFamily="34" charset="0"/>
              <a:cs typeface="Arial" panose="020B0604020202020204" pitchFamily="34" charset="0"/>
            </a:endParaRPr>
          </a:p>
        </p:txBody>
      </p:sp>
      <p:sp>
        <p:nvSpPr>
          <p:cNvPr id="3" name="Прямоугольник 2"/>
          <p:cNvSpPr/>
          <p:nvPr/>
        </p:nvSpPr>
        <p:spPr>
          <a:xfrm>
            <a:off x="321431" y="3200401"/>
            <a:ext cx="6120000" cy="4904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latin typeface="Arial" panose="020B0604020202020204" pitchFamily="34" charset="0"/>
                <a:cs typeface="Arial" panose="020B0604020202020204" pitchFamily="34" charset="0"/>
              </a:rPr>
              <a:t>Notable publications</a:t>
            </a:r>
            <a:endParaRPr lang="ru-RU" sz="1600" b="1" dirty="0">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7040880" y="155172"/>
            <a:ext cx="4788131" cy="24550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i="1" dirty="0" smtClean="0">
                <a:solidFill>
                  <a:prstClr val="black"/>
                </a:solidFill>
                <a:latin typeface="Arial" pitchFamily="34" charset="0"/>
                <a:cs typeface="Arial" pitchFamily="34" charset="0"/>
              </a:rPr>
              <a:t>SPACE FOR A DRAWING, GRAPH OR TABLE</a:t>
            </a:r>
            <a:endParaRPr lang="ru-RU" i="1" dirty="0">
              <a:solidFill>
                <a:prstClr val="black"/>
              </a:solidFill>
              <a:latin typeface="Arial" pitchFamily="34" charset="0"/>
              <a:cs typeface="Arial" pitchFamily="34" charset="0"/>
            </a:endParaRPr>
          </a:p>
        </p:txBody>
      </p:sp>
      <p:sp>
        <p:nvSpPr>
          <p:cNvPr id="5" name="Скругленный прямоугольник 4"/>
          <p:cNvSpPr/>
          <p:nvPr/>
        </p:nvSpPr>
        <p:spPr>
          <a:xfrm>
            <a:off x="7040880" y="3316778"/>
            <a:ext cx="4846320" cy="25949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i="1" dirty="0" smtClean="0">
                <a:solidFill>
                  <a:prstClr val="black"/>
                </a:solidFill>
                <a:latin typeface="Arial" pitchFamily="34" charset="0"/>
                <a:cs typeface="Arial" pitchFamily="34" charset="0"/>
              </a:rPr>
              <a:t>SPACE FOR A DRAWING, GRAPH OR TABLE</a:t>
            </a:r>
            <a:endParaRPr lang="ru-RU" i="1" dirty="0">
              <a:solidFill>
                <a:prstClr val="black"/>
              </a:solidFill>
              <a:latin typeface="Arial" pitchFamily="34" charset="0"/>
              <a:cs typeface="Arial" pitchFamily="34" charset="0"/>
            </a:endParaRPr>
          </a:p>
        </p:txBody>
      </p:sp>
      <p:sp>
        <p:nvSpPr>
          <p:cNvPr id="6" name="Прямоугольник 5"/>
          <p:cNvSpPr/>
          <p:nvPr/>
        </p:nvSpPr>
        <p:spPr>
          <a:xfrm>
            <a:off x="7793182" y="2693322"/>
            <a:ext cx="3341716" cy="2909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i="1" dirty="0" smtClean="0">
                <a:latin typeface="Arial" panose="020B0604020202020204" pitchFamily="34" charset="0"/>
                <a:cs typeface="Arial" panose="020B0604020202020204" pitchFamily="34" charset="0"/>
              </a:rPr>
              <a:t>Name of the drawing</a:t>
            </a:r>
            <a:endParaRPr lang="ru-RU" sz="1400" b="1" i="1" dirty="0">
              <a:latin typeface="Arial" panose="020B0604020202020204" pitchFamily="34" charset="0"/>
              <a:cs typeface="Arial" panose="020B0604020202020204" pitchFamily="34" charset="0"/>
            </a:endParaRPr>
          </a:p>
        </p:txBody>
      </p:sp>
      <p:sp>
        <p:nvSpPr>
          <p:cNvPr id="7" name="Прямоугольник 6"/>
          <p:cNvSpPr/>
          <p:nvPr/>
        </p:nvSpPr>
        <p:spPr>
          <a:xfrm>
            <a:off x="7793182" y="5994860"/>
            <a:ext cx="3341716" cy="2909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i="1" dirty="0" smtClean="0">
                <a:latin typeface="Arial" panose="020B0604020202020204" pitchFamily="34" charset="0"/>
                <a:cs typeface="Arial" panose="020B0604020202020204" pitchFamily="34" charset="0"/>
              </a:rPr>
              <a:t>Name of the drawing</a:t>
            </a:r>
            <a:endParaRPr lang="ru-RU" sz="1400" b="1" i="1" dirty="0">
              <a:latin typeface="Arial" panose="020B0604020202020204" pitchFamily="34" charset="0"/>
              <a:cs typeface="Arial" panose="020B0604020202020204" pitchFamily="34" charset="0"/>
            </a:endParaRPr>
          </a:p>
        </p:txBody>
      </p:sp>
      <p:sp>
        <p:nvSpPr>
          <p:cNvPr id="8" name="Прямоугольник 7"/>
          <p:cNvSpPr/>
          <p:nvPr/>
        </p:nvSpPr>
        <p:spPr>
          <a:xfrm>
            <a:off x="321431" y="5852158"/>
            <a:ext cx="6120000" cy="4904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latin typeface="Arial" panose="020B0604020202020204" pitchFamily="34" charset="0"/>
                <a:cs typeface="Arial" panose="020B0604020202020204" pitchFamily="34" charset="0"/>
              </a:rPr>
              <a:t>Information on the source of research funding</a:t>
            </a:r>
            <a:endParaRPr lang="ru-RU" sz="16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2981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033467" y="4489532"/>
            <a:ext cx="2618509" cy="5902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Arial" pitchFamily="34" charset="0"/>
                <a:cs typeface="Arial" pitchFamily="34" charset="0"/>
              </a:rPr>
              <a:t>Example table</a:t>
            </a:r>
            <a:endParaRPr lang="ru-RU" dirty="0">
              <a:latin typeface="Arial" pitchFamily="34" charset="0"/>
              <a:cs typeface="Arial" pitchFamily="34" charset="0"/>
            </a:endParaRPr>
          </a:p>
        </p:txBody>
      </p:sp>
      <p:graphicFrame>
        <p:nvGraphicFramePr>
          <p:cNvPr id="4" name="Диаграмма 3"/>
          <p:cNvGraphicFramePr/>
          <p:nvPr>
            <p:extLst>
              <p:ext uri="{D42A27DB-BD31-4B8C-83A1-F6EECF244321}">
                <p14:modId xmlns="" xmlns:p14="http://schemas.microsoft.com/office/powerpoint/2010/main" val="559380027"/>
              </p:ext>
            </p:extLst>
          </p:nvPr>
        </p:nvGraphicFramePr>
        <p:xfrm>
          <a:off x="7084107" y="785634"/>
          <a:ext cx="4320000"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8033467" y="145877"/>
            <a:ext cx="2618509" cy="5902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Arial" pitchFamily="34" charset="0"/>
                <a:cs typeface="Arial" pitchFamily="34" charset="0"/>
              </a:rPr>
              <a:t>Example of a diagram</a:t>
            </a:r>
            <a:endParaRPr lang="ru-RU" dirty="0">
              <a:latin typeface="Arial" pitchFamily="34" charset="0"/>
              <a:cs typeface="Arial" pitchFamily="34" charset="0"/>
            </a:endParaRPr>
          </a:p>
        </p:txBody>
      </p:sp>
      <p:sp>
        <p:nvSpPr>
          <p:cNvPr id="6" name="Прямоугольник 5"/>
          <p:cNvSpPr/>
          <p:nvPr/>
        </p:nvSpPr>
        <p:spPr>
          <a:xfrm>
            <a:off x="7789211" y="5232574"/>
            <a:ext cx="3319533" cy="338554"/>
          </a:xfrm>
          <a:prstGeom prst="rect">
            <a:avLst/>
          </a:prstGeom>
        </p:spPr>
        <p:txBody>
          <a:bodyPr wrap="square">
            <a:spAutoFit/>
          </a:bodyPr>
          <a:lstStyle/>
          <a:p>
            <a:pPr algn="ctr"/>
            <a:r>
              <a:rPr lang="en-US" sz="1600" dirty="0" smtClean="0">
                <a:latin typeface="Arial" pitchFamily="34" charset="0"/>
                <a:cs typeface="Arial" pitchFamily="34" charset="0"/>
              </a:rPr>
              <a:t>Table name</a:t>
            </a:r>
            <a:endParaRPr lang="ru-RU" sz="1600" dirty="0"/>
          </a:p>
        </p:txBody>
      </p:sp>
      <p:graphicFrame>
        <p:nvGraphicFramePr>
          <p:cNvPr id="7" name="Таблица 6"/>
          <p:cNvGraphicFramePr>
            <a:graphicFrameLocks noGrp="1"/>
          </p:cNvGraphicFramePr>
          <p:nvPr>
            <p:extLst>
              <p:ext uri="{D42A27DB-BD31-4B8C-83A1-F6EECF244321}">
                <p14:modId xmlns="" xmlns:p14="http://schemas.microsoft.com/office/powerpoint/2010/main" val="419523319"/>
              </p:ext>
            </p:extLst>
          </p:nvPr>
        </p:nvGraphicFramePr>
        <p:xfrm>
          <a:off x="7063362" y="5609582"/>
          <a:ext cx="5040560" cy="1030477"/>
        </p:xfrm>
        <a:graphic>
          <a:graphicData uri="http://schemas.openxmlformats.org/drawingml/2006/table">
            <a:tbl>
              <a:tblPr/>
              <a:tblGrid>
                <a:gridCol w="1260140">
                  <a:extLst>
                    <a:ext uri="{9D8B030D-6E8A-4147-A177-3AD203B41FA5}">
                      <a16:colId xmlns="" xmlns:a16="http://schemas.microsoft.com/office/drawing/2014/main" val="20000"/>
                    </a:ext>
                  </a:extLst>
                </a:gridCol>
                <a:gridCol w="1260140">
                  <a:extLst>
                    <a:ext uri="{9D8B030D-6E8A-4147-A177-3AD203B41FA5}">
                      <a16:colId xmlns="" xmlns:a16="http://schemas.microsoft.com/office/drawing/2014/main" val="20001"/>
                    </a:ext>
                  </a:extLst>
                </a:gridCol>
                <a:gridCol w="1260140">
                  <a:extLst>
                    <a:ext uri="{9D8B030D-6E8A-4147-A177-3AD203B41FA5}">
                      <a16:colId xmlns="" xmlns:a16="http://schemas.microsoft.com/office/drawing/2014/main" val="20002"/>
                    </a:ext>
                  </a:extLst>
                </a:gridCol>
                <a:gridCol w="1260140">
                  <a:extLst>
                    <a:ext uri="{9D8B030D-6E8A-4147-A177-3AD203B41FA5}">
                      <a16:colId xmlns="" xmlns:a16="http://schemas.microsoft.com/office/drawing/2014/main" val="20003"/>
                    </a:ext>
                  </a:extLst>
                </a:gridCol>
              </a:tblGrid>
              <a:tr h="247711">
                <a:tc>
                  <a:txBody>
                    <a:bodyPr/>
                    <a:lstStyle/>
                    <a:p>
                      <a:pPr algn="ctr">
                        <a:lnSpc>
                          <a:spcPct val="107000"/>
                        </a:lnSpc>
                        <a:spcAft>
                          <a:spcPts val="800"/>
                        </a:spcAft>
                      </a:pPr>
                      <a:r>
                        <a:rPr lang="en-US" sz="1600" dirty="0" smtClean="0">
                          <a:solidFill>
                            <a:schemeClr val="tx1"/>
                          </a:solidFill>
                          <a:latin typeface="Arial" pitchFamily="34" charset="0"/>
                          <a:ea typeface="Calibri"/>
                          <a:cs typeface="Arial" pitchFamily="34" charset="0"/>
                        </a:rPr>
                        <a:t>Indicator</a:t>
                      </a:r>
                      <a:endParaRPr lang="ru-RU" sz="14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smtClean="0">
                          <a:solidFill>
                            <a:schemeClr val="tx1"/>
                          </a:solidFill>
                          <a:latin typeface="Arial" pitchFamily="34" charset="0"/>
                          <a:ea typeface="Calibri"/>
                          <a:cs typeface="Arial" pitchFamily="34" charset="0"/>
                        </a:rPr>
                        <a:t>Column</a:t>
                      </a:r>
                      <a:r>
                        <a:rPr lang="ru-RU" sz="1600" dirty="0" smtClean="0">
                          <a:solidFill>
                            <a:schemeClr val="tx1"/>
                          </a:solidFill>
                          <a:latin typeface="Arial" pitchFamily="34" charset="0"/>
                          <a:ea typeface="Calibri"/>
                          <a:cs typeface="Arial" pitchFamily="34" charset="0"/>
                        </a:rPr>
                        <a:t> </a:t>
                      </a:r>
                      <a:r>
                        <a:rPr lang="ru-RU" sz="1600" dirty="0">
                          <a:solidFill>
                            <a:schemeClr val="tx1"/>
                          </a:solidFill>
                          <a:latin typeface="Arial" pitchFamily="34" charset="0"/>
                          <a:ea typeface="Calibri"/>
                          <a:cs typeface="Arial" pitchFamily="34" charset="0"/>
                        </a:rPr>
                        <a:t>1</a:t>
                      </a:r>
                      <a:endParaRPr lang="ru-RU" sz="14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smtClean="0">
                          <a:solidFill>
                            <a:schemeClr val="tx1"/>
                          </a:solidFill>
                          <a:latin typeface="Arial" pitchFamily="34" charset="0"/>
                          <a:ea typeface="Calibri"/>
                          <a:cs typeface="Arial" pitchFamily="34" charset="0"/>
                        </a:rPr>
                        <a:t>Column</a:t>
                      </a:r>
                      <a:r>
                        <a:rPr lang="ru-RU" sz="1600" dirty="0" smtClean="0">
                          <a:solidFill>
                            <a:schemeClr val="tx1"/>
                          </a:solidFill>
                          <a:latin typeface="Arial" pitchFamily="34" charset="0"/>
                          <a:ea typeface="Calibri"/>
                          <a:cs typeface="Arial" pitchFamily="34" charset="0"/>
                        </a:rPr>
                        <a:t> </a:t>
                      </a:r>
                      <a:r>
                        <a:rPr lang="ru-RU" sz="1600" dirty="0">
                          <a:solidFill>
                            <a:schemeClr val="tx1"/>
                          </a:solidFill>
                          <a:latin typeface="Arial" pitchFamily="34" charset="0"/>
                          <a:ea typeface="Calibri"/>
                          <a:cs typeface="Arial" pitchFamily="34" charset="0"/>
                        </a:rPr>
                        <a:t>2</a:t>
                      </a:r>
                      <a:endParaRPr lang="ru-RU" sz="14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smtClean="0">
                          <a:solidFill>
                            <a:schemeClr val="tx1"/>
                          </a:solidFill>
                          <a:latin typeface="Arial" pitchFamily="34" charset="0"/>
                          <a:ea typeface="Calibri"/>
                          <a:cs typeface="Arial" pitchFamily="34" charset="0"/>
                        </a:rPr>
                        <a:t>Column</a:t>
                      </a:r>
                      <a:r>
                        <a:rPr lang="ru-RU" sz="1600" dirty="0" smtClean="0">
                          <a:solidFill>
                            <a:schemeClr val="tx1"/>
                          </a:solidFill>
                          <a:latin typeface="Arial" pitchFamily="34" charset="0"/>
                          <a:ea typeface="Calibri"/>
                          <a:cs typeface="Arial" pitchFamily="34" charset="0"/>
                        </a:rPr>
                        <a:t> </a:t>
                      </a:r>
                      <a:r>
                        <a:rPr lang="ru-RU" sz="1600" dirty="0">
                          <a:solidFill>
                            <a:schemeClr val="tx1"/>
                          </a:solidFill>
                          <a:latin typeface="Arial" pitchFamily="34" charset="0"/>
                          <a:ea typeface="Calibri"/>
                          <a:cs typeface="Arial" pitchFamily="34" charset="0"/>
                        </a:rPr>
                        <a:t>3</a:t>
                      </a:r>
                      <a:endParaRPr lang="ru-RU" sz="14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60477">
                <a:tc>
                  <a:txBody>
                    <a:bodyPr/>
                    <a:lstStyle/>
                    <a:p>
                      <a:pPr algn="ctr">
                        <a:lnSpc>
                          <a:spcPct val="107000"/>
                        </a:lnSpc>
                        <a:spcAft>
                          <a:spcPts val="800"/>
                        </a:spcAft>
                      </a:pPr>
                      <a:endParaRPr lang="ru-RU" sz="16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16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160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16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60477">
                <a:tc>
                  <a:txBody>
                    <a:bodyPr/>
                    <a:lstStyle/>
                    <a:p>
                      <a:pPr algn="ctr">
                        <a:lnSpc>
                          <a:spcPct val="107000"/>
                        </a:lnSpc>
                        <a:spcAft>
                          <a:spcPts val="800"/>
                        </a:spcAft>
                      </a:pPr>
                      <a:endParaRPr lang="ru-RU" sz="160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16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160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16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60477">
                <a:tc>
                  <a:txBody>
                    <a:bodyPr/>
                    <a:lstStyle/>
                    <a:p>
                      <a:pPr algn="ctr">
                        <a:lnSpc>
                          <a:spcPct val="107000"/>
                        </a:lnSpc>
                        <a:spcAft>
                          <a:spcPts val="800"/>
                        </a:spcAft>
                      </a:pPr>
                      <a:endParaRPr lang="ru-RU" sz="160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16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16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ru-RU" sz="1600" dirty="0">
                        <a:solidFill>
                          <a:schemeClr val="tx1"/>
                        </a:solidFill>
                        <a:latin typeface="Arial" pitchFamily="34" charset="0"/>
                        <a:ea typeface="Calibri"/>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8" name="Прямоугольник 7"/>
          <p:cNvSpPr/>
          <p:nvPr/>
        </p:nvSpPr>
        <p:spPr>
          <a:xfrm>
            <a:off x="7789211" y="3968547"/>
            <a:ext cx="3319533" cy="338554"/>
          </a:xfrm>
          <a:prstGeom prst="rect">
            <a:avLst/>
          </a:prstGeom>
        </p:spPr>
        <p:txBody>
          <a:bodyPr wrap="square">
            <a:spAutoFit/>
          </a:bodyPr>
          <a:lstStyle/>
          <a:p>
            <a:pPr algn="ctr"/>
            <a:r>
              <a:rPr lang="en-US" sz="1600" dirty="0" smtClean="0">
                <a:latin typeface="Arial" pitchFamily="34" charset="0"/>
                <a:cs typeface="Arial" pitchFamily="34" charset="0"/>
              </a:rPr>
              <a:t>Title of the drawing</a:t>
            </a:r>
            <a:endParaRPr lang="ru-RU" sz="1600" dirty="0"/>
          </a:p>
        </p:txBody>
      </p:sp>
      <p:sp>
        <p:nvSpPr>
          <p:cNvPr id="9" name="Прямоугольник 8"/>
          <p:cNvSpPr/>
          <p:nvPr/>
        </p:nvSpPr>
        <p:spPr>
          <a:xfrm>
            <a:off x="2719867" y="0"/>
            <a:ext cx="3296095" cy="369332"/>
          </a:xfrm>
          <a:prstGeom prst="rect">
            <a:avLst/>
          </a:prstGeom>
        </p:spPr>
        <p:txBody>
          <a:bodyPr wrap="none">
            <a:spAutoFit/>
          </a:bodyPr>
          <a:lstStyle/>
          <a:p>
            <a:pPr algn="ctr"/>
            <a:r>
              <a:rPr lang="en-US" b="1" dirty="0" smtClean="0"/>
              <a:t>POSTER DESIGN REQUIREMENTS</a:t>
            </a:r>
            <a:endParaRPr lang="ru-RU" dirty="0"/>
          </a:p>
        </p:txBody>
      </p:sp>
      <p:sp>
        <p:nvSpPr>
          <p:cNvPr id="10" name="Прямоугольник 9"/>
          <p:cNvSpPr/>
          <p:nvPr/>
        </p:nvSpPr>
        <p:spPr>
          <a:xfrm>
            <a:off x="107575" y="332675"/>
            <a:ext cx="7153837" cy="4185761"/>
          </a:xfrm>
          <a:prstGeom prst="rect">
            <a:avLst/>
          </a:prstGeom>
        </p:spPr>
        <p:txBody>
          <a:bodyPr wrap="square">
            <a:spAutoFit/>
          </a:bodyPr>
          <a:lstStyle/>
          <a:p>
            <a:pPr lvl="0">
              <a:buFont typeface="Wingdings" pitchFamily="2" charset="2"/>
              <a:buChar char="ü"/>
            </a:pPr>
            <a:r>
              <a:rPr lang="en-US" sz="1400" dirty="0" smtClean="0">
                <a:latin typeface="Arial" pitchFamily="34" charset="0"/>
                <a:cs typeface="Arial" pitchFamily="34" charset="0"/>
              </a:rPr>
              <a:t>A poster report is a presentation created in Power Point</a:t>
            </a:r>
            <a:endParaRPr lang="ru-RU" sz="1400" dirty="0" smtClean="0">
              <a:latin typeface="Arial" pitchFamily="34" charset="0"/>
              <a:cs typeface="Arial" pitchFamily="34" charset="0"/>
            </a:endParaRPr>
          </a:p>
          <a:p>
            <a:pPr lvl="0">
              <a:buFont typeface="Wingdings" pitchFamily="2" charset="2"/>
              <a:buChar char="ü"/>
            </a:pPr>
            <a:r>
              <a:rPr lang="en-US" sz="1400" dirty="0" smtClean="0">
                <a:latin typeface="Arial" pitchFamily="34" charset="0"/>
                <a:cs typeface="Arial" pitchFamily="34" charset="0"/>
              </a:rPr>
              <a:t>Vertical poster </a:t>
            </a:r>
            <a:r>
              <a:rPr lang="en-US" sz="1400" b="1" dirty="0" smtClean="0">
                <a:latin typeface="Arial" pitchFamily="34" charset="0"/>
                <a:cs typeface="Arial" pitchFamily="34" charset="0"/>
              </a:rPr>
              <a:t>(3 slides)</a:t>
            </a:r>
            <a:r>
              <a:rPr lang="en-US" sz="1400" dirty="0" smtClean="0">
                <a:latin typeface="Arial" pitchFamily="34" charset="0"/>
                <a:cs typeface="Arial" pitchFamily="34" charset="0"/>
              </a:rPr>
              <a:t>, height </a:t>
            </a:r>
            <a:r>
              <a:rPr lang="en-US" sz="1400" b="1" dirty="0" smtClean="0">
                <a:latin typeface="Arial" pitchFamily="34" charset="0"/>
                <a:cs typeface="Arial" pitchFamily="34" charset="0"/>
              </a:rPr>
              <a:t>200 cm</a:t>
            </a:r>
            <a:r>
              <a:rPr lang="en-US" sz="1400" dirty="0" smtClean="0">
                <a:latin typeface="Arial" pitchFamily="34" charset="0"/>
                <a:cs typeface="Arial" pitchFamily="34" charset="0"/>
              </a:rPr>
              <a:t>, width </a:t>
            </a:r>
            <a:r>
              <a:rPr lang="en-US" sz="1400" b="1" dirty="0" smtClean="0">
                <a:latin typeface="Arial" pitchFamily="34" charset="0"/>
                <a:cs typeface="Arial" pitchFamily="34" charset="0"/>
              </a:rPr>
              <a:t>86 cm</a:t>
            </a:r>
            <a:endParaRPr lang="ru-RU" sz="1400" dirty="0" smtClean="0">
              <a:latin typeface="Arial" pitchFamily="34" charset="0"/>
              <a:cs typeface="Arial" pitchFamily="34" charset="0"/>
            </a:endParaRPr>
          </a:p>
          <a:p>
            <a:pPr lvl="0">
              <a:buFont typeface="Wingdings" pitchFamily="2" charset="2"/>
              <a:buChar char="ü"/>
            </a:pPr>
            <a:r>
              <a:rPr lang="en-US" sz="1400" dirty="0" smtClean="0">
                <a:latin typeface="Arial" pitchFamily="34" charset="0"/>
                <a:cs typeface="Arial" pitchFamily="34" charset="0"/>
              </a:rPr>
              <a:t>Recommended font: </a:t>
            </a:r>
            <a:r>
              <a:rPr lang="en-US" sz="1400" b="1" dirty="0" smtClean="0">
                <a:latin typeface="Arial" pitchFamily="34" charset="0"/>
                <a:cs typeface="Arial" pitchFamily="34" charset="0"/>
              </a:rPr>
              <a:t>Arial</a:t>
            </a:r>
            <a:endParaRPr lang="ru-RU" sz="1400" dirty="0" smtClean="0">
              <a:latin typeface="Arial" pitchFamily="34" charset="0"/>
              <a:cs typeface="Arial" pitchFamily="34" charset="0"/>
            </a:endParaRPr>
          </a:p>
          <a:p>
            <a:pPr lvl="0">
              <a:buFont typeface="Wingdings" pitchFamily="2" charset="2"/>
              <a:buChar char="ü"/>
            </a:pPr>
            <a:r>
              <a:rPr lang="en-US" sz="1400" dirty="0" smtClean="0">
                <a:latin typeface="Arial" pitchFamily="34" charset="0"/>
                <a:cs typeface="Arial" pitchFamily="34" charset="0"/>
              </a:rPr>
              <a:t>Headings should be </a:t>
            </a:r>
            <a:r>
              <a:rPr lang="en-US" sz="1400" b="1" dirty="0" smtClean="0">
                <a:latin typeface="Arial" pitchFamily="34" charset="0"/>
                <a:cs typeface="Arial" pitchFamily="34" charset="0"/>
              </a:rPr>
              <a:t>bold</a:t>
            </a:r>
            <a:r>
              <a:rPr lang="en-US" sz="1400" dirty="0" smtClean="0">
                <a:latin typeface="Arial" pitchFamily="34" charset="0"/>
                <a:cs typeface="Arial" pitchFamily="34" charset="0"/>
              </a:rPr>
              <a:t>, as in the sample</a:t>
            </a:r>
            <a:endParaRPr lang="ru-RU" sz="1400" dirty="0" smtClean="0">
              <a:latin typeface="Arial" pitchFamily="34" charset="0"/>
              <a:cs typeface="Arial" pitchFamily="34" charset="0"/>
            </a:endParaRPr>
          </a:p>
          <a:p>
            <a:pPr lvl="0">
              <a:buFont typeface="Wingdings" pitchFamily="2" charset="2"/>
              <a:buChar char="ü"/>
            </a:pPr>
            <a:r>
              <a:rPr lang="en-US" sz="1400" dirty="0" smtClean="0">
                <a:latin typeface="Arial" pitchFamily="34" charset="0"/>
                <a:cs typeface="Arial" pitchFamily="34" charset="0"/>
              </a:rPr>
              <a:t>Please adhere to the structure of the presented template. The amount of text is minimal. It is recommended to use data presented in the form of tables, graphs, diagrams and figures</a:t>
            </a:r>
            <a:endParaRPr lang="ru-RU" sz="1400" dirty="0" smtClean="0">
              <a:latin typeface="Arial" pitchFamily="34" charset="0"/>
              <a:cs typeface="Arial" pitchFamily="34" charset="0"/>
            </a:endParaRPr>
          </a:p>
          <a:p>
            <a:pPr lvl="0">
              <a:buFont typeface="Wingdings" pitchFamily="2" charset="2"/>
              <a:buChar char="ü"/>
            </a:pPr>
            <a:r>
              <a:rPr lang="en-US" sz="1400" dirty="0" smtClean="0">
                <a:latin typeface="Arial" pitchFamily="34" charset="0"/>
                <a:cs typeface="Arial" pitchFamily="34" charset="0"/>
              </a:rPr>
              <a:t>In the captions of graphic material, tables and pictures, use the same style as in the text</a:t>
            </a:r>
            <a:endParaRPr lang="ru-RU" sz="1400" dirty="0" smtClean="0">
              <a:latin typeface="Arial" pitchFamily="34" charset="0"/>
              <a:cs typeface="Arial" pitchFamily="34" charset="0"/>
            </a:endParaRPr>
          </a:p>
          <a:p>
            <a:pPr lvl="0">
              <a:buFont typeface="Wingdings" pitchFamily="2" charset="2"/>
              <a:buChar char="ü"/>
            </a:pPr>
            <a:r>
              <a:rPr lang="en-US" sz="1400" dirty="0" smtClean="0">
                <a:latin typeface="Arial" pitchFamily="34" charset="0"/>
                <a:cs typeface="Arial" pitchFamily="34" charset="0"/>
              </a:rPr>
              <a:t>Graphs in editable format, pictures not lower than 300 dpi</a:t>
            </a:r>
            <a:endParaRPr lang="ru-RU" sz="1400" dirty="0" smtClean="0">
              <a:latin typeface="Arial" pitchFamily="34" charset="0"/>
              <a:cs typeface="Arial" pitchFamily="34" charset="0"/>
            </a:endParaRPr>
          </a:p>
          <a:p>
            <a:pPr lvl="0">
              <a:buFont typeface="Wingdings" pitchFamily="2" charset="2"/>
              <a:buChar char="ü"/>
            </a:pPr>
            <a:r>
              <a:rPr lang="en-US" sz="1400" dirty="0" smtClean="0">
                <a:latin typeface="Arial" pitchFamily="34" charset="0"/>
                <a:cs typeface="Arial" pitchFamily="34" charset="0"/>
              </a:rPr>
              <a:t>Abbreviations of degrees: </a:t>
            </a:r>
            <a:endParaRPr lang="ru-RU" sz="1400" dirty="0" smtClean="0">
              <a:latin typeface="Arial" pitchFamily="34" charset="0"/>
              <a:cs typeface="Arial" pitchFamily="34" charset="0"/>
            </a:endParaRPr>
          </a:p>
          <a:p>
            <a:r>
              <a:rPr lang="en-US" sz="1400" dirty="0" smtClean="0">
                <a:latin typeface="Arial" pitchFamily="34" charset="0"/>
                <a:cs typeface="Arial" pitchFamily="34" charset="0"/>
              </a:rPr>
              <a:t>PhD, Assoc. Prof., Prof., Senior Research (</a:t>
            </a:r>
            <a:r>
              <a:rPr lang="en-US" sz="1400" dirty="0" err="1" smtClean="0">
                <a:latin typeface="Arial" pitchFamily="34" charset="0"/>
                <a:cs typeface="Arial" pitchFamily="34" charset="0"/>
              </a:rPr>
              <a:t>SRch</a:t>
            </a:r>
            <a:r>
              <a:rPr lang="en-US" sz="1400" dirty="0" smtClean="0">
                <a:latin typeface="Arial" pitchFamily="34" charset="0"/>
                <a:cs typeface="Arial" pitchFamily="34" charset="0"/>
              </a:rPr>
              <a:t>)</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Researcher</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Rch</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Junior</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Research</a:t>
            </a:r>
            <a:r>
              <a:rPr lang="ru-RU" sz="1400" dirty="0" smtClean="0">
                <a:latin typeface="Arial" pitchFamily="34" charset="0"/>
                <a:cs typeface="Arial" pitchFamily="34" charset="0"/>
              </a:rPr>
              <a:t> (JR), </a:t>
            </a:r>
            <a:r>
              <a:rPr lang="ru-RU" sz="1400" dirty="0" err="1" smtClean="0">
                <a:latin typeface="Arial" pitchFamily="34" charset="0"/>
                <a:cs typeface="Arial" pitchFamily="34" charset="0"/>
              </a:rPr>
              <a:t>PhD</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candidate</a:t>
            </a:r>
            <a:r>
              <a:rPr lang="ru-RU" sz="1400" dirty="0" smtClean="0">
                <a:latin typeface="Arial" pitchFamily="34" charset="0"/>
                <a:cs typeface="Arial" pitchFamily="34" charset="0"/>
              </a:rPr>
              <a:t>, M.S., B.S, </a:t>
            </a:r>
            <a:r>
              <a:rPr lang="ru-RU" sz="1400" dirty="0" err="1" smtClean="0">
                <a:latin typeface="Arial" pitchFamily="34" charset="0"/>
                <a:cs typeface="Arial" pitchFamily="34" charset="0"/>
              </a:rPr>
              <a:t>Master’s</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Degree</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student</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Doctoral</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Candidate</a:t>
            </a:r>
            <a:endParaRPr lang="ru-RU" sz="1400" dirty="0" smtClean="0">
              <a:latin typeface="Arial" pitchFamily="34" charset="0"/>
              <a:cs typeface="Arial" pitchFamily="34" charset="0"/>
            </a:endParaRPr>
          </a:p>
          <a:p>
            <a:pPr>
              <a:buFont typeface="Wingdings" pitchFamily="2" charset="2"/>
              <a:buChar char="ü"/>
            </a:pPr>
            <a:endParaRPr lang="ru-RU" sz="1400" dirty="0" smtClean="0">
              <a:latin typeface="Arial" pitchFamily="34" charset="0"/>
              <a:cs typeface="Arial" pitchFamily="34" charset="0"/>
            </a:endParaRPr>
          </a:p>
          <a:p>
            <a:r>
              <a:rPr lang="en-US" sz="1400" b="1" dirty="0" smtClean="0">
                <a:solidFill>
                  <a:prstClr val="black"/>
                </a:solidFill>
                <a:latin typeface="Arial" pitchFamily="34" charset="0"/>
                <a:cs typeface="Arial" pitchFamily="34" charset="0"/>
              </a:rPr>
              <a:t>Section</a:t>
            </a:r>
            <a:r>
              <a:rPr lang="ru-RU" sz="1400" b="1" dirty="0" smtClean="0">
                <a:solidFill>
                  <a:prstClr val="black"/>
                </a:solidFill>
                <a:latin typeface="Arial" pitchFamily="34" charset="0"/>
                <a:cs typeface="Arial" pitchFamily="34" charset="0"/>
              </a:rPr>
              <a:t>:</a:t>
            </a:r>
            <a:endParaRPr lang="ru-RU" sz="1400" dirty="0" smtClean="0">
              <a:latin typeface="Arial" pitchFamily="34" charset="0"/>
              <a:cs typeface="Arial" pitchFamily="34" charset="0"/>
            </a:endParaRPr>
          </a:p>
          <a:p>
            <a:r>
              <a:rPr lang="ru-RU" sz="1400" b="1" dirty="0" smtClean="0">
                <a:latin typeface="Arial" pitchFamily="34" charset="0"/>
                <a:cs typeface="Arial" pitchFamily="34" charset="0"/>
              </a:rPr>
              <a:t>1. </a:t>
            </a:r>
            <a:r>
              <a:rPr lang="en-US" sz="1400" b="1" dirty="0" smtClean="0">
                <a:latin typeface="Arial" pitchFamily="34" charset="0"/>
                <a:cs typeface="Arial" pitchFamily="34" charset="0"/>
              </a:rPr>
              <a:t>Breeding and seed production </a:t>
            </a:r>
            <a:endParaRPr lang="ru-RU" sz="1400" dirty="0" smtClean="0">
              <a:latin typeface="Arial" pitchFamily="34" charset="0"/>
              <a:cs typeface="Arial" pitchFamily="34" charset="0"/>
            </a:endParaRPr>
          </a:p>
          <a:p>
            <a:r>
              <a:rPr lang="en-US" sz="1400" b="1" dirty="0" smtClean="0">
                <a:latin typeface="Arial" pitchFamily="34" charset="0"/>
                <a:cs typeface="Arial" pitchFamily="34" charset="0"/>
              </a:rPr>
              <a:t>2. Plant growing, farming, plant protection </a:t>
            </a:r>
            <a:endParaRPr lang="ru-RU" sz="1400" dirty="0" smtClean="0">
              <a:latin typeface="Arial" pitchFamily="34" charset="0"/>
              <a:cs typeface="Arial" pitchFamily="34" charset="0"/>
            </a:endParaRPr>
          </a:p>
          <a:p>
            <a:r>
              <a:rPr lang="ru-RU" sz="1400" b="1" dirty="0" smtClean="0">
                <a:latin typeface="Arial" pitchFamily="34" charset="0"/>
                <a:cs typeface="Arial" pitchFamily="34" charset="0"/>
              </a:rPr>
              <a:t>3. </a:t>
            </a:r>
            <a:r>
              <a:rPr lang="en-US" sz="1400" b="1" dirty="0" smtClean="0">
                <a:latin typeface="Arial" pitchFamily="34" charset="0"/>
                <a:cs typeface="Arial" pitchFamily="34" charset="0"/>
              </a:rPr>
              <a:t>Biotechnology and plant physiology</a:t>
            </a:r>
            <a:endParaRPr lang="ru-RU" sz="1400" dirty="0" smtClean="0">
              <a:latin typeface="Arial" pitchFamily="34" charset="0"/>
              <a:cs typeface="Arial" pitchFamily="34" charset="0"/>
            </a:endParaRPr>
          </a:p>
          <a:p>
            <a:r>
              <a:rPr lang="en-US" sz="1400" b="1" dirty="0" smtClean="0">
                <a:latin typeface="Arial" pitchFamily="34" charset="0"/>
                <a:cs typeface="Arial" pitchFamily="34" charset="0"/>
              </a:rPr>
              <a:t>4. Livestock breeding, </a:t>
            </a:r>
            <a:r>
              <a:rPr lang="en-US" sz="1400" b="1" smtClean="0">
                <a:latin typeface="Arial" pitchFamily="34" charset="0"/>
                <a:cs typeface="Arial" pitchFamily="34" charset="0"/>
              </a:rPr>
              <a:t>fodder </a:t>
            </a:r>
            <a:r>
              <a:rPr lang="en-US" sz="1400" b="1" smtClean="0">
                <a:latin typeface="Arial" pitchFamily="34" charset="0"/>
                <a:cs typeface="Arial" pitchFamily="34" charset="0"/>
              </a:rPr>
              <a:t>production</a:t>
            </a:r>
            <a:endParaRPr lang="ru-RU" sz="1400" dirty="0">
              <a:latin typeface="Arial" pitchFamily="34" charset="0"/>
              <a:cs typeface="Arial" pitchFamily="34" charset="0"/>
            </a:endParaRPr>
          </a:p>
        </p:txBody>
      </p:sp>
      <p:sp>
        <p:nvSpPr>
          <p:cNvPr id="11" name="Прямоугольник 10"/>
          <p:cNvSpPr/>
          <p:nvPr/>
        </p:nvSpPr>
        <p:spPr>
          <a:xfrm>
            <a:off x="107576" y="4612415"/>
            <a:ext cx="7139892" cy="738664"/>
          </a:xfrm>
          <a:prstGeom prst="rect">
            <a:avLst/>
          </a:prstGeom>
          <a:ln>
            <a:solidFill>
              <a:schemeClr val="tx1"/>
            </a:solidFill>
          </a:ln>
        </p:spPr>
        <p:txBody>
          <a:bodyPr wrap="square">
            <a:spAutoFit/>
          </a:bodyPr>
          <a:lstStyle/>
          <a:p>
            <a:pPr lvl="0">
              <a:buFont typeface="Wingdings" pitchFamily="2" charset="2"/>
              <a:buChar char="ü"/>
            </a:pPr>
            <a:r>
              <a:rPr lang="en-US" sz="1400" dirty="0" smtClean="0">
                <a:latin typeface="Arial" pitchFamily="34" charset="0"/>
                <a:cs typeface="Arial" pitchFamily="34" charset="0"/>
              </a:rPr>
              <a:t>The material presented by the author on the poster slides will be finalized by the designer</a:t>
            </a:r>
            <a:endParaRPr lang="ru-RU" sz="1400" dirty="0" smtClean="0">
              <a:latin typeface="Arial" pitchFamily="34" charset="0"/>
              <a:cs typeface="Arial" pitchFamily="34" charset="0"/>
            </a:endParaRPr>
          </a:p>
          <a:p>
            <a:pPr lvl="0">
              <a:buFont typeface="Wingdings" pitchFamily="2" charset="2"/>
              <a:buChar char="ü"/>
            </a:pPr>
            <a:r>
              <a:rPr lang="en-US" sz="1400" dirty="0" smtClean="0">
                <a:latin typeface="Arial" pitchFamily="34" charset="0"/>
                <a:cs typeface="Arial" pitchFamily="34" charset="0"/>
              </a:rPr>
              <a:t>The logo of your organization is allowed on the 1st </a:t>
            </a:r>
            <a:r>
              <a:rPr lang="en-US" sz="1400" dirty="0" smtClean="0">
                <a:latin typeface="Arial" pitchFamily="34" charset="0"/>
                <a:cs typeface="Arial" pitchFamily="34" charset="0"/>
              </a:rPr>
              <a:t>slide</a:t>
            </a:r>
            <a:r>
              <a:rPr lang="ru-RU" sz="1400" dirty="0" smtClean="0">
                <a:latin typeface="Arial" pitchFamily="34" charset="0"/>
                <a:cs typeface="Arial" pitchFamily="34" charset="0"/>
              </a:rPr>
              <a:t> </a:t>
            </a:r>
            <a:endParaRPr lang="ru-RU" sz="1400" dirty="0">
              <a:latin typeface="Arial" pitchFamily="34" charset="0"/>
              <a:cs typeface="Arial" pitchFamily="34" charset="0"/>
            </a:endParaRPr>
          </a:p>
        </p:txBody>
      </p:sp>
      <p:sp>
        <p:nvSpPr>
          <p:cNvPr id="12" name="Прямоугольник 11"/>
          <p:cNvSpPr/>
          <p:nvPr/>
        </p:nvSpPr>
        <p:spPr>
          <a:xfrm>
            <a:off x="107571" y="5555998"/>
            <a:ext cx="6445629" cy="954107"/>
          </a:xfrm>
          <a:prstGeom prst="rect">
            <a:avLst/>
          </a:prstGeom>
        </p:spPr>
        <p:txBody>
          <a:bodyPr wrap="square">
            <a:spAutoFit/>
          </a:bodyPr>
          <a:lstStyle/>
          <a:p>
            <a:r>
              <a:rPr lang="en-US" sz="1400" b="1" dirty="0" smtClean="0">
                <a:solidFill>
                  <a:srgbClr val="FF0000"/>
                </a:solidFill>
                <a:latin typeface="Arial" pitchFamily="34" charset="0"/>
                <a:cs typeface="Arial" pitchFamily="34" charset="0"/>
              </a:rPr>
              <a:t>PROHIBITED:</a:t>
            </a:r>
            <a:endParaRPr lang="ru-RU" sz="1400" dirty="0" smtClean="0">
              <a:solidFill>
                <a:srgbClr val="FF0000"/>
              </a:solidFill>
              <a:latin typeface="Arial" pitchFamily="34" charset="0"/>
              <a:cs typeface="Arial" pitchFamily="34" charset="0"/>
            </a:endParaRPr>
          </a:p>
          <a:p>
            <a:pPr lvl="0">
              <a:buFont typeface="Wingdings" pitchFamily="2" charset="2"/>
              <a:buChar char="ü"/>
            </a:pPr>
            <a:r>
              <a:rPr lang="en-US" sz="1400" dirty="0" smtClean="0">
                <a:latin typeface="Arial" pitchFamily="34" charset="0"/>
                <a:cs typeface="Arial" pitchFamily="34" charset="0"/>
              </a:rPr>
              <a:t>Posting advertising information, commercial names of drugs, etc.</a:t>
            </a:r>
            <a:endParaRPr lang="ru-RU" sz="1400" dirty="0" smtClean="0">
              <a:latin typeface="Arial" pitchFamily="34" charset="0"/>
              <a:cs typeface="Arial" pitchFamily="34" charset="0"/>
            </a:endParaRPr>
          </a:p>
          <a:p>
            <a:pPr lvl="0">
              <a:buFont typeface="Wingdings" pitchFamily="2" charset="2"/>
              <a:buChar char="ü"/>
            </a:pPr>
            <a:r>
              <a:rPr lang="en-US" sz="1400" dirty="0" smtClean="0">
                <a:latin typeface="Arial" pitchFamily="34" charset="0"/>
                <a:cs typeface="Arial" pitchFamily="34" charset="0"/>
              </a:rPr>
              <a:t>Mentioning Internet resources and social networks recognized as undesirable or prohibited in the Russian Federation</a:t>
            </a:r>
            <a:endParaRPr lang="ru-RU" sz="1400" dirty="0">
              <a:latin typeface="Arial" pitchFamily="34" charset="0"/>
              <a:cs typeface="Arial" pitchFamily="34" charset="0"/>
            </a:endParaRPr>
          </a:p>
        </p:txBody>
      </p:sp>
    </p:spTree>
    <p:extLst>
      <p:ext uri="{BB962C8B-B14F-4D97-AF65-F5344CB8AC3E}">
        <p14:creationId xmlns="" xmlns:p14="http://schemas.microsoft.com/office/powerpoint/2010/main" val="37457676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1343</TotalTime>
  <Words>495</Words>
  <Application>Microsoft Office PowerPoint</Application>
  <PresentationFormat>Произвольный</PresentationFormat>
  <Paragraphs>66</Paragraphs>
  <Slides>4</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vt:i4>
      </vt:variant>
    </vt:vector>
  </HeadingPairs>
  <TitlesOfParts>
    <vt:vector size="10" baseType="lpstr">
      <vt:lpstr>Arial</vt:lpstr>
      <vt:lpstr>Montserrat</vt:lpstr>
      <vt:lpstr>Calibri</vt:lpstr>
      <vt:lpstr>Wingdings</vt:lpstr>
      <vt:lpstr>Calibri Light</vt:lpstr>
      <vt:lpstr>Тема Office</vt:lpstr>
      <vt:lpstr>Слайд 1</vt:lpstr>
      <vt:lpstr>Слайд 2</vt:lpstr>
      <vt:lpstr>Слайд 3</vt:lpstr>
      <vt:lpstr>Слайд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ТЕХНОПАРК МИКРОЭЛЕКТРОНИКИ</dc:title>
  <dc:creator>kamalievarailya@gmail.com</dc:creator>
  <cp:lastModifiedBy>Альбина Гизатулина</cp:lastModifiedBy>
  <cp:revision>252</cp:revision>
  <dcterms:created xsi:type="dcterms:W3CDTF">2024-10-11T13:05:00Z</dcterms:created>
  <dcterms:modified xsi:type="dcterms:W3CDTF">2025-05-25T12:36:14Z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15AE7FB6808B4A66B7A8B9B6B1D32926_12</vt:lpwstr>
  </property>
  <property fmtid="{D5CDD505-2E9C-101B-9397-08002B2CF9AE}" pid="3" name="KSOProductBuildVer">
    <vt:lpwstr>1049-12.2.0.19805</vt:lpwstr>
  </property>
</Properties>
</file>