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751" r:id="rId2"/>
    <p:sldId id="3752" r:id="rId3"/>
    <p:sldId id="3753" r:id="rId4"/>
    <p:sldId id="3754" r:id="rId5"/>
  </p:sldIdLst>
  <p:sldSz cx="12192000" cy="6858000"/>
  <p:notesSz cx="6858000" cy="9144000"/>
  <p:embeddedFontLst>
    <p:embeddedFont>
      <p:font typeface="Montserrat" charset="-52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libri Light" pitchFamily="34" charset="0"/>
      <p:regular r:id="rId15"/>
      <p: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 userDrawn="1">
          <p15:clr>
            <a:srgbClr val="A4A3A4"/>
          </p15:clr>
        </p15:guide>
        <p15:guide id="5" orient="horz" pos="4149" userDrawn="1">
          <p15:clr>
            <a:srgbClr val="A4A3A4"/>
          </p15:clr>
        </p15:guide>
        <p15:guide id="6" pos="364" userDrawn="1">
          <p15:clr>
            <a:srgbClr val="A4A3A4"/>
          </p15:clr>
        </p15:guide>
        <p15:guide id="7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9796"/>
    <a:srgbClr val="B8FEFC"/>
    <a:srgbClr val="03C1BD"/>
    <a:srgbClr val="03E0DB"/>
    <a:srgbClr val="3AFCF7"/>
    <a:srgbClr val="04E2DD"/>
    <a:srgbClr val="E5FFFE"/>
    <a:srgbClr val="05FBF5"/>
    <a:srgbClr val="8BFDFA"/>
    <a:srgbClr val="3EFC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5" autoAdjust="0"/>
    <p:restoredTop sz="96192" autoAdjust="0"/>
  </p:normalViewPr>
  <p:slideViewPr>
    <p:cSldViewPr snapToGrid="0" showGuides="1">
      <p:cViewPr varScale="1">
        <p:scale>
          <a:sx n="113" d="100"/>
          <a:sy n="113" d="100"/>
        </p:scale>
        <p:origin x="-264" y="-96"/>
      </p:cViewPr>
      <p:guideLst>
        <p:guide orient="horz" pos="709"/>
        <p:guide orient="horz" pos="4149"/>
        <p:guide pos="364"/>
        <p:guide pos="4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B-4479-B131-78488D3298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B-4479-B131-78488D3298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FB-4479-B131-78488D3298D1}"/>
            </c:ext>
          </c:extLst>
        </c:ser>
        <c:axId val="113937024"/>
        <c:axId val="171348736"/>
      </c:barChart>
      <c:catAx>
        <c:axId val="113937024"/>
        <c:scaling>
          <c:orientation val="minMax"/>
        </c:scaling>
        <c:axPos val="b"/>
        <c:title>
          <c:layout>
            <c:manualLayout>
              <c:xMode val="edge"/>
              <c:yMode val="edge"/>
              <c:x val="0.36679697626189717"/>
              <c:y val="0.78936138869260475"/>
            </c:manualLayout>
          </c:layout>
          <c:txPr>
            <a:bodyPr/>
            <a:lstStyle/>
            <a:p>
              <a:pPr>
                <a:defRPr b="0"/>
              </a:pPr>
              <a:endParaRPr lang="ru-RU"/>
            </a:p>
          </c:txPr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348736"/>
        <c:crosses val="autoZero"/>
        <c:auto val="1"/>
        <c:lblAlgn val="ctr"/>
        <c:lblOffset val="100"/>
      </c:catAx>
      <c:valAx>
        <c:axId val="171348736"/>
        <c:scaling>
          <c:orientation val="minMax"/>
        </c:scaling>
        <c:axPos val="l"/>
        <c:majorGridlines/>
        <c:title>
          <c:layout/>
          <c:txPr>
            <a:bodyPr rot="-5400000" vert="horz"/>
            <a:lstStyle/>
            <a:p>
              <a:pPr>
                <a:defRPr b="0"/>
              </a:pPr>
              <a:endParaRPr lang="ru-RU"/>
            </a:p>
          </c:txPr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3937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746116172277215"/>
          <c:y val="0.88290608060363474"/>
          <c:w val="0.45703148148148143"/>
          <c:h val="7.555679012345691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15251-3268-4546-ABD4-DEE19E5929F5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4288-87FA-4CF5-A2A8-26EB9CFD15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4288-87FA-4CF5-A2A8-26EB9CFD15E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99C6-CF16-45B6-B650-8638FDFAC704}" type="datetimeFigureOut">
              <a:rPr lang="ru-RU" smtClean="0"/>
              <a:pPr/>
              <a:t>25.05.2025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5641-18CB-46DE-BB32-957C05FC8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32;p25"/>
          <p:cNvSpPr/>
          <p:nvPr/>
        </p:nvSpPr>
        <p:spPr>
          <a:xfrm>
            <a:off x="5373769" y="6429174"/>
            <a:ext cx="1698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BD4E1"/>
                </a:solidFill>
                <a:latin typeface="Arial" pitchFamily="34" charset="0"/>
                <a:ea typeface="Montserrat" panose="00000500000000000000"/>
                <a:cs typeface="Arial" pitchFamily="34" charset="0"/>
                <a:sym typeface="Montserrat" panose="00000500000000000000"/>
              </a:rPr>
              <a:t>дата. месяц. год</a:t>
            </a:r>
            <a:endParaRPr sz="1200" dirty="0">
              <a:solidFill>
                <a:srgbClr val="CBD4E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Google Shape;141;p25"/>
          <p:cNvSpPr/>
          <p:nvPr/>
        </p:nvSpPr>
        <p:spPr>
          <a:xfrm>
            <a:off x="1113986" y="1478494"/>
            <a:ext cx="10856341" cy="49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altLang="en-US" sz="1200" b="1" i="1" u="sng" dirty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Иванов А.А.¹</a:t>
            </a:r>
            <a:r>
              <a:rPr lang="ru-RU" altLang="en-US" sz="1200" i="1" u="sng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,</a:t>
            </a:r>
            <a:r>
              <a:rPr lang="ru-RU" altLang="en-US" sz="1200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мл.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сотр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en-US" sz="1200" i="1" dirty="0" smtClean="0">
              <a:latin typeface="Arial" pitchFamily="34" charset="0"/>
              <a:ea typeface="Montserrat" panose="00000500000000000000"/>
              <a:cs typeface="Arial" pitchFamily="34" charset="0"/>
              <a:sym typeface="Montserrat" panose="00000500000000000000"/>
            </a:endParaRPr>
          </a:p>
          <a:p>
            <a:pPr lvl="0" algn="ctr">
              <a:lnSpc>
                <a:spcPct val="115000"/>
              </a:lnSpc>
            </a:pPr>
            <a:r>
              <a:rPr lang="ru-RU" altLang="en-US" sz="1200" i="1" dirty="0" smtClean="0">
                <a:latin typeface="Arial" pitchFamily="34" charset="0"/>
                <a:ea typeface="Montserrat" panose="00000500000000000000"/>
                <a:cs typeface="Arial" pitchFamily="34" charset="0"/>
                <a:sym typeface="Montserrat" panose="00000500000000000000"/>
              </a:rPr>
              <a:t> </a:t>
            </a:r>
            <a:r>
              <a:rPr lang="ru-RU" altLang="en-US" sz="1200" b="1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Петров </a:t>
            </a:r>
            <a:r>
              <a:rPr lang="ru-RU" altLang="en-US" sz="1200" b="1" i="1" dirty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Б.Б.¹</a:t>
            </a:r>
            <a:r>
              <a:rPr lang="ru-RU" altLang="en-US" sz="1200" i="1" dirty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, </a:t>
            </a:r>
            <a:r>
              <a:rPr lang="ru-RU" altLang="en-US" sz="1200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канд. биол. наук, стар. науч. </a:t>
            </a:r>
            <a:r>
              <a:rPr lang="ru-RU" altLang="en-US" sz="1200" i="1" dirty="0" err="1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сотр</a:t>
            </a:r>
            <a:r>
              <a:rPr lang="ru-RU" altLang="en-US" sz="1200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., </a:t>
            </a:r>
            <a:r>
              <a:rPr lang="ru-RU" altLang="en-US" sz="1200" b="1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Сидоров В.В.² </a:t>
            </a:r>
            <a:r>
              <a:rPr lang="ru-RU" altLang="en-US" sz="1200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канд. с.-х. наук, </a:t>
            </a:r>
            <a:r>
              <a:rPr lang="ru-RU" altLang="en-US" sz="1200" i="1" dirty="0" err="1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ведущ</a:t>
            </a:r>
            <a:r>
              <a:rPr lang="ru-RU" altLang="en-US" sz="1200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. науч. </a:t>
            </a:r>
            <a:r>
              <a:rPr lang="ru-RU" altLang="en-US" sz="1200" i="1" dirty="0" err="1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сотр</a:t>
            </a:r>
            <a:r>
              <a:rPr lang="ru-RU" altLang="en-US" sz="1200" i="1" dirty="0" smtClean="0">
                <a:latin typeface="Arial" panose="020B0604020202020204" pitchFamily="34" charset="0"/>
                <a:ea typeface="Montserrat" panose="00000500000000000000"/>
                <a:cs typeface="Arial" panose="020B0604020202020204" pitchFamily="34" charset="0"/>
                <a:sym typeface="Montserrat" panose="00000500000000000000"/>
              </a:rPr>
              <a:t>.</a:t>
            </a:r>
            <a:endParaRPr sz="1000" i="1" dirty="0">
              <a:solidFill>
                <a:srgbClr val="029796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01" y="2521206"/>
            <a:ext cx="805891" cy="1038957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1113904" y="-9722"/>
            <a:ext cx="8309227" cy="113913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Международная научная конференция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«ПРИОРИТЕТНЫЕ НАПРАВЛЕНИЯ ПОВЫШЕНИЯ ЭФФЕКТИВНОСТИ,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КОНКУРЕНТОСПОСОБНОСТИ И УСТОЙЧИВОСТИ АГРАРНОЙ ОТРАСЛИ»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Казань, 10-11 июля, 2025 г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Секция: Селекция и семеноводство</a:t>
            </a:r>
            <a:endParaRPr lang="ru-RU" sz="16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6078" y="1138024"/>
            <a:ext cx="10873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СЕЛЕКЦИЯ НА ГРУППОВУЮ УСТОЙЧИВОСТЬ ОЗИМОЙ ПШЕНИЦЫ К ВИДАМ РЖАВЧИНЫ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32" y="6036759"/>
            <a:ext cx="44370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¹ТатНИИСХ ФИЦ </a:t>
            </a:r>
            <a:r>
              <a:rPr kumimoji="0" lang="ru-RU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КазНЦ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РАН, Казань, Россия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420059, Россия, г. Казань, ул. Оренбургский тракт, д. 48.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²Казанский (Приволжский) федеральный университет, Казань, Россия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420008, Россия,</a:t>
            </a:r>
            <a:r>
              <a:rPr kumimoji="0" lang="ru-RU" sz="9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г.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Казань, ул. Кремлевская, д. 18,</a:t>
            </a:r>
            <a:b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e-mail</a:t>
            </a:r>
            <a:r>
              <a:rPr kumimoji="0" lang="ru-RU" sz="9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r>
              <a:rPr kumimoji="0" lang="ru-RU" sz="9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9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ivanov@кgu.ru</a:t>
            </a:r>
            <a:endParaRPr kumimoji="0" lang="ru-RU" sz="9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9042" y="2671194"/>
            <a:ext cx="6120000" cy="50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Актуальность, новизна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(краткое описание проблемы) </a:t>
            </a:r>
            <a:endParaRPr kumimoji="0" lang="ru-RU" sz="11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" name="Google Shape;145;p25" descr="X:\КОНФЕРЕНЦИИ\Конференция От НЦ БЖД\МНПК 2022\ВЕБИНАРЫ 2022\Безымянный-1 (1).png"/>
          <p:cNvPicPr preferRelativeResize="0"/>
          <p:nvPr/>
        </p:nvPicPr>
        <p:blipFill rotWithShape="1">
          <a:blip r:embed="rId4" cstate="print"/>
          <a:srcRect l="26362" t="-4131" r="25264" b="39276"/>
          <a:stretch>
            <a:fillRect/>
          </a:stretch>
        </p:blipFill>
        <p:spPr>
          <a:xfrm>
            <a:off x="0" y="1258492"/>
            <a:ext cx="1107322" cy="11993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 flipV="1">
            <a:off x="175790" y="5976134"/>
            <a:ext cx="4080326" cy="457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19045" y="3560874"/>
            <a:ext cx="61200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 исследований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19045" y="4252108"/>
            <a:ext cx="6120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Задачи исследований: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задача 1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задача </a:t>
            </a:r>
            <a:r>
              <a:rPr lang="ru-RU" sz="16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10749" y="2692842"/>
            <a:ext cx="2901142" cy="3306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МЕСТО ДЛЯ РИСУНКА, </a:t>
            </a:r>
            <a:r>
              <a:rPr lang="ru-RU" i="1" dirty="0" smtClean="0">
                <a:solidFill>
                  <a:prstClr val="black"/>
                </a:solidFill>
              </a:rPr>
              <a:t>ГРАФИКА </a:t>
            </a:r>
            <a:r>
              <a:rPr lang="ru-RU" i="1" dirty="0">
                <a:solidFill>
                  <a:prstClr val="black"/>
                </a:solidFill>
              </a:rPr>
              <a:t>ИЛИ ТАБЛИЦЫ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77086" y="6151418"/>
            <a:ext cx="2568468" cy="277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 рисунка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7894876-BD8B-AFBC-5F78-1A32BA26C6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-2"/>
            <a:ext cx="1125819" cy="115200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132" y="-1"/>
            <a:ext cx="2768867" cy="1129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170" y="166255"/>
            <a:ext cx="6120000" cy="490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Материалы и методы исследований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(кратко)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170" y="3344488"/>
            <a:ext cx="6120000" cy="490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Результаты исследований, обсуждение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(кратко)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16189" y="166256"/>
            <a:ext cx="4954386" cy="2593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МЕСТО ДЛЯ РИСУНКА, ГРАФИКА ИЛИ ТАБЛИЦЫ</a:t>
            </a:r>
            <a:endParaRPr lang="ru-RU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16189" y="3347261"/>
            <a:ext cx="4954386" cy="27127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МЕСТО ДЛЯ РИСУНКА, 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ГРАФИКА </a:t>
            </a:r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ИЛИ ТАБЛИЦЫ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39398" y="2903909"/>
            <a:ext cx="3640974" cy="2660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Наименование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9398" y="6381407"/>
            <a:ext cx="3640974" cy="2660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55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31" y="155172"/>
            <a:ext cx="6120000" cy="490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(или выводы), практическая значимость, рекомендации производству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31" y="3200401"/>
            <a:ext cx="6120000" cy="490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Значимые публикации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40880" y="155172"/>
            <a:ext cx="4788131" cy="2455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МЕСТО ДЛЯ РИСУНКА, </a:t>
            </a:r>
            <a:r>
              <a:rPr lang="ru-RU" i="1" dirty="0" smtClean="0">
                <a:solidFill>
                  <a:prstClr val="black"/>
                </a:solidFill>
              </a:rPr>
              <a:t>ГРАФИКА </a:t>
            </a:r>
            <a:r>
              <a:rPr lang="ru-RU" i="1" dirty="0">
                <a:solidFill>
                  <a:prstClr val="black"/>
                </a:solidFill>
              </a:rPr>
              <a:t>ИЛИ ТАБЛИЦЫ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40880" y="3316778"/>
            <a:ext cx="4846320" cy="2594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МЕСТО ДЛЯ РИСУНКА, </a:t>
            </a:r>
            <a:r>
              <a:rPr lang="ru-RU" i="1" dirty="0" smtClean="0">
                <a:solidFill>
                  <a:prstClr val="black"/>
                </a:solidFill>
              </a:rPr>
              <a:t>ГРАФИКА </a:t>
            </a:r>
            <a:r>
              <a:rPr lang="ru-RU" i="1" dirty="0">
                <a:solidFill>
                  <a:prstClr val="black"/>
                </a:solidFill>
              </a:rPr>
              <a:t>ИЛИ ТАБЛИЦЫ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93182" y="2693322"/>
            <a:ext cx="3341716" cy="290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3182" y="5994860"/>
            <a:ext cx="3341716" cy="290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31" y="5852158"/>
            <a:ext cx="6120000" cy="490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об источнике финансирования исследований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81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33467" y="4489532"/>
            <a:ext cx="2618509" cy="5902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Пример таблицы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559380027"/>
              </p:ext>
            </p:extLst>
          </p:nvPr>
        </p:nvGraphicFramePr>
        <p:xfrm>
          <a:off x="7084107" y="785634"/>
          <a:ext cx="43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33467" y="145877"/>
            <a:ext cx="2618509" cy="5902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Пример диаграммы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9211" y="5232574"/>
            <a:ext cx="3319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Название таблицы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23319"/>
              </p:ext>
            </p:extLst>
          </p:nvPr>
        </p:nvGraphicFramePr>
        <p:xfrm>
          <a:off x="7063362" y="5609582"/>
          <a:ext cx="5040560" cy="1043688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Столбец 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Столбец 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Столбец 3</a:t>
                      </a:r>
                      <a:endParaRPr lang="ru-RU" sz="14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89211" y="3968547"/>
            <a:ext cx="3319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Название рисунка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0357" y="33250"/>
            <a:ext cx="506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ТРЕБОВАНИЯ К ОФОРМЛЕНИЮ ПОСТЕРА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76" y="409207"/>
            <a:ext cx="7124498" cy="436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itchFamily="2" charset="2"/>
              <a:buChar char="ü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Постерный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доклад представляет из себя презентацию, созданную в программе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Power Point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 typeface="Wingdings" pitchFamily="2" charset="2"/>
              <a:buChar char="ü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Постер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вертикальный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 слайда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высота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200 см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ширина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86 см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Рекомендуемый шрифт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Arial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Заголовки выделить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полужирным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как в образце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Просим придерживаться структуры представленного шаблона. Объем текста минимальный. Рекомендуется использовать данные, представленные в виде таблиц, графиков, диаграмм и рисунков</a:t>
            </a: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подписях графического материала, таблиц и картинок использовать тот же стиль, что и по тексту</a:t>
            </a: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Графики в редактируемом формате, картинки не ниже 300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dpi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Сокращения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степеней, должностей: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канд. с.-х. наук., д-р биол. наук, д-р с.-х. наук, канд. биол. наук, д-р физ.-мат. наук, д-р ветеринар. наук, канд. ветеринар. наук,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PhD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доц., проф., ст.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сотр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мл.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сотр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., акад.,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чл.-кор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814388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Секции: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814388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1. Селекция и семеноводство.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814388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2. Растениеводство, земледелие, защита растений.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814388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3. Биотехнология и физиология растений.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814388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4. Животноводство, кормопроизводство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76" y="4806916"/>
            <a:ext cx="713989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Материал, представленный автором на слайдах для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постера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будет дорабатываться дизайнером</a:t>
            </a: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 1-м слайде допускается размещение логотипа своей организации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71" y="5622346"/>
            <a:ext cx="64456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ЗАПРЕЩАЕТСЯ:</a:t>
            </a: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Размещение информации рекламного характера, коммерческих названий препаратов и т.п.</a:t>
            </a:r>
          </a:p>
          <a:p>
            <a:pPr indent="266700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Упоминание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интернет-ресурсов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социальных сетей, признанных нежелательными или запрещенными в РФ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767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442</Words>
  <Application>Microsoft Office PowerPoint</Application>
  <PresentationFormat>Произвольный</PresentationFormat>
  <Paragraphs>64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Montserrat</vt:lpstr>
      <vt:lpstr>Calibri</vt:lpstr>
      <vt:lpstr>Wingdings</vt:lpstr>
      <vt:lpstr>Calibri Light</vt:lpstr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ТЕХНОПАРК МИКРОЭЛЕКТРОНИКИ</dc:title>
  <dc:creator>kamalievarailya@gmail.com</dc:creator>
  <cp:lastModifiedBy>Альбина Гизатулина</cp:lastModifiedBy>
  <cp:revision>252</cp:revision>
  <dcterms:created xsi:type="dcterms:W3CDTF">2024-10-11T13:05:00Z</dcterms:created>
  <dcterms:modified xsi:type="dcterms:W3CDTF">2025-05-25T12:36:50Z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15AE7FB6808B4A66B7A8B9B6B1D32926_12</vt:lpwstr>
  </property>
  <property fmtid="{D5CDD505-2E9C-101B-9397-08002B2CF9AE}" pid="3" name="KSOProductBuildVer">
    <vt:lpwstr>1049-12.2.0.19805</vt:lpwstr>
  </property>
</Properties>
</file>